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8" r:id="rId3"/>
    <p:sldId id="27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50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chandler%20dawson\AppData\Local\Microsoft\Windows\Temporary%20Internet%20Files\Content.Outlook\B1TO5CCX\Memo%20Data_consolidated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INT.TRADE.GOV\OFFICE\HQ-OTII\Autos\Memo%20Data_consolidate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andler%20dawson\AppData\Local\Microsoft\Windows\Temporary%20Internet%20Files\Content.Outlook\B1TO5CCX\Memo%20Data_consolidate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U.S. Automobile Production as a</a:t>
            </a:r>
            <a:r>
              <a:rPr lang="en-US" sz="1600" baseline="0" dirty="0"/>
              <a:t> Percentage of U.S. Demand</a:t>
            </a:r>
            <a:endParaRPr lang="en-US" sz="16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3.5146567928403823E-2"/>
          <c:y val="7.4964487332943475E-2"/>
          <c:w val="0.94872386375641449"/>
          <c:h val="0.80487151604022378"/>
        </c:manualLayout>
      </c:layout>
      <c:lineChart>
        <c:grouping val="standard"/>
        <c:varyColors val="0"/>
        <c:ser>
          <c:idx val="0"/>
          <c:order val="0"/>
          <c:tx>
            <c:strRef>
              <c:f>'[1]US Prod Sales &amp; Imp'!$Z$2</c:f>
              <c:strCache>
                <c:ptCount val="1"/>
                <c:pt idx="0">
                  <c:v>Import Share of Sales*100</c:v>
                </c:pt>
              </c:strCache>
            </c:strRef>
          </c:tx>
          <c:spPr>
            <a:ln w="47625" cap="sq">
              <a:solidFill>
                <a:srgbClr val="FF0000"/>
              </a:solidFill>
              <a:round/>
              <a:tailEnd type="triangle"/>
            </a:ln>
            <a:effectLst/>
          </c:spPr>
          <c:marker>
            <c:symbol val="none"/>
          </c:marker>
          <c:dLbls>
            <c:dLbl>
              <c:idx val="7"/>
              <c:layout>
                <c:manualLayout>
                  <c:x val="-4.3989768049226977E-3"/>
                  <c:y val="-3.2338422868484949E-2"/>
                </c:manualLayout>
              </c:layout>
              <c:numFmt formatCode="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993-47FF-A802-D285E2403ED2}"/>
                </c:ext>
              </c:extLst>
            </c:dLbl>
            <c:dLbl>
              <c:idx val="28"/>
              <c:layout>
                <c:manualLayout>
                  <c:x val="-1.7595907219690898E-2"/>
                  <c:y val="-4.3454755729526687E-2"/>
                </c:manualLayout>
              </c:layout>
              <c:numFmt formatCode="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062914027713551E-2"/>
                      <c:h val="6.22918870504191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993-47FF-A802-D285E2403E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'[1]US Prod Sales &amp; Imp'!$Y$3:$Y$31</c:f>
              <c:numCache>
                <c:formatCode>General</c:formatCode>
                <c:ptCount val="29"/>
                <c:pt idx="0">
                  <c:v>1985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</c:numCache>
            </c:numRef>
          </c:cat>
          <c:val>
            <c:numRef>
              <c:f>'[1]US Prod Sales &amp; Imp'!$Z$3:$Z$31</c:f>
              <c:numCache>
                <c:formatCode>General</c:formatCode>
                <c:ptCount val="29"/>
                <c:pt idx="0">
                  <c:v>69.325168971306894</c:v>
                </c:pt>
                <c:pt idx="1">
                  <c:v>67.463403747082594</c:v>
                </c:pt>
                <c:pt idx="2">
                  <c:v>65.557807767617135</c:v>
                </c:pt>
                <c:pt idx="3">
                  <c:v>67.600598466935537</c:v>
                </c:pt>
                <c:pt idx="4">
                  <c:v>69.443788779200901</c:v>
                </c:pt>
                <c:pt idx="5">
                  <c:v>69.778481075703169</c:v>
                </c:pt>
                <c:pt idx="6">
                  <c:v>69.023091179496433</c:v>
                </c:pt>
                <c:pt idx="7">
                  <c:v>69.831650050211351</c:v>
                </c:pt>
                <c:pt idx="8">
                  <c:v>67.682362344868025</c:v>
                </c:pt>
                <c:pt idx="9">
                  <c:v>67.661199663617211</c:v>
                </c:pt>
                <c:pt idx="10">
                  <c:v>64.078708675471049</c:v>
                </c:pt>
                <c:pt idx="11">
                  <c:v>61.349661709920397</c:v>
                </c:pt>
                <c:pt idx="12">
                  <c:v>62.139485488252234</c:v>
                </c:pt>
                <c:pt idx="13">
                  <c:v>59.574927237558072</c:v>
                </c:pt>
                <c:pt idx="14">
                  <c:v>61.153450259458872</c:v>
                </c:pt>
                <c:pt idx="15">
                  <c:v>60.218415691780123</c:v>
                </c:pt>
                <c:pt idx="16">
                  <c:v>61.077780571986118</c:v>
                </c:pt>
                <c:pt idx="17">
                  <c:v>55.47197111073411</c:v>
                </c:pt>
                <c:pt idx="18">
                  <c:v>55.661212207774867</c:v>
                </c:pt>
                <c:pt idx="19">
                  <c:v>50.841288001426022</c:v>
                </c:pt>
                <c:pt idx="20">
                  <c:v>58.240915977023278</c:v>
                </c:pt>
                <c:pt idx="21">
                  <c:v>49.826572298089687</c:v>
                </c:pt>
                <c:pt idx="22">
                  <c:v>52.916625071339915</c:v>
                </c:pt>
                <c:pt idx="23">
                  <c:v>51.891787290735117</c:v>
                </c:pt>
                <c:pt idx="24">
                  <c:v>53.955128817256238</c:v>
                </c:pt>
                <c:pt idx="25">
                  <c:v>55.03061902397188</c:v>
                </c:pt>
                <c:pt idx="26">
                  <c:v>53.993997915992551</c:v>
                </c:pt>
                <c:pt idx="27">
                  <c:v>53.317359849484482</c:v>
                </c:pt>
                <c:pt idx="28">
                  <c:v>51.729186559253648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993-47FF-A802-D285E2403E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0749056"/>
        <c:axId val="120988416"/>
      </c:lineChart>
      <c:catAx>
        <c:axId val="120749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988416"/>
        <c:crosses val="autoZero"/>
        <c:auto val="1"/>
        <c:lblAlgn val="ctr"/>
        <c:lblOffset val="100"/>
        <c:noMultiLvlLbl val="0"/>
      </c:catAx>
      <c:valAx>
        <c:axId val="120988416"/>
        <c:scaling>
          <c:orientation val="minMax"/>
          <c:max val="80"/>
          <c:min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749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U.S. Automotive Vehicle Trade Deficit</a:t>
            </a:r>
            <a:r>
              <a:rPr lang="en-US" sz="1800" baseline="0"/>
              <a:t> </a:t>
            </a:r>
            <a:endParaRPr lang="en-US" sz="1800"/>
          </a:p>
        </c:rich>
      </c:tx>
      <c:layout>
        <c:manualLayout>
          <c:xMode val="edge"/>
          <c:yMode val="edge"/>
          <c:x val="0.35598147868147134"/>
          <c:y val="1.41191881832082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3839875511165526E-2"/>
          <c:y val="0.13620982543029378"/>
          <c:w val="0.90714777844018379"/>
          <c:h val="0.84160287885323604"/>
        </c:manualLayout>
      </c:layout>
      <c:barChart>
        <c:barDir val="col"/>
        <c:grouping val="clustered"/>
        <c:varyColors val="0"/>
        <c:ser>
          <c:idx val="0"/>
          <c:order val="0"/>
          <c:tx>
            <c:v>Auto Parts Trade Deficit</c:v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trendline>
            <c:spPr>
              <a:ln w="31750" cap="rnd">
                <a:solidFill>
                  <a:srgbClr val="FF0000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Lit>
              <c:formatCode>General</c:formatCode>
              <c:ptCount val="33"/>
              <c:pt idx="0">
                <c:v>1985</c:v>
              </c:pt>
              <c:pt idx="1">
                <c:v>1986</c:v>
              </c:pt>
              <c:pt idx="2">
                <c:v>1987</c:v>
              </c:pt>
              <c:pt idx="3">
                <c:v>1988</c:v>
              </c:pt>
              <c:pt idx="4">
                <c:v>1989</c:v>
              </c:pt>
              <c:pt idx="5">
                <c:v>1990</c:v>
              </c:pt>
              <c:pt idx="6">
                <c:v>1991</c:v>
              </c:pt>
              <c:pt idx="7">
                <c:v>1992</c:v>
              </c:pt>
              <c:pt idx="8">
                <c:v>1993</c:v>
              </c:pt>
              <c:pt idx="9">
                <c:v>1994</c:v>
              </c:pt>
              <c:pt idx="10">
                <c:v>1995</c:v>
              </c:pt>
              <c:pt idx="11">
                <c:v>1996</c:v>
              </c:pt>
              <c:pt idx="12">
                <c:v>1997</c:v>
              </c:pt>
              <c:pt idx="13">
                <c:v>1998</c:v>
              </c:pt>
              <c:pt idx="14">
                <c:v>1999</c:v>
              </c:pt>
              <c:pt idx="15">
                <c:v>2000</c:v>
              </c:pt>
              <c:pt idx="16">
                <c:v>2001</c:v>
              </c:pt>
              <c:pt idx="17">
                <c:v>2002</c:v>
              </c:pt>
              <c:pt idx="18">
                <c:v>2003</c:v>
              </c:pt>
              <c:pt idx="19">
                <c:v>2004</c:v>
              </c:pt>
              <c:pt idx="20">
                <c:v>2005</c:v>
              </c:pt>
              <c:pt idx="21">
                <c:v>2006</c:v>
              </c:pt>
              <c:pt idx="22">
                <c:v>2007</c:v>
              </c:pt>
              <c:pt idx="23">
                <c:v>2008</c:v>
              </c:pt>
              <c:pt idx="24">
                <c:v>2009</c:v>
              </c:pt>
              <c:pt idx="25">
                <c:v>2010</c:v>
              </c:pt>
              <c:pt idx="26">
                <c:v>2011</c:v>
              </c:pt>
              <c:pt idx="27">
                <c:v>2012</c:v>
              </c:pt>
              <c:pt idx="28">
                <c:v>2013</c:v>
              </c:pt>
              <c:pt idx="29">
                <c:v>2014</c:v>
              </c:pt>
              <c:pt idx="30">
                <c:v>2015</c:v>
              </c:pt>
              <c:pt idx="31">
                <c:v>2016</c:v>
              </c:pt>
              <c:pt idx="32">
                <c:v>2017</c:v>
              </c:pt>
            </c:numLit>
          </c:cat>
          <c:val>
            <c:numRef>
              <c:f>'Figure 7 data'!$B$18:$AH$18</c:f>
              <c:numCache>
                <c:formatCode>General</c:formatCode>
                <c:ptCount val="33"/>
                <c:pt idx="0">
                  <c:v>-3551639321</c:v>
                </c:pt>
                <c:pt idx="1">
                  <c:v>-4846040030</c:v>
                </c:pt>
                <c:pt idx="2">
                  <c:v>-2813808395</c:v>
                </c:pt>
                <c:pt idx="3">
                  <c:v>-380559100</c:v>
                </c:pt>
                <c:pt idx="4">
                  <c:v>-1090871042</c:v>
                </c:pt>
                <c:pt idx="5">
                  <c:v>-42471836194</c:v>
                </c:pt>
                <c:pt idx="6">
                  <c:v>-39593902420</c:v>
                </c:pt>
                <c:pt idx="7">
                  <c:v>-40219275168</c:v>
                </c:pt>
                <c:pt idx="8">
                  <c:v>-44784125101</c:v>
                </c:pt>
                <c:pt idx="9">
                  <c:v>-51462296057</c:v>
                </c:pt>
                <c:pt idx="10">
                  <c:v>-54624656996</c:v>
                </c:pt>
                <c:pt idx="11">
                  <c:v>-56344501433</c:v>
                </c:pt>
                <c:pt idx="12">
                  <c:v>-62919773292</c:v>
                </c:pt>
                <c:pt idx="13">
                  <c:v>-69472569693</c:v>
                </c:pt>
                <c:pt idx="14">
                  <c:v>-91461203534</c:v>
                </c:pt>
                <c:pt idx="15">
                  <c:v>-101594849897</c:v>
                </c:pt>
                <c:pt idx="16">
                  <c:v>-100142627711</c:v>
                </c:pt>
                <c:pt idx="17">
                  <c:v>-103885288125</c:v>
                </c:pt>
                <c:pt idx="18">
                  <c:v>-102074131136</c:v>
                </c:pt>
                <c:pt idx="19">
                  <c:v>-108168596152</c:v>
                </c:pt>
                <c:pt idx="20">
                  <c:v>-105077332989</c:v>
                </c:pt>
                <c:pt idx="21">
                  <c:v>-115030230412</c:v>
                </c:pt>
                <c:pt idx="22">
                  <c:v>-104396757729</c:v>
                </c:pt>
                <c:pt idx="23">
                  <c:v>-88611392966</c:v>
                </c:pt>
                <c:pt idx="24">
                  <c:v>-60584504469</c:v>
                </c:pt>
                <c:pt idx="25">
                  <c:v>-85455341801</c:v>
                </c:pt>
                <c:pt idx="26">
                  <c:v>-86674203438</c:v>
                </c:pt>
                <c:pt idx="27">
                  <c:v>-106349081667</c:v>
                </c:pt>
                <c:pt idx="28">
                  <c:v>-111097688757</c:v>
                </c:pt>
                <c:pt idx="29">
                  <c:v>-112760627459</c:v>
                </c:pt>
                <c:pt idx="30">
                  <c:v>-132037671897</c:v>
                </c:pt>
                <c:pt idx="31">
                  <c:v>-135061122175</c:v>
                </c:pt>
                <c:pt idx="32">
                  <c:v>-142580048757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73-4E16-B432-A0B75E6E69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863040720"/>
        <c:axId val="863045312"/>
      </c:barChart>
      <c:catAx>
        <c:axId val="863040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high"/>
        <c:spPr>
          <a:noFill/>
          <a:ln w="9525" cap="flat" cmpd="sng" algn="ctr">
            <a:noFill/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3045312"/>
        <c:crossesAt val="0"/>
        <c:auto val="1"/>
        <c:lblAlgn val="ctr"/>
        <c:lblOffset val="0"/>
        <c:noMultiLvlLbl val="0"/>
      </c:catAx>
      <c:valAx>
        <c:axId val="863045312"/>
        <c:scaling>
          <c:orientation val="minMax"/>
          <c:max val="5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3040720"/>
        <c:crossesAt val="1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 sz="1100"/>
                    <a:t>$ Billions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U.S. Automotive Parts Trade Deficit</a:t>
            </a:r>
            <a:r>
              <a:rPr lang="en-US" sz="1600" baseline="0" dirty="0"/>
              <a:t> </a:t>
            </a:r>
            <a:endParaRPr lang="en-US" sz="1600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[1]Sheet1!$B$2</c:f>
              <c:strCache>
                <c:ptCount val="1"/>
                <c:pt idx="0">
                  <c:v>Auto Parts Trade Deficit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B38C-4198-B1A3-3802E69428B3}"/>
              </c:ext>
            </c:extLst>
          </c:dPt>
          <c:trendline>
            <c:spPr>
              <a:ln w="31750" cap="rnd">
                <a:solidFill>
                  <a:srgbClr val="FF0000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[1]Sheet1!$A$3:$A$35</c:f>
              <c:numCache>
                <c:formatCode>General</c:formatCode>
                <c:ptCount val="33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</c:numCache>
            </c:numRef>
          </c:cat>
          <c:val>
            <c:numRef>
              <c:f>[1]Sheet1!$B$3:$B$35</c:f>
              <c:numCache>
                <c:formatCode>General</c:formatCode>
                <c:ptCount val="33"/>
                <c:pt idx="0">
                  <c:v>409900618</c:v>
                </c:pt>
                <c:pt idx="1">
                  <c:v>-1796760011</c:v>
                </c:pt>
                <c:pt idx="2">
                  <c:v>-2345028045</c:v>
                </c:pt>
                <c:pt idx="3">
                  <c:v>-2765366880</c:v>
                </c:pt>
                <c:pt idx="4">
                  <c:v>-8393014304</c:v>
                </c:pt>
                <c:pt idx="5">
                  <c:v>-5585594387</c:v>
                </c:pt>
                <c:pt idx="6">
                  <c:v>-3404568893</c:v>
                </c:pt>
                <c:pt idx="7">
                  <c:v>-2740994680</c:v>
                </c:pt>
                <c:pt idx="8">
                  <c:v>-3195114423</c:v>
                </c:pt>
                <c:pt idx="9">
                  <c:v>-13345797584</c:v>
                </c:pt>
                <c:pt idx="10">
                  <c:v>-5795242223</c:v>
                </c:pt>
                <c:pt idx="11">
                  <c:v>-5750894574</c:v>
                </c:pt>
                <c:pt idx="12">
                  <c:v>-2158491200</c:v>
                </c:pt>
                <c:pt idx="13">
                  <c:v>-3443738134</c:v>
                </c:pt>
                <c:pt idx="14">
                  <c:v>-6638125972</c:v>
                </c:pt>
                <c:pt idx="15">
                  <c:v>-6848254197</c:v>
                </c:pt>
                <c:pt idx="16">
                  <c:v>-7025640581</c:v>
                </c:pt>
                <c:pt idx="17">
                  <c:v>-12172317737</c:v>
                </c:pt>
                <c:pt idx="18">
                  <c:v>-18376637107</c:v>
                </c:pt>
                <c:pt idx="19">
                  <c:v>-22744238468</c:v>
                </c:pt>
                <c:pt idx="20">
                  <c:v>-27577966531</c:v>
                </c:pt>
                <c:pt idx="21">
                  <c:v>-26779690388</c:v>
                </c:pt>
                <c:pt idx="22">
                  <c:v>-36892706589</c:v>
                </c:pt>
                <c:pt idx="23">
                  <c:v>-32404796436</c:v>
                </c:pt>
                <c:pt idx="24">
                  <c:v>-21080401981</c:v>
                </c:pt>
                <c:pt idx="25">
                  <c:v>-33383680124</c:v>
                </c:pt>
                <c:pt idx="26">
                  <c:v>-40079611315</c:v>
                </c:pt>
                <c:pt idx="27">
                  <c:v>-48145529657</c:v>
                </c:pt>
                <c:pt idx="28">
                  <c:v>-49377224834</c:v>
                </c:pt>
                <c:pt idx="29">
                  <c:v>-58760013764</c:v>
                </c:pt>
                <c:pt idx="30">
                  <c:v>-61012329440</c:v>
                </c:pt>
                <c:pt idx="31">
                  <c:v>-60335177434</c:v>
                </c:pt>
                <c:pt idx="32">
                  <c:v>-56726727713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38C-4198-B1A3-3802E69428B3}"/>
            </c:ext>
          </c:extLst>
        </c:ser>
        <c:ser>
          <c:idx val="1"/>
          <c:order val="1"/>
          <c:tx>
            <c:strRef>
              <c:f>'Fig. 7 Data'!$E$2</c:f>
              <c:strCache>
                <c:ptCount val="1"/>
                <c:pt idx="0">
                  <c:v>Labels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'Fig. 7 Data'!$E$3:$E$35</c:f>
              <c:numCache>
                <c:formatCode>General</c:formatCode>
                <c:ptCount val="33"/>
                <c:pt idx="0">
                  <c:v>400000000</c:v>
                </c:pt>
                <c:pt idx="1">
                  <c:v>400000000</c:v>
                </c:pt>
                <c:pt idx="2">
                  <c:v>400000000</c:v>
                </c:pt>
                <c:pt idx="3">
                  <c:v>400000000</c:v>
                </c:pt>
                <c:pt idx="4">
                  <c:v>400000000</c:v>
                </c:pt>
                <c:pt idx="5">
                  <c:v>400000000</c:v>
                </c:pt>
                <c:pt idx="6">
                  <c:v>400000000</c:v>
                </c:pt>
                <c:pt idx="7">
                  <c:v>400000000</c:v>
                </c:pt>
                <c:pt idx="8">
                  <c:v>400000000</c:v>
                </c:pt>
                <c:pt idx="9">
                  <c:v>400000000</c:v>
                </c:pt>
                <c:pt idx="10">
                  <c:v>400000000</c:v>
                </c:pt>
                <c:pt idx="11">
                  <c:v>400000000</c:v>
                </c:pt>
                <c:pt idx="12">
                  <c:v>400000000</c:v>
                </c:pt>
                <c:pt idx="13">
                  <c:v>400000000</c:v>
                </c:pt>
                <c:pt idx="14">
                  <c:v>400000000</c:v>
                </c:pt>
                <c:pt idx="15">
                  <c:v>400000000</c:v>
                </c:pt>
                <c:pt idx="16">
                  <c:v>400000000</c:v>
                </c:pt>
                <c:pt idx="17">
                  <c:v>400000000</c:v>
                </c:pt>
                <c:pt idx="18">
                  <c:v>400000000</c:v>
                </c:pt>
                <c:pt idx="19">
                  <c:v>400000000</c:v>
                </c:pt>
                <c:pt idx="20">
                  <c:v>400000000</c:v>
                </c:pt>
                <c:pt idx="21">
                  <c:v>400000000</c:v>
                </c:pt>
                <c:pt idx="22">
                  <c:v>400000000</c:v>
                </c:pt>
                <c:pt idx="23">
                  <c:v>400000000</c:v>
                </c:pt>
                <c:pt idx="24">
                  <c:v>400000000</c:v>
                </c:pt>
                <c:pt idx="25">
                  <c:v>400000000</c:v>
                </c:pt>
                <c:pt idx="26">
                  <c:v>400000000</c:v>
                </c:pt>
                <c:pt idx="27">
                  <c:v>400000000</c:v>
                </c:pt>
                <c:pt idx="28">
                  <c:v>400000000</c:v>
                </c:pt>
                <c:pt idx="29">
                  <c:v>400000000</c:v>
                </c:pt>
                <c:pt idx="30">
                  <c:v>400000000</c:v>
                </c:pt>
                <c:pt idx="31">
                  <c:v>400000000</c:v>
                </c:pt>
                <c:pt idx="32">
                  <c:v>400000000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38C-4198-B1A3-3802E69428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73596288"/>
        <c:axId val="73610368"/>
      </c:barChart>
      <c:catAx>
        <c:axId val="735962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high"/>
        <c:crossAx val="73610368"/>
        <c:crossesAt val="0"/>
        <c:auto val="1"/>
        <c:lblAlgn val="ctr"/>
        <c:lblOffset val="0"/>
        <c:noMultiLvlLbl val="0"/>
      </c:catAx>
      <c:valAx>
        <c:axId val="73610368"/>
        <c:scaling>
          <c:orientation val="minMax"/>
          <c:max val="5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596288"/>
        <c:crossesAt val="1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 sz="1100" dirty="0"/>
                    <a:t>$ Billions</a:t>
                  </a:r>
                </a:p>
              </c:rich>
            </c:tx>
            <c:spPr>
              <a:noFill/>
              <a:ln>
                <a:noFill/>
              </a:ln>
              <a:effectLst/>
            </c:sp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0.00672</cdr:x>
      <cdr:y>0.95638</cdr:y>
    </cdr:from>
    <cdr:to>
      <cdr:x>0.24028</cdr:x>
      <cdr:y>0.98847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D13FD3B7-B96B-4E14-B94D-2179C181340B}"/>
            </a:ext>
          </a:extLst>
        </cdr:cNvPr>
        <cdr:cNvSpPr txBox="1"/>
      </cdr:nvSpPr>
      <cdr:spPr>
        <a:xfrm xmlns:a="http://schemas.openxmlformats.org/drawingml/2006/main">
          <a:off x="58184" y="6009463"/>
          <a:ext cx="2022913" cy="2016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900" dirty="0"/>
            <a:t>Source:  Ward's Automotive and TPIS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DD57-A460-4D67-935D-B4F13FF8B545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4CA3-2A4A-4E58-8FE6-055DF0109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142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DD57-A460-4D67-935D-B4F13FF8B545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4CA3-2A4A-4E58-8FE6-055DF0109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18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DD57-A460-4D67-935D-B4F13FF8B545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4CA3-2A4A-4E58-8FE6-055DF0109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641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DD57-A460-4D67-935D-B4F13FF8B545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4CA3-2A4A-4E58-8FE6-055DF0109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195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DD57-A460-4D67-935D-B4F13FF8B545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4CA3-2A4A-4E58-8FE6-055DF0109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61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DD57-A460-4D67-935D-B4F13FF8B545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4CA3-2A4A-4E58-8FE6-055DF0109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54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DD57-A460-4D67-935D-B4F13FF8B545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4CA3-2A4A-4E58-8FE6-055DF0109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52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DD57-A460-4D67-935D-B4F13FF8B545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4CA3-2A4A-4E58-8FE6-055DF0109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220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0A35EC79-E980-426F-8983-2D8E26C6117B}"/>
              </a:ext>
            </a:extLst>
          </p:cNvPr>
          <p:cNvGrpSpPr/>
          <p:nvPr userDrawn="1"/>
        </p:nvGrpSpPr>
        <p:grpSpPr>
          <a:xfrm>
            <a:off x="-16355" y="6064530"/>
            <a:ext cx="9160355" cy="793470"/>
            <a:chOff x="-16355" y="5207280"/>
            <a:chExt cx="9160355" cy="79347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0BF4761-6D02-415C-B883-7C24B5369FA9}"/>
                </a:ext>
              </a:extLst>
            </p:cNvPr>
            <p:cNvSpPr/>
            <p:nvPr/>
          </p:nvSpPr>
          <p:spPr>
            <a:xfrm>
              <a:off x="0" y="5657850"/>
              <a:ext cx="9144000" cy="342900"/>
            </a:xfrm>
            <a:prstGeom prst="rect">
              <a:avLst/>
            </a:prstGeom>
            <a:solidFill>
              <a:srgbClr val="06669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685800"/>
              <a:endParaRPr lang="en-US" sz="1350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8D4F3F4-1D60-4A37-9653-60B91A8C57CD}"/>
                </a:ext>
              </a:extLst>
            </p:cNvPr>
            <p:cNvCxnSpPr>
              <a:cxnSpLocks/>
            </p:cNvCxnSpPr>
            <p:nvPr/>
          </p:nvCxnSpPr>
          <p:spPr>
            <a:xfrm>
              <a:off x="-16355" y="5448830"/>
              <a:ext cx="7455123" cy="0"/>
            </a:xfrm>
            <a:prstGeom prst="line">
              <a:avLst/>
            </a:prstGeom>
            <a:noFill/>
            <a:ln w="57150" cap="flat" cmpd="sng" algn="ctr">
              <a:solidFill>
                <a:srgbClr val="56050B">
                  <a:lumMod val="75000"/>
                  <a:lumOff val="25000"/>
                </a:srgbClr>
              </a:solidFill>
              <a:prstDash val="solid"/>
              <a:miter lim="800000"/>
            </a:ln>
            <a:effectLst/>
          </p:spPr>
        </p:cxn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001615D5-B53D-4F7C-AC24-0E057F80B5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52223" y="5207280"/>
              <a:ext cx="456422" cy="450570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0453C65-2E3A-46FC-80E1-B63772BF5D80}"/>
                </a:ext>
              </a:extLst>
            </p:cNvPr>
            <p:cNvSpPr txBox="1"/>
            <p:nvPr/>
          </p:nvSpPr>
          <p:spPr>
            <a:xfrm>
              <a:off x="7784757" y="5321251"/>
              <a:ext cx="1359243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en-US" sz="975" kern="0" dirty="0">
                  <a:solidFill>
                    <a:srgbClr val="368DC0">
                      <a:lumMod val="50000"/>
                    </a:srgbClr>
                  </a:solidFill>
                </a:rPr>
                <a:t>Industry &amp; Analysis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F0D910A-F52F-4673-8DB6-122C55EBAA0E}"/>
                </a:ext>
              </a:extLst>
            </p:cNvPr>
            <p:cNvCxnSpPr>
              <a:cxnSpLocks/>
            </p:cNvCxnSpPr>
            <p:nvPr/>
          </p:nvCxnSpPr>
          <p:spPr>
            <a:xfrm>
              <a:off x="7875307" y="5492824"/>
              <a:ext cx="963889" cy="0"/>
            </a:xfrm>
            <a:prstGeom prst="line">
              <a:avLst/>
            </a:prstGeom>
            <a:noFill/>
            <a:ln w="6350" cap="flat" cmpd="sng" algn="ctr">
              <a:solidFill>
                <a:srgbClr val="56050B">
                  <a:lumMod val="75000"/>
                  <a:lumOff val="25000"/>
                </a:srgbClr>
              </a:solidFill>
              <a:prstDash val="solid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77945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DD57-A460-4D67-935D-B4F13FF8B545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4CA3-2A4A-4E58-8FE6-055DF0109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558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DD57-A460-4D67-935D-B4F13FF8B545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4CA3-2A4A-4E58-8FE6-055DF0109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770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5DD57-A460-4D67-935D-B4F13FF8B545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A4CA3-2A4A-4E58-8FE6-055DF0109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923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6C050619-72A7-49F9-868D-8CAC98D2C2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594271"/>
              </p:ext>
            </p:extLst>
          </p:nvPr>
        </p:nvGraphicFramePr>
        <p:xfrm>
          <a:off x="221114" y="1"/>
          <a:ext cx="8535428" cy="6021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8308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>
            <a:extLst>
              <a:ext uri="{FF2B5EF4-FFF2-40B4-BE49-F238E27FC236}">
                <a16:creationId xmlns:a16="http://schemas.microsoft.com/office/drawing/2014/main" id="{2D720C54-7D7A-4A12-A8BD-22A17936295E}"/>
              </a:ext>
            </a:extLst>
          </p:cNvPr>
          <p:cNvSpPr txBox="1"/>
          <p:nvPr/>
        </p:nvSpPr>
        <p:spPr>
          <a:xfrm>
            <a:off x="79082" y="5987501"/>
            <a:ext cx="900925" cy="22582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Automotive Vehicles: NAICS 3361</a:t>
            </a:r>
          </a:p>
          <a:p>
            <a:endParaRPr lang="en-US" sz="1100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D0D1164-8F4E-4C0D-8E60-D32C34A224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56467"/>
              </p:ext>
            </p:extLst>
          </p:nvPr>
        </p:nvGraphicFramePr>
        <p:xfrm>
          <a:off x="0" y="71077"/>
          <a:ext cx="8683831" cy="5849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0526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8FD2550B-9968-4E76-BA90-FC07D70B01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27166"/>
              </p:ext>
            </p:extLst>
          </p:nvPr>
        </p:nvGraphicFramePr>
        <p:xfrm>
          <a:off x="221115" y="1"/>
          <a:ext cx="8512180" cy="60133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1">
            <a:extLst>
              <a:ext uri="{FF2B5EF4-FFF2-40B4-BE49-F238E27FC236}">
                <a16:creationId xmlns:a16="http://schemas.microsoft.com/office/drawing/2014/main" id="{2467ED9C-0D63-4B57-BA74-F4236B2AAFC5}"/>
              </a:ext>
            </a:extLst>
          </p:cNvPr>
          <p:cNvSpPr txBox="1"/>
          <p:nvPr/>
        </p:nvSpPr>
        <p:spPr>
          <a:xfrm>
            <a:off x="539438" y="6013342"/>
            <a:ext cx="900925" cy="22582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Automotive Parts: NAICS 3363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426282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823</TotalTime>
  <Words>41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Soroka</dc:creator>
  <cp:lastModifiedBy>Kluttz, Lawson (Federal)</cp:lastModifiedBy>
  <cp:revision>52</cp:revision>
  <dcterms:created xsi:type="dcterms:W3CDTF">2018-05-09T13:05:39Z</dcterms:created>
  <dcterms:modified xsi:type="dcterms:W3CDTF">2018-06-19T18:58:02Z</dcterms:modified>
</cp:coreProperties>
</file>