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56" r:id="rId5"/>
    <p:sldId id="257" r:id="rId6"/>
    <p:sldId id="260" r:id="rId7"/>
    <p:sldId id="261" r:id="rId8"/>
    <p:sldId id="264" r:id="rId9"/>
    <p:sldId id="258" r:id="rId10"/>
    <p:sldId id="263" r:id="rId11"/>
    <p:sldId id="25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veanu, Alina (Federal)" initials="S(" lastIdx="2" clrIdx="0">
    <p:extLst>
      <p:ext uri="{19B8F6BF-5375-455C-9EA6-DF929625EA0E}">
        <p15:presenceInfo xmlns:p15="http://schemas.microsoft.com/office/powerpoint/2012/main" userId="S::asadoveanu@doc.gov::9d3f2dfb-6fbf-452f-9530-02f069f65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808080"/>
    <a:srgbClr val="EBEDEF"/>
    <a:srgbClr val="969696"/>
    <a:srgbClr val="1DA150"/>
    <a:srgbClr val="0183D2"/>
    <a:srgbClr val="04529C"/>
    <a:srgbClr val="F4BF07"/>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F76C0-4FFF-4072-AD0C-2A8BFB602F22}" v="26" dt="2024-12-19T19:21:23.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CC143-9FD0-4C3C-A3C2-97A1C5CDC71E}"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73700-2050-4CD9-A96F-AB1D6847011A}" type="slidenum">
              <a:rPr lang="en-US" smtClean="0"/>
              <a:t>‹#›</a:t>
            </a:fld>
            <a:endParaRPr lang="en-US"/>
          </a:p>
        </p:txBody>
      </p:sp>
    </p:spTree>
    <p:extLst>
      <p:ext uri="{BB962C8B-B14F-4D97-AF65-F5344CB8AC3E}">
        <p14:creationId xmlns:p14="http://schemas.microsoft.com/office/powerpoint/2010/main" val="101707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773700-2050-4CD9-A96F-AB1D6847011A}" type="slidenum">
              <a:rPr lang="en-US" smtClean="0"/>
              <a:t>1</a:t>
            </a:fld>
            <a:endParaRPr lang="en-US"/>
          </a:p>
        </p:txBody>
      </p:sp>
    </p:spTree>
    <p:extLst>
      <p:ext uri="{BB962C8B-B14F-4D97-AF65-F5344CB8AC3E}">
        <p14:creationId xmlns:p14="http://schemas.microsoft.com/office/powerpoint/2010/main" val="178487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D2A1-9FCF-45A1-A05F-66143111C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AED586-C4C6-4A6A-927E-891ED0A15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E9EDB4-134B-4474-A025-E8904568F1C1}"/>
              </a:ext>
            </a:extLst>
          </p:cNvPr>
          <p:cNvSpPr>
            <a:spLocks noGrp="1"/>
          </p:cNvSpPr>
          <p:nvPr>
            <p:ph type="dt" sz="half" idx="10"/>
          </p:nvPr>
        </p:nvSpPr>
        <p:spPr/>
        <p:txBody>
          <a:bodyPr/>
          <a:lstStyle/>
          <a:p>
            <a:fld id="{E97A2590-DD8C-44F5-BD06-820660FC830E}" type="datetime1">
              <a:rPr lang="en-US" smtClean="0"/>
              <a:t>5/8/2025</a:t>
            </a:fld>
            <a:endParaRPr lang="en-US"/>
          </a:p>
        </p:txBody>
      </p:sp>
      <p:sp>
        <p:nvSpPr>
          <p:cNvPr id="5" name="Footer Placeholder 4">
            <a:extLst>
              <a:ext uri="{FF2B5EF4-FFF2-40B4-BE49-F238E27FC236}">
                <a16:creationId xmlns:a16="http://schemas.microsoft.com/office/drawing/2014/main" id="{1D430542-BCA7-4C6B-8E7F-2DE123C26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54FFF-E0B3-4801-B29A-9C3AADBA99EE}"/>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373012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C267-30E4-4B62-9A85-A1EA9EAD4B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A93D3A-1A9B-4C32-A5D8-BC72BDA46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F712E-6C49-49FA-A209-7BA64A2D15CC}"/>
              </a:ext>
            </a:extLst>
          </p:cNvPr>
          <p:cNvSpPr>
            <a:spLocks noGrp="1"/>
          </p:cNvSpPr>
          <p:nvPr>
            <p:ph type="dt" sz="half" idx="10"/>
          </p:nvPr>
        </p:nvSpPr>
        <p:spPr/>
        <p:txBody>
          <a:bodyPr/>
          <a:lstStyle/>
          <a:p>
            <a:fld id="{64655AC3-4E81-468D-A52E-A8BF13322C6B}" type="datetime1">
              <a:rPr lang="en-US" smtClean="0"/>
              <a:t>5/8/2025</a:t>
            </a:fld>
            <a:endParaRPr lang="en-US"/>
          </a:p>
        </p:txBody>
      </p:sp>
      <p:sp>
        <p:nvSpPr>
          <p:cNvPr id="5" name="Footer Placeholder 4">
            <a:extLst>
              <a:ext uri="{FF2B5EF4-FFF2-40B4-BE49-F238E27FC236}">
                <a16:creationId xmlns:a16="http://schemas.microsoft.com/office/drawing/2014/main" id="{DA9A6369-EC2A-4DE9-A0BC-50CC46FFA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9EF55-890D-4D41-BD14-7B5352AD18C4}"/>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201904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7F37C4-511B-4ED3-9C61-604197471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D1C935-406F-4AD9-AD38-5D3163DE9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F9FFA-D75F-48DC-850F-5241C7040736}"/>
              </a:ext>
            </a:extLst>
          </p:cNvPr>
          <p:cNvSpPr>
            <a:spLocks noGrp="1"/>
          </p:cNvSpPr>
          <p:nvPr>
            <p:ph type="dt" sz="half" idx="10"/>
          </p:nvPr>
        </p:nvSpPr>
        <p:spPr/>
        <p:txBody>
          <a:bodyPr/>
          <a:lstStyle/>
          <a:p>
            <a:fld id="{237A23A7-F297-4152-9607-E2B4F4195A5B}" type="datetime1">
              <a:rPr lang="en-US" smtClean="0"/>
              <a:t>5/8/2025</a:t>
            </a:fld>
            <a:endParaRPr lang="en-US"/>
          </a:p>
        </p:txBody>
      </p:sp>
      <p:sp>
        <p:nvSpPr>
          <p:cNvPr id="5" name="Footer Placeholder 4">
            <a:extLst>
              <a:ext uri="{FF2B5EF4-FFF2-40B4-BE49-F238E27FC236}">
                <a16:creationId xmlns:a16="http://schemas.microsoft.com/office/drawing/2014/main" id="{9D17F783-CAFE-4957-B8A9-1704E0F0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B5B02-14D8-4173-86FA-6F18F350B8C7}"/>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187983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0468-0974-452D-B404-E728A6163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2E15C-5A3C-43C2-8FF3-91073DE14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C1DB7-D44E-48F7-94DD-EB2A88E4D090}"/>
              </a:ext>
            </a:extLst>
          </p:cNvPr>
          <p:cNvSpPr>
            <a:spLocks noGrp="1"/>
          </p:cNvSpPr>
          <p:nvPr>
            <p:ph type="dt" sz="half" idx="10"/>
          </p:nvPr>
        </p:nvSpPr>
        <p:spPr/>
        <p:txBody>
          <a:bodyPr/>
          <a:lstStyle/>
          <a:p>
            <a:fld id="{CC52D9E0-8597-471F-B008-DF572FC30FCB}" type="datetime1">
              <a:rPr lang="en-US" smtClean="0"/>
              <a:t>5/8/2025</a:t>
            </a:fld>
            <a:endParaRPr lang="en-US"/>
          </a:p>
        </p:txBody>
      </p:sp>
      <p:sp>
        <p:nvSpPr>
          <p:cNvPr id="5" name="Footer Placeholder 4">
            <a:extLst>
              <a:ext uri="{FF2B5EF4-FFF2-40B4-BE49-F238E27FC236}">
                <a16:creationId xmlns:a16="http://schemas.microsoft.com/office/drawing/2014/main" id="{D42D19D4-1C15-4200-9AB0-2161895AD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9E5F7-7D08-4E84-A372-DDDFB9DEDD75}"/>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128729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963B-5097-46B7-813B-9931C1348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7B9C1A-813F-4A8C-BC48-27923DE26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0251C-0FFD-4C28-9514-EAFD4422B3CE}"/>
              </a:ext>
            </a:extLst>
          </p:cNvPr>
          <p:cNvSpPr>
            <a:spLocks noGrp="1"/>
          </p:cNvSpPr>
          <p:nvPr>
            <p:ph type="dt" sz="half" idx="10"/>
          </p:nvPr>
        </p:nvSpPr>
        <p:spPr/>
        <p:txBody>
          <a:bodyPr/>
          <a:lstStyle/>
          <a:p>
            <a:fld id="{BF41BEE3-29A5-4B5C-84AF-CFE7B4DB9BD2}" type="datetime1">
              <a:rPr lang="en-US" smtClean="0"/>
              <a:t>5/8/2025</a:t>
            </a:fld>
            <a:endParaRPr lang="en-US"/>
          </a:p>
        </p:txBody>
      </p:sp>
      <p:sp>
        <p:nvSpPr>
          <p:cNvPr id="5" name="Footer Placeholder 4">
            <a:extLst>
              <a:ext uri="{FF2B5EF4-FFF2-40B4-BE49-F238E27FC236}">
                <a16:creationId xmlns:a16="http://schemas.microsoft.com/office/drawing/2014/main" id="{B84AADFA-A80F-4237-8D02-239F9BAD9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88218-878A-41EB-8515-67E45973C457}"/>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219069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35A1-2747-4175-8F6A-24DAB994C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B2DE4-7F3D-46D3-A522-E76D7C3B7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9FF541-0D3B-4ADE-9B32-F092545760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1A260-CAEF-43EE-B8BA-298B1FB11AB6}"/>
              </a:ext>
            </a:extLst>
          </p:cNvPr>
          <p:cNvSpPr>
            <a:spLocks noGrp="1"/>
          </p:cNvSpPr>
          <p:nvPr>
            <p:ph type="dt" sz="half" idx="10"/>
          </p:nvPr>
        </p:nvSpPr>
        <p:spPr/>
        <p:txBody>
          <a:bodyPr/>
          <a:lstStyle/>
          <a:p>
            <a:fld id="{46B91FC9-4013-4F4F-9216-7083A0F7263F}" type="datetime1">
              <a:rPr lang="en-US" smtClean="0"/>
              <a:t>5/8/2025</a:t>
            </a:fld>
            <a:endParaRPr lang="en-US"/>
          </a:p>
        </p:txBody>
      </p:sp>
      <p:sp>
        <p:nvSpPr>
          <p:cNvPr id="6" name="Footer Placeholder 5">
            <a:extLst>
              <a:ext uri="{FF2B5EF4-FFF2-40B4-BE49-F238E27FC236}">
                <a16:creationId xmlns:a16="http://schemas.microsoft.com/office/drawing/2014/main" id="{A5C94BF0-37D3-4B49-8030-8A0099D68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AFFAB-60B4-4A3D-B1EA-07101420D527}"/>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176681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C639-FC99-42B5-8BA1-B1DE98FDAA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A98AF-5BD2-4CEA-9528-F21A02EBD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F23F9B-E409-43AB-8C25-293A474CB3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42442A-0C90-4BEB-96D1-B03FB88E9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5369F-B6A1-4D85-A21B-251724BEA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F4096-6C85-41A3-83B6-2A9BFDA492BF}"/>
              </a:ext>
            </a:extLst>
          </p:cNvPr>
          <p:cNvSpPr>
            <a:spLocks noGrp="1"/>
          </p:cNvSpPr>
          <p:nvPr>
            <p:ph type="dt" sz="half" idx="10"/>
          </p:nvPr>
        </p:nvSpPr>
        <p:spPr/>
        <p:txBody>
          <a:bodyPr/>
          <a:lstStyle/>
          <a:p>
            <a:fld id="{09C066B2-F312-4735-81CF-FC4F5E069137}" type="datetime1">
              <a:rPr lang="en-US" smtClean="0"/>
              <a:t>5/8/2025</a:t>
            </a:fld>
            <a:endParaRPr lang="en-US"/>
          </a:p>
        </p:txBody>
      </p:sp>
      <p:sp>
        <p:nvSpPr>
          <p:cNvPr id="8" name="Footer Placeholder 7">
            <a:extLst>
              <a:ext uri="{FF2B5EF4-FFF2-40B4-BE49-F238E27FC236}">
                <a16:creationId xmlns:a16="http://schemas.microsoft.com/office/drawing/2014/main" id="{FF6A2350-BB6F-4290-AAB3-7E7327A9F9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98E02B-F52B-4982-A2EB-6094BD69A2E0}"/>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4308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8247-23F1-47B5-B069-1A3F8D0100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7D83F-6BB6-4E9E-B2E7-3AD743072A3A}"/>
              </a:ext>
            </a:extLst>
          </p:cNvPr>
          <p:cNvSpPr>
            <a:spLocks noGrp="1"/>
          </p:cNvSpPr>
          <p:nvPr>
            <p:ph type="dt" sz="half" idx="10"/>
          </p:nvPr>
        </p:nvSpPr>
        <p:spPr/>
        <p:txBody>
          <a:bodyPr/>
          <a:lstStyle/>
          <a:p>
            <a:fld id="{4AC6767D-8E28-41DE-A3BC-4FBF1A9D7883}" type="datetime1">
              <a:rPr lang="en-US" smtClean="0"/>
              <a:t>5/8/2025</a:t>
            </a:fld>
            <a:endParaRPr lang="en-US"/>
          </a:p>
        </p:txBody>
      </p:sp>
      <p:sp>
        <p:nvSpPr>
          <p:cNvPr id="4" name="Footer Placeholder 3">
            <a:extLst>
              <a:ext uri="{FF2B5EF4-FFF2-40B4-BE49-F238E27FC236}">
                <a16:creationId xmlns:a16="http://schemas.microsoft.com/office/drawing/2014/main" id="{29636F1D-FFCE-4E22-94E0-4C7C2A61D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C0C1C-42E5-4320-A658-F9B9C5E3DE0C}"/>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74005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25D85-BA1B-4D5F-8163-F2028B578ACA}"/>
              </a:ext>
            </a:extLst>
          </p:cNvPr>
          <p:cNvSpPr>
            <a:spLocks noGrp="1"/>
          </p:cNvSpPr>
          <p:nvPr>
            <p:ph type="dt" sz="half" idx="10"/>
          </p:nvPr>
        </p:nvSpPr>
        <p:spPr/>
        <p:txBody>
          <a:bodyPr/>
          <a:lstStyle/>
          <a:p>
            <a:fld id="{3A9D8526-4C44-4209-B8CF-90BC12245ACE}" type="datetime1">
              <a:rPr lang="en-US" smtClean="0"/>
              <a:t>5/8/2025</a:t>
            </a:fld>
            <a:endParaRPr lang="en-US"/>
          </a:p>
        </p:txBody>
      </p:sp>
      <p:sp>
        <p:nvSpPr>
          <p:cNvPr id="3" name="Footer Placeholder 2">
            <a:extLst>
              <a:ext uri="{FF2B5EF4-FFF2-40B4-BE49-F238E27FC236}">
                <a16:creationId xmlns:a16="http://schemas.microsoft.com/office/drawing/2014/main" id="{548F0017-027B-4B74-8E20-4C57381521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99FC6-507F-44A1-B0EE-0D5BB99EBC9A}"/>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121549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F5C3-F44B-4F80-9E0E-76B3B6E91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F8080B-9218-402C-8680-26C8E9E0F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502049-C8FB-45F7-BB9F-369CD1E96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853E3-9356-428A-9278-76B512C1F254}"/>
              </a:ext>
            </a:extLst>
          </p:cNvPr>
          <p:cNvSpPr>
            <a:spLocks noGrp="1"/>
          </p:cNvSpPr>
          <p:nvPr>
            <p:ph type="dt" sz="half" idx="10"/>
          </p:nvPr>
        </p:nvSpPr>
        <p:spPr/>
        <p:txBody>
          <a:bodyPr/>
          <a:lstStyle/>
          <a:p>
            <a:fld id="{F8E80D18-CCDC-48AB-BFCA-9E0E6C57F4AC}" type="datetime1">
              <a:rPr lang="en-US" smtClean="0"/>
              <a:t>5/8/2025</a:t>
            </a:fld>
            <a:endParaRPr lang="en-US"/>
          </a:p>
        </p:txBody>
      </p:sp>
      <p:sp>
        <p:nvSpPr>
          <p:cNvPr id="6" name="Footer Placeholder 5">
            <a:extLst>
              <a:ext uri="{FF2B5EF4-FFF2-40B4-BE49-F238E27FC236}">
                <a16:creationId xmlns:a16="http://schemas.microsoft.com/office/drawing/2014/main" id="{872B9BDC-A7F9-4074-9377-7593FD263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39CC6-78D0-4409-9615-AE0231D00838}"/>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255455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30CB-AB4D-4AF3-B8ED-6B48825EB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8D663-E5E3-4D45-A310-23D2EF2AB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EC8574-1D87-404C-839C-8CB330B92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E06D8-B489-4692-8616-01E5090ED425}"/>
              </a:ext>
            </a:extLst>
          </p:cNvPr>
          <p:cNvSpPr>
            <a:spLocks noGrp="1"/>
          </p:cNvSpPr>
          <p:nvPr>
            <p:ph type="dt" sz="half" idx="10"/>
          </p:nvPr>
        </p:nvSpPr>
        <p:spPr/>
        <p:txBody>
          <a:bodyPr/>
          <a:lstStyle/>
          <a:p>
            <a:fld id="{C1BB5A7B-B42C-4B84-8178-6B36289AB021}" type="datetime1">
              <a:rPr lang="en-US" smtClean="0"/>
              <a:t>5/8/2025</a:t>
            </a:fld>
            <a:endParaRPr lang="en-US"/>
          </a:p>
        </p:txBody>
      </p:sp>
      <p:sp>
        <p:nvSpPr>
          <p:cNvPr id="6" name="Footer Placeholder 5">
            <a:extLst>
              <a:ext uri="{FF2B5EF4-FFF2-40B4-BE49-F238E27FC236}">
                <a16:creationId xmlns:a16="http://schemas.microsoft.com/office/drawing/2014/main" id="{94BE4017-33D1-4A20-AFE2-E04FA4336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3522B-CEB7-4E1B-A916-A1B09119D14B}"/>
              </a:ext>
            </a:extLst>
          </p:cNvPr>
          <p:cNvSpPr>
            <a:spLocks noGrp="1"/>
          </p:cNvSpPr>
          <p:nvPr>
            <p:ph type="sldNum" sz="quarter" idx="12"/>
          </p:nvPr>
        </p:nvSpPr>
        <p:spPr/>
        <p:txBody>
          <a:bodyPr/>
          <a:lstStyle/>
          <a:p>
            <a:fld id="{D4C2F50D-B455-42A3-B5C7-E5BA3DFA22E1}" type="slidenum">
              <a:rPr lang="en-US" smtClean="0"/>
              <a:t>‹#›</a:t>
            </a:fld>
            <a:endParaRPr lang="en-US"/>
          </a:p>
        </p:txBody>
      </p:sp>
    </p:spTree>
    <p:extLst>
      <p:ext uri="{BB962C8B-B14F-4D97-AF65-F5344CB8AC3E}">
        <p14:creationId xmlns:p14="http://schemas.microsoft.com/office/powerpoint/2010/main" val="139763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94B9B-4F91-48C2-85AD-5D4B9252A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761E2-D437-45FB-9EAE-D3246D1D0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9128F-7E6B-4B51-9749-F712F6A7A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18F8-8C39-4659-91F2-312BAA5A311C}" type="datetime1">
              <a:rPr lang="en-US" smtClean="0"/>
              <a:t>5/8/2025</a:t>
            </a:fld>
            <a:endParaRPr lang="en-US"/>
          </a:p>
        </p:txBody>
      </p:sp>
      <p:sp>
        <p:nvSpPr>
          <p:cNvPr id="5" name="Footer Placeholder 4">
            <a:extLst>
              <a:ext uri="{FF2B5EF4-FFF2-40B4-BE49-F238E27FC236}">
                <a16:creationId xmlns:a16="http://schemas.microsoft.com/office/drawing/2014/main" id="{776DCAD3-0F0C-4CCD-8A80-28AD017A8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5ECD2-7F8D-48B5-9E46-E38DBD836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2F50D-B455-42A3-B5C7-E5BA3DFA22E1}" type="slidenum">
              <a:rPr lang="en-US" smtClean="0"/>
              <a:t>‹#›</a:t>
            </a:fld>
            <a:endParaRPr lang="en-US"/>
          </a:p>
        </p:txBody>
      </p:sp>
    </p:spTree>
    <p:extLst>
      <p:ext uri="{BB962C8B-B14F-4D97-AF65-F5344CB8AC3E}">
        <p14:creationId xmlns:p14="http://schemas.microsoft.com/office/powerpoint/2010/main" val="419504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ommerce.gov/sites/default/files/2024-08/Periodic%20Table%20of%20Acquisition%20Innovations%20-%20PDF%20Playbook%20V2.0%20Final.pdf"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acquisitiongateway.gov/periodic-table" TargetMode="Externa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mailto:TheLab@doc.gov"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mailto:TheLab@doc.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TheLab@doc.go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TheLab@doc.gov" TargetMode="External"/><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TheLab@do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2BBB-8236-4CD3-856D-0D872D0B2BF8}"/>
              </a:ext>
            </a:extLst>
          </p:cNvPr>
          <p:cNvSpPr>
            <a:spLocks noGrp="1"/>
          </p:cNvSpPr>
          <p:nvPr>
            <p:ph type="ctrTitle"/>
          </p:nvPr>
        </p:nvSpPr>
        <p:spPr>
          <a:xfrm>
            <a:off x="0" y="261772"/>
            <a:ext cx="12192000" cy="1491343"/>
          </a:xfrm>
        </p:spPr>
        <p:txBody>
          <a:bodyPr>
            <a:normAutofit/>
          </a:bodyPr>
          <a:lstStyle/>
          <a:p>
            <a:r>
              <a:rPr lang="en-US" sz="9600" b="1" u="sng" dirty="0">
                <a:ln w="0"/>
                <a:effectLst>
                  <a:outerShdw blurRad="38100" dist="19050" dir="2700000" algn="tl" rotWithShape="0">
                    <a:schemeClr val="dk1">
                      <a:alpha val="40000"/>
                    </a:schemeClr>
                  </a:outerShdw>
                </a:effectLst>
                <a:latin typeface="Verdana Pro"/>
                <a:cs typeface="Calibri Light"/>
              </a:rPr>
              <a:t>The LAB</a:t>
            </a:r>
            <a:endParaRPr lang="en-US" sz="9600" b="1" u="sng" dirty="0">
              <a:ln w="0"/>
              <a:effectLst>
                <a:outerShdw blurRad="38100" dist="19050" dir="2700000" algn="tl" rotWithShape="0">
                  <a:prstClr val="black">
                    <a:alpha val="40000"/>
                  </a:prstClr>
                </a:outerShdw>
              </a:effectLst>
              <a:latin typeface="Verdana Pro"/>
              <a:cs typeface="Calibri Light"/>
            </a:endParaRPr>
          </a:p>
        </p:txBody>
      </p:sp>
      <p:sp>
        <p:nvSpPr>
          <p:cNvPr id="3" name="Subtitle 2">
            <a:extLst>
              <a:ext uri="{FF2B5EF4-FFF2-40B4-BE49-F238E27FC236}">
                <a16:creationId xmlns:a16="http://schemas.microsoft.com/office/drawing/2014/main" id="{6D45C5EB-A5AF-4E7F-9901-1041214EBBE7}"/>
              </a:ext>
            </a:extLst>
          </p:cNvPr>
          <p:cNvSpPr>
            <a:spLocks noGrp="1"/>
          </p:cNvSpPr>
          <p:nvPr>
            <p:ph type="subTitle" idx="1"/>
          </p:nvPr>
        </p:nvSpPr>
        <p:spPr>
          <a:xfrm>
            <a:off x="1524000" y="2126145"/>
            <a:ext cx="9144000" cy="1655762"/>
          </a:xfrm>
          <a:ln>
            <a:noFill/>
          </a:ln>
        </p:spPr>
        <p:txBody>
          <a:bodyPr vert="horz" lIns="91440" tIns="45720" rIns="91440" bIns="45720" rtlCol="0" anchor="t">
            <a:noAutofit/>
          </a:bodyPr>
          <a:lstStyle/>
          <a:p>
            <a:pPr>
              <a:spcBef>
                <a:spcPct val="0"/>
              </a:spcBef>
            </a:pPr>
            <a:r>
              <a:rPr lang="en-US" sz="7200" b="1" dirty="0">
                <a:ln w="0"/>
                <a:effectLst>
                  <a:outerShdw blurRad="38100" dist="19050" dir="2700000" algn="tl" rotWithShape="0">
                    <a:schemeClr val="dk1">
                      <a:alpha val="40000"/>
                    </a:schemeClr>
                  </a:outerShdw>
                </a:effectLst>
                <a:latin typeface="Arial Nova"/>
                <a:ea typeface="+mj-ea"/>
                <a:cs typeface="Calibri Light"/>
              </a:rPr>
              <a:t>Badging Program </a:t>
            </a:r>
            <a:endParaRPr lang="en-US" sz="7200" b="1" dirty="0">
              <a:ln w="0"/>
              <a:effectLst>
                <a:outerShdw blurRad="38100" dist="19050" dir="2700000" algn="tl" rotWithShape="0">
                  <a:prstClr val="black">
                    <a:alpha val="40000"/>
                  </a:prstClr>
                </a:outerShdw>
              </a:effectLst>
              <a:latin typeface="Arial Nova"/>
              <a:ea typeface="+mj-ea"/>
              <a:cs typeface="Calibri Light"/>
            </a:endParaRPr>
          </a:p>
          <a:p>
            <a:pPr>
              <a:spcBef>
                <a:spcPct val="0"/>
              </a:spcBef>
            </a:pPr>
            <a:r>
              <a:rPr lang="en-US" sz="7200" b="1" dirty="0">
                <a:ln w="0"/>
                <a:effectLst>
                  <a:outerShdw blurRad="38100" dist="19050" dir="2700000" algn="tl" rotWithShape="0">
                    <a:schemeClr val="dk1">
                      <a:alpha val="40000"/>
                    </a:schemeClr>
                  </a:outerShdw>
                </a:effectLst>
                <a:latin typeface="Arial Nova"/>
                <a:ea typeface="+mj-ea"/>
                <a:cs typeface="Calibri Light"/>
              </a:rPr>
              <a:t> FY25 Refresh</a:t>
            </a:r>
            <a:endParaRPr lang="en-US" sz="7200" b="1" dirty="0">
              <a:ln w="0"/>
              <a:effectLst>
                <a:outerShdw blurRad="38100" dist="19050" dir="2700000" algn="tl" rotWithShape="0">
                  <a:prstClr val="black">
                    <a:alpha val="40000"/>
                  </a:prstClr>
                </a:outerShdw>
              </a:effectLst>
              <a:latin typeface="Arial Nova"/>
              <a:ea typeface="+mj-ea"/>
              <a:cs typeface="Calibri Light"/>
            </a:endParaRPr>
          </a:p>
        </p:txBody>
      </p:sp>
      <p:pic>
        <p:nvPicPr>
          <p:cNvPr id="5" name="Picture 4">
            <a:extLst>
              <a:ext uri="{FF2B5EF4-FFF2-40B4-BE49-F238E27FC236}">
                <a16:creationId xmlns:a16="http://schemas.microsoft.com/office/drawing/2014/main" id="{2803AEAA-88D8-412E-BF89-F8984BF02D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3188" y="40114"/>
            <a:ext cx="1748574" cy="1748574"/>
          </a:xfrm>
          <a:prstGeom prst="rect">
            <a:avLst/>
          </a:prstGeom>
        </p:spPr>
      </p:pic>
      <p:pic>
        <p:nvPicPr>
          <p:cNvPr id="6" name="Picture 5" descr="A circular diagram of a company&#10;&#10;Description automatically generated with medium confidence">
            <a:extLst>
              <a:ext uri="{FF2B5EF4-FFF2-40B4-BE49-F238E27FC236}">
                <a16:creationId xmlns:a16="http://schemas.microsoft.com/office/drawing/2014/main" id="{E633BEDE-D8AE-550A-75B4-3DF8640FBC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120238" y="108858"/>
            <a:ext cx="1570905" cy="1491342"/>
          </a:xfrm>
          <a:prstGeom prst="rect">
            <a:avLst/>
          </a:prstGeom>
        </p:spPr>
      </p:pic>
      <p:pic>
        <p:nvPicPr>
          <p:cNvPr id="8" name="Picture 7">
            <a:extLst>
              <a:ext uri="{FF2B5EF4-FFF2-40B4-BE49-F238E27FC236}">
                <a16:creationId xmlns:a16="http://schemas.microsoft.com/office/drawing/2014/main" id="{BEEFC250-8AFE-0E6F-F9A0-CEB771DF645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317563" y="4429590"/>
            <a:ext cx="1926533" cy="1926533"/>
          </a:xfrm>
          <a:prstGeom prst="rect">
            <a:avLst/>
          </a:prstGeom>
        </p:spPr>
      </p:pic>
      <p:pic>
        <p:nvPicPr>
          <p:cNvPr id="9" name="Picture 8">
            <a:extLst>
              <a:ext uri="{FF2B5EF4-FFF2-40B4-BE49-F238E27FC236}">
                <a16:creationId xmlns:a16="http://schemas.microsoft.com/office/drawing/2014/main" id="{6702D299-FCD7-5CC7-C998-93F143F0735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97678" y="4408996"/>
            <a:ext cx="1928940" cy="1926532"/>
          </a:xfrm>
          <a:prstGeom prst="rect">
            <a:avLst/>
          </a:prstGeom>
        </p:spPr>
      </p:pic>
      <p:pic>
        <p:nvPicPr>
          <p:cNvPr id="10" name="Picture 9">
            <a:extLst>
              <a:ext uri="{FF2B5EF4-FFF2-40B4-BE49-F238E27FC236}">
                <a16:creationId xmlns:a16="http://schemas.microsoft.com/office/drawing/2014/main" id="{F67361A0-72DA-BDDE-50A3-D035B8AA049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61795" y="4408996"/>
            <a:ext cx="1928941" cy="1926532"/>
          </a:xfrm>
          <a:prstGeom prst="rect">
            <a:avLst/>
          </a:prstGeom>
        </p:spPr>
      </p:pic>
      <p:pic>
        <p:nvPicPr>
          <p:cNvPr id="11" name="Picture 10">
            <a:extLst>
              <a:ext uri="{FF2B5EF4-FFF2-40B4-BE49-F238E27FC236}">
                <a16:creationId xmlns:a16="http://schemas.microsoft.com/office/drawing/2014/main" id="{673BB0E7-BA39-87C9-722F-343C4C475D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533560" y="4429590"/>
            <a:ext cx="1928941" cy="1926532"/>
          </a:xfrm>
          <a:prstGeom prst="rect">
            <a:avLst/>
          </a:prstGeom>
        </p:spPr>
      </p:pic>
    </p:spTree>
    <p:extLst>
      <p:ext uri="{BB962C8B-B14F-4D97-AF65-F5344CB8AC3E}">
        <p14:creationId xmlns:p14="http://schemas.microsoft.com/office/powerpoint/2010/main" val="90411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2BBB-8236-4CD3-856D-0D872D0B2BF8}"/>
              </a:ext>
            </a:extLst>
          </p:cNvPr>
          <p:cNvSpPr>
            <a:spLocks noGrp="1"/>
          </p:cNvSpPr>
          <p:nvPr>
            <p:ph type="ctrTitle"/>
          </p:nvPr>
        </p:nvSpPr>
        <p:spPr>
          <a:xfrm>
            <a:off x="-304745" y="882949"/>
            <a:ext cx="12192000" cy="2387600"/>
          </a:xfrm>
        </p:spPr>
        <p:txBody>
          <a:bodyPr>
            <a:normAutofit/>
          </a:bodyPr>
          <a:lstStyle/>
          <a:p>
            <a:r>
              <a:rPr lang="en-US" sz="7200" b="1">
                <a:ln w="0"/>
                <a:effectLst>
                  <a:outerShdw blurRad="38100" dist="19050" dir="2700000" algn="tl" rotWithShape="0">
                    <a:schemeClr val="dk1">
                      <a:alpha val="40000"/>
                    </a:schemeClr>
                  </a:outerShdw>
                </a:effectLst>
                <a:latin typeface="Congenial Light" panose="020F0502020204030204"/>
                <a:cs typeface="Calibri Light"/>
              </a:rPr>
              <a:t>Badging Program Overview</a:t>
            </a:r>
          </a:p>
        </p:txBody>
      </p:sp>
      <p:sp>
        <p:nvSpPr>
          <p:cNvPr id="3" name="Subtitle 2">
            <a:extLst>
              <a:ext uri="{FF2B5EF4-FFF2-40B4-BE49-F238E27FC236}">
                <a16:creationId xmlns:a16="http://schemas.microsoft.com/office/drawing/2014/main" id="{6D45C5EB-A5AF-4E7F-9901-1041214EBBE7}"/>
              </a:ext>
            </a:extLst>
          </p:cNvPr>
          <p:cNvSpPr>
            <a:spLocks noGrp="1"/>
          </p:cNvSpPr>
          <p:nvPr>
            <p:ph type="subTitle" idx="1"/>
          </p:nvPr>
        </p:nvSpPr>
        <p:spPr>
          <a:xfrm>
            <a:off x="1798677" y="3752626"/>
            <a:ext cx="10269764" cy="1655762"/>
          </a:xfrm>
        </p:spPr>
        <p:txBody>
          <a:bodyPr vert="horz" lIns="91440" tIns="45720" rIns="91440" bIns="45720" rtlCol="0" anchor="t">
            <a:noAutofit/>
          </a:bodyPr>
          <a:lstStyle/>
          <a:p>
            <a:pPr marL="685800" indent="-685800" algn="l">
              <a:spcBef>
                <a:spcPct val="0"/>
              </a:spcBef>
              <a:buFont typeface="Wingdings" panose="05000000000000000000" pitchFamily="2" charset="2"/>
              <a:buChar char="§"/>
            </a:pPr>
            <a:r>
              <a:rPr lang="en-US" sz="3200" dirty="0">
                <a:latin typeface="Congenial Light"/>
              </a:rPr>
              <a:t>What are Innovative Techniques? </a:t>
            </a:r>
          </a:p>
          <a:p>
            <a:pPr marL="685800" indent="-685800" algn="l">
              <a:spcBef>
                <a:spcPct val="0"/>
              </a:spcBef>
              <a:buFont typeface="Wingdings" panose="05000000000000000000" pitchFamily="2" charset="2"/>
              <a:buChar char="§"/>
            </a:pPr>
            <a:r>
              <a:rPr lang="en-US" sz="3200" dirty="0">
                <a:latin typeface="Congenial Light"/>
              </a:rPr>
              <a:t>Program Framework</a:t>
            </a:r>
          </a:p>
          <a:p>
            <a:pPr marL="685800" indent="-685800" algn="l">
              <a:spcBef>
                <a:spcPct val="0"/>
              </a:spcBef>
              <a:buFont typeface="Wingdings" panose="05000000000000000000" pitchFamily="2" charset="2"/>
              <a:buChar char="§"/>
            </a:pPr>
            <a:r>
              <a:rPr lang="en-US" sz="3200" dirty="0">
                <a:latin typeface="Congenial Light"/>
              </a:rPr>
              <a:t>Changes</a:t>
            </a:r>
          </a:p>
          <a:p>
            <a:pPr marL="685800" indent="-685800" algn="l">
              <a:spcBef>
                <a:spcPct val="0"/>
              </a:spcBef>
              <a:buFont typeface="Wingdings" panose="05000000000000000000" pitchFamily="2" charset="2"/>
              <a:buChar char="§"/>
            </a:pPr>
            <a:r>
              <a:rPr lang="en-US" sz="3200" dirty="0">
                <a:latin typeface="Congenial Light"/>
              </a:rPr>
              <a:t>Available Badges</a:t>
            </a:r>
            <a:endParaRPr lang="en-US" sz="3200" dirty="0">
              <a:latin typeface="Congenial Light" panose="020F0502020204030204" pitchFamily="2" charset="0"/>
            </a:endParaRPr>
          </a:p>
        </p:txBody>
      </p:sp>
      <p:sp>
        <p:nvSpPr>
          <p:cNvPr id="9" name="TextBox 8">
            <a:extLst>
              <a:ext uri="{FF2B5EF4-FFF2-40B4-BE49-F238E27FC236}">
                <a16:creationId xmlns:a16="http://schemas.microsoft.com/office/drawing/2014/main" id="{9D34EA46-56EB-48DF-AF4A-1B3876E6FB7B}"/>
              </a:ext>
            </a:extLst>
          </p:cNvPr>
          <p:cNvSpPr txBox="1"/>
          <p:nvPr/>
        </p:nvSpPr>
        <p:spPr>
          <a:xfrm>
            <a:off x="11582395" y="6459613"/>
            <a:ext cx="591127" cy="373906"/>
          </a:xfrm>
          <a:prstGeom prst="rect">
            <a:avLst/>
          </a:prstGeom>
          <a:noFill/>
        </p:spPr>
        <p:txBody>
          <a:bodyPr wrap="square" rtlCol="0">
            <a:spAutoFit/>
          </a:bodyPr>
          <a:lstStyle/>
          <a:p>
            <a:r>
              <a:rPr lang="en-US" b="1">
                <a:solidFill>
                  <a:schemeClr val="bg1">
                    <a:lumMod val="75000"/>
                  </a:schemeClr>
                </a:solidFill>
                <a:latin typeface="Bradley Hand ITC" panose="03070402050302030203" pitchFamily="66" charset="0"/>
              </a:rPr>
              <a:t>2</a:t>
            </a:r>
          </a:p>
        </p:txBody>
      </p:sp>
      <p:pic>
        <p:nvPicPr>
          <p:cNvPr id="6" name="Picture 5">
            <a:extLst>
              <a:ext uri="{FF2B5EF4-FFF2-40B4-BE49-F238E27FC236}">
                <a16:creationId xmlns:a16="http://schemas.microsoft.com/office/drawing/2014/main" id="{1643A8EF-C091-E56C-9F60-35AAF99A89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4" name="Picture 3" descr="A circular diagram of a company&#10;&#10;Description automatically generated with medium confidence">
            <a:extLst>
              <a:ext uri="{FF2B5EF4-FFF2-40B4-BE49-F238E27FC236}">
                <a16:creationId xmlns:a16="http://schemas.microsoft.com/office/drawing/2014/main" id="{F907C7DF-4A8A-F87E-1398-7CCD34CD2B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spTree>
    <p:extLst>
      <p:ext uri="{BB962C8B-B14F-4D97-AF65-F5344CB8AC3E}">
        <p14:creationId xmlns:p14="http://schemas.microsoft.com/office/powerpoint/2010/main" val="306656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2BBB-8236-4CD3-856D-0D872D0B2BF8}"/>
              </a:ext>
            </a:extLst>
          </p:cNvPr>
          <p:cNvSpPr>
            <a:spLocks noGrp="1"/>
          </p:cNvSpPr>
          <p:nvPr>
            <p:ph type="ctrTitle"/>
          </p:nvPr>
        </p:nvSpPr>
        <p:spPr>
          <a:xfrm>
            <a:off x="18477" y="0"/>
            <a:ext cx="12164283" cy="1812945"/>
          </a:xfrm>
          <a:ln>
            <a:solidFill>
              <a:schemeClr val="tx1"/>
            </a:solidFill>
          </a:ln>
        </p:spPr>
        <p:txBody>
          <a:bodyPr>
            <a:noAutofit/>
          </a:bodyPr>
          <a:lstStyle/>
          <a:p>
            <a:r>
              <a:rPr lang="en-US" sz="4000" b="1" dirty="0">
                <a:ln w="0"/>
                <a:effectLst>
                  <a:outerShdw blurRad="38100" dist="19050" dir="2700000" algn="tl" rotWithShape="0">
                    <a:schemeClr val="dk1">
                      <a:alpha val="40000"/>
                    </a:schemeClr>
                  </a:outerShdw>
                </a:effectLst>
                <a:latin typeface="Congenial Light" panose="020F0502020204030204"/>
                <a:cs typeface="Calibri Light"/>
              </a:rPr>
              <a:t>What are Innovative Techniques?</a:t>
            </a:r>
            <a:br>
              <a:rPr lang="en-US" sz="4000" b="1" dirty="0">
                <a:ln w="0"/>
                <a:effectLst>
                  <a:outerShdw blurRad="38100" dist="19050" dir="2700000" algn="tl" rotWithShape="0">
                    <a:schemeClr val="dk1">
                      <a:alpha val="40000"/>
                    </a:schemeClr>
                  </a:outerShdw>
                </a:effectLst>
                <a:latin typeface="Congenial Light" panose="020F0502020204030204"/>
                <a:cs typeface="Calibri Light"/>
              </a:rPr>
            </a:br>
            <a:r>
              <a:rPr lang="en-US" sz="4000" b="1" dirty="0">
                <a:ln w="0"/>
                <a:effectLst>
                  <a:outerShdw blurRad="38100" dist="19050" dir="2700000" algn="tl" rotWithShape="0">
                    <a:schemeClr val="dk1">
                      <a:alpha val="40000"/>
                    </a:schemeClr>
                  </a:outerShdw>
                </a:effectLst>
                <a:latin typeface="Congenial Light" panose="020F0502020204030204"/>
                <a:cs typeface="Calibri Light"/>
              </a:rPr>
              <a:t>*Here are some examples:</a:t>
            </a:r>
          </a:p>
        </p:txBody>
      </p:sp>
      <p:sp>
        <p:nvSpPr>
          <p:cNvPr id="3" name="Subtitle 2">
            <a:extLst>
              <a:ext uri="{FF2B5EF4-FFF2-40B4-BE49-F238E27FC236}">
                <a16:creationId xmlns:a16="http://schemas.microsoft.com/office/drawing/2014/main" id="{6D45C5EB-A5AF-4E7F-9901-1041214EBBE7}"/>
              </a:ext>
            </a:extLst>
          </p:cNvPr>
          <p:cNvSpPr>
            <a:spLocks noGrp="1"/>
          </p:cNvSpPr>
          <p:nvPr>
            <p:ph type="subTitle" idx="1"/>
          </p:nvPr>
        </p:nvSpPr>
        <p:spPr>
          <a:xfrm>
            <a:off x="185927" y="1950133"/>
            <a:ext cx="11820146" cy="3810623"/>
          </a:xfrm>
        </p:spPr>
        <p:txBody>
          <a:bodyPr numCol="2">
            <a:noAutofit/>
          </a:bodyPr>
          <a:lstStyle/>
          <a:p>
            <a:pPr marL="685800" indent="-685800" algn="l">
              <a:spcBef>
                <a:spcPct val="0"/>
              </a:spcBef>
              <a:buFont typeface="Wingdings" panose="05000000000000000000" pitchFamily="2" charset="2"/>
              <a:buChar char="§"/>
            </a:pPr>
            <a:r>
              <a:rPr lang="en-US" sz="3200" dirty="0">
                <a:latin typeface="Congenial Light" panose="020F0502020204030204" pitchFamily="2" charset="0"/>
              </a:rPr>
              <a:t>Oral presentation</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Technical demo/challenge</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Confidence Ratings</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Down-Select</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Comparative Evaluation</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Select-Best-Suited then Negotiate</a:t>
            </a:r>
          </a:p>
          <a:p>
            <a:pPr marL="685800" indent="-685800" algn="l">
              <a:spcBef>
                <a:spcPct val="0"/>
              </a:spcBef>
              <a:buFont typeface="Wingdings" panose="05000000000000000000" pitchFamily="2" charset="2"/>
              <a:buChar char="§"/>
            </a:pPr>
            <a:endParaRPr lang="en-US" sz="3600" dirty="0">
              <a:ln w="15875">
                <a:solidFill>
                  <a:srgbClr val="74F21E">
                    <a:alpha val="39000"/>
                  </a:srgbClr>
                </a:solidFill>
              </a:ln>
              <a:solidFill>
                <a:schemeClr val="bg1"/>
              </a:solidFill>
              <a:latin typeface="Bradley Hand ITC" panose="03070402050302030203" pitchFamily="66" charset="0"/>
              <a:ea typeface="+mj-ea"/>
              <a:cs typeface="+mj-cs"/>
            </a:endParaRP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Streamlined task ordering procedures</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Affordability</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HTRO-RP</a:t>
            </a:r>
          </a:p>
          <a:p>
            <a:pPr marL="685800" indent="-685800" algn="l">
              <a:spcBef>
                <a:spcPct val="0"/>
              </a:spcBef>
              <a:buFont typeface="Wingdings" panose="05000000000000000000" pitchFamily="2" charset="2"/>
              <a:buChar char="§"/>
            </a:pPr>
            <a:r>
              <a:rPr lang="en-US" sz="3200" dirty="0">
                <a:latin typeface="Congenial Light" panose="020F0502020204030204" pitchFamily="2" charset="0"/>
              </a:rPr>
              <a:t>On-the-Spot Consensus Evaluation</a:t>
            </a:r>
          </a:p>
          <a:p>
            <a:pPr algn="l">
              <a:spcBef>
                <a:spcPct val="0"/>
              </a:spcBef>
            </a:pPr>
            <a:endParaRPr lang="en-US" sz="3600" dirty="0">
              <a:ln w="15875">
                <a:solidFill>
                  <a:srgbClr val="74F21E">
                    <a:alpha val="39000"/>
                  </a:srgbClr>
                </a:solidFill>
              </a:ln>
              <a:solidFill>
                <a:schemeClr val="bg1"/>
              </a:solidFill>
              <a:latin typeface="Bradley Hand ITC" panose="03070402050302030203" pitchFamily="66" charset="0"/>
              <a:ea typeface="+mj-ea"/>
              <a:cs typeface="+mj-cs"/>
            </a:endParaRPr>
          </a:p>
        </p:txBody>
      </p:sp>
      <p:sp>
        <p:nvSpPr>
          <p:cNvPr id="9" name="TextBox 8">
            <a:extLst>
              <a:ext uri="{FF2B5EF4-FFF2-40B4-BE49-F238E27FC236}">
                <a16:creationId xmlns:a16="http://schemas.microsoft.com/office/drawing/2014/main" id="{9D34EA46-56EB-48DF-AF4A-1B3876E6FB7B}"/>
              </a:ext>
            </a:extLst>
          </p:cNvPr>
          <p:cNvSpPr txBox="1"/>
          <p:nvPr/>
        </p:nvSpPr>
        <p:spPr>
          <a:xfrm>
            <a:off x="11582395" y="6459613"/>
            <a:ext cx="591127" cy="373906"/>
          </a:xfrm>
          <a:prstGeom prst="rect">
            <a:avLst/>
          </a:prstGeom>
          <a:noFill/>
        </p:spPr>
        <p:txBody>
          <a:bodyPr wrap="square" rtlCol="0">
            <a:spAutoFit/>
          </a:bodyPr>
          <a:lstStyle/>
          <a:p>
            <a:fld id="{B16B160D-A50A-4D04-B958-B7EB9F75DC38}" type="slidenum">
              <a:rPr lang="en-US" b="1" smtClean="0">
                <a:solidFill>
                  <a:schemeClr val="bg1">
                    <a:lumMod val="75000"/>
                  </a:schemeClr>
                </a:solidFill>
                <a:latin typeface="Bradley Hand ITC" panose="03070402050302030203" pitchFamily="66" charset="0"/>
              </a:rPr>
              <a:t>3</a:t>
            </a:fld>
            <a:endParaRPr lang="en-US" b="1">
              <a:solidFill>
                <a:schemeClr val="bg1">
                  <a:lumMod val="75000"/>
                </a:schemeClr>
              </a:solidFill>
              <a:latin typeface="Bradley Hand ITC" panose="03070402050302030203" pitchFamily="66" charset="0"/>
            </a:endParaRPr>
          </a:p>
        </p:txBody>
      </p:sp>
      <p:pic>
        <p:nvPicPr>
          <p:cNvPr id="7" name="Picture 6">
            <a:extLst>
              <a:ext uri="{FF2B5EF4-FFF2-40B4-BE49-F238E27FC236}">
                <a16:creationId xmlns:a16="http://schemas.microsoft.com/office/drawing/2014/main" id="{2F557B30-1AB7-9358-7327-D9A68245B9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8" name="Picture 7" descr="A circular diagram of a company&#10;&#10;Description automatically generated with medium confidence">
            <a:extLst>
              <a:ext uri="{FF2B5EF4-FFF2-40B4-BE49-F238E27FC236}">
                <a16:creationId xmlns:a16="http://schemas.microsoft.com/office/drawing/2014/main" id="{4B175F49-5528-5D3F-367B-1B8E293E74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sp>
        <p:nvSpPr>
          <p:cNvPr id="11" name="TextBox 10">
            <a:extLst>
              <a:ext uri="{FF2B5EF4-FFF2-40B4-BE49-F238E27FC236}">
                <a16:creationId xmlns:a16="http://schemas.microsoft.com/office/drawing/2014/main" id="{36F92E8E-8C7A-16B1-24E3-98945F4535A6}"/>
              </a:ext>
            </a:extLst>
          </p:cNvPr>
          <p:cNvSpPr txBox="1"/>
          <p:nvPr/>
        </p:nvSpPr>
        <p:spPr>
          <a:xfrm>
            <a:off x="3127793" y="5260854"/>
            <a:ext cx="6166756" cy="584775"/>
          </a:xfrm>
          <a:prstGeom prst="rect">
            <a:avLst/>
          </a:prstGeom>
          <a:noFill/>
        </p:spPr>
        <p:txBody>
          <a:bodyPr wrap="square">
            <a:spAutoFit/>
          </a:bodyPr>
          <a:lstStyle/>
          <a:p>
            <a:pPr algn="ctr">
              <a:spcBef>
                <a:spcPct val="0"/>
              </a:spcBef>
            </a:pPr>
            <a:r>
              <a:rPr lang="en-US" sz="3200" dirty="0">
                <a:latin typeface="Congenial Light" panose="020F0502020204030204" pitchFamily="2" charset="0"/>
              </a:rPr>
              <a:t>Your Own Innovative Technique!!</a:t>
            </a:r>
            <a:endParaRPr lang="en-US" sz="1800" dirty="0">
              <a:latin typeface="Congenial Light" panose="020F0502020204030204" pitchFamily="2" charset="0"/>
            </a:endParaRPr>
          </a:p>
        </p:txBody>
      </p:sp>
      <p:sp>
        <p:nvSpPr>
          <p:cNvPr id="4" name="TextBox 3">
            <a:extLst>
              <a:ext uri="{FF2B5EF4-FFF2-40B4-BE49-F238E27FC236}">
                <a16:creationId xmlns:a16="http://schemas.microsoft.com/office/drawing/2014/main" id="{717C376E-F2C6-5456-F2F7-98FA771801D7}"/>
              </a:ext>
            </a:extLst>
          </p:cNvPr>
          <p:cNvSpPr txBox="1"/>
          <p:nvPr/>
        </p:nvSpPr>
        <p:spPr>
          <a:xfrm>
            <a:off x="36956" y="5982817"/>
            <a:ext cx="12155044" cy="584775"/>
          </a:xfrm>
          <a:prstGeom prst="rect">
            <a:avLst/>
          </a:prstGeom>
          <a:noFill/>
        </p:spPr>
        <p:txBody>
          <a:bodyPr wrap="square">
            <a:spAutoFit/>
          </a:bodyPr>
          <a:lstStyle/>
          <a:p>
            <a:pPr algn="ctr"/>
            <a:r>
              <a:rPr lang="en-US" sz="1600" b="1" dirty="0">
                <a:cs typeface="Calibri"/>
              </a:rPr>
              <a:t>*Any technique from the </a:t>
            </a:r>
            <a:r>
              <a:rPr lang="en-US" sz="1600" b="1" dirty="0">
                <a:cs typeface="Calibri"/>
                <a:hlinkClick r:id="rId6"/>
              </a:rPr>
              <a:t>Periodic Table of Acquisition Innovations </a:t>
            </a:r>
            <a:r>
              <a:rPr lang="en-US" sz="1600" b="1" dirty="0">
                <a:cs typeface="Calibri"/>
              </a:rPr>
              <a:t>is permissible for credentialing. We recommend reviewing the </a:t>
            </a:r>
            <a:r>
              <a:rPr lang="en-US" sz="1600" b="1" dirty="0">
                <a:cs typeface="Calibri"/>
                <a:hlinkClick r:id="rId7"/>
              </a:rPr>
              <a:t>PTAI PDF Playbook </a:t>
            </a:r>
            <a:r>
              <a:rPr lang="en-US" sz="1600" b="1" dirty="0">
                <a:cs typeface="Calibri"/>
              </a:rPr>
              <a:t>for ideas. The list above are some of the most commonly used techniques within the Department. </a:t>
            </a:r>
          </a:p>
        </p:txBody>
      </p:sp>
    </p:spTree>
    <p:extLst>
      <p:ext uri="{BB962C8B-B14F-4D97-AF65-F5344CB8AC3E}">
        <p14:creationId xmlns:p14="http://schemas.microsoft.com/office/powerpoint/2010/main" val="2843389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2BBB-8236-4CD3-856D-0D872D0B2BF8}"/>
              </a:ext>
            </a:extLst>
          </p:cNvPr>
          <p:cNvSpPr>
            <a:spLocks noGrp="1"/>
          </p:cNvSpPr>
          <p:nvPr>
            <p:ph type="ctrTitle"/>
          </p:nvPr>
        </p:nvSpPr>
        <p:spPr>
          <a:xfrm>
            <a:off x="-1" y="24481"/>
            <a:ext cx="12192001" cy="1592077"/>
          </a:xfrm>
        </p:spPr>
        <p:txBody>
          <a:bodyPr>
            <a:noAutofit/>
          </a:bodyPr>
          <a:lstStyle/>
          <a:p>
            <a:r>
              <a:rPr lang="en-US" sz="4000" b="1">
                <a:ln w="0"/>
                <a:effectLst>
                  <a:outerShdw blurRad="38100" dist="19050" dir="2700000" algn="tl" rotWithShape="0">
                    <a:schemeClr val="dk1">
                      <a:alpha val="40000"/>
                    </a:schemeClr>
                  </a:outerShdw>
                </a:effectLst>
                <a:latin typeface="Congenial Light" panose="020F0502020204030204"/>
                <a:cs typeface="Calibri Light"/>
              </a:rPr>
              <a:t>Program Framework</a:t>
            </a:r>
            <a:endParaRPr lang="en-US" sz="4000" u="sng">
              <a:ln w="15875">
                <a:solidFill>
                  <a:srgbClr val="0070C0"/>
                </a:solidFill>
              </a:ln>
              <a:latin typeface="Congenial Light"/>
            </a:endParaRPr>
          </a:p>
        </p:txBody>
      </p:sp>
      <p:sp>
        <p:nvSpPr>
          <p:cNvPr id="3" name="Subtitle 2">
            <a:extLst>
              <a:ext uri="{FF2B5EF4-FFF2-40B4-BE49-F238E27FC236}">
                <a16:creationId xmlns:a16="http://schemas.microsoft.com/office/drawing/2014/main" id="{6D45C5EB-A5AF-4E7F-9901-1041214EBBE7}"/>
              </a:ext>
            </a:extLst>
          </p:cNvPr>
          <p:cNvSpPr>
            <a:spLocks noGrp="1"/>
          </p:cNvSpPr>
          <p:nvPr>
            <p:ph type="subTitle" idx="1"/>
          </p:nvPr>
        </p:nvSpPr>
        <p:spPr>
          <a:xfrm>
            <a:off x="144162" y="1714423"/>
            <a:ext cx="11724323" cy="2481469"/>
          </a:xfrm>
        </p:spPr>
        <p:txBody>
          <a:bodyPr vert="horz" lIns="91440" tIns="45720" rIns="91440" bIns="45720" rtlCol="0" anchor="t">
            <a:noAutofit/>
          </a:bodyPr>
          <a:lstStyle/>
          <a:p>
            <a:pPr marL="685800" indent="-685800" algn="l">
              <a:spcBef>
                <a:spcPct val="0"/>
              </a:spcBef>
              <a:buFont typeface="Wingdings" panose="05000000000000000000" pitchFamily="2" charset="2"/>
              <a:buChar char="§"/>
            </a:pPr>
            <a:r>
              <a:rPr lang="en-US" sz="3200" dirty="0">
                <a:latin typeface="Congenial Light"/>
              </a:rPr>
              <a:t>The Program is run by The LAB and issues badges and tracks all badge holders, their Bureau, the training information that resulted in a badge, and the type of badge issued </a:t>
            </a:r>
          </a:p>
          <a:p>
            <a:pPr marL="685800" indent="-685800" algn="l">
              <a:spcBef>
                <a:spcPct val="0"/>
              </a:spcBef>
              <a:buFont typeface="Wingdings" panose="05000000000000000000" pitchFamily="2" charset="2"/>
              <a:buChar char="§"/>
            </a:pPr>
            <a:r>
              <a:rPr lang="en-US" sz="3200" dirty="0">
                <a:latin typeface="Congenial Light"/>
              </a:rPr>
              <a:t>Open to Department of Commerce employees, including Bureaus</a:t>
            </a:r>
          </a:p>
          <a:p>
            <a:pPr marL="685800" indent="-685800" algn="l">
              <a:spcBef>
                <a:spcPct val="0"/>
              </a:spcBef>
              <a:buFont typeface="Wingdings" panose="05000000000000000000" pitchFamily="2" charset="2"/>
              <a:buChar char="§"/>
            </a:pPr>
            <a:r>
              <a:rPr lang="en-US" sz="3200" dirty="0">
                <a:latin typeface="Congenial Light"/>
              </a:rPr>
              <a:t>Submit an email to </a:t>
            </a:r>
            <a:r>
              <a:rPr lang="en-US" sz="3200" dirty="0">
                <a:latin typeface="Congenial Light"/>
                <a:hlinkClick r:id="rId3">
                  <a:extLst>
                    <a:ext uri="{A12FA001-AC4F-418D-AE19-62706E023703}">
                      <ahyp:hlinkClr xmlns:ahyp="http://schemas.microsoft.com/office/drawing/2018/hyperlinkcolor" val="tx"/>
                    </a:ext>
                  </a:extLst>
                </a:hlinkClick>
              </a:rPr>
              <a:t>TheLab@doc.gov</a:t>
            </a:r>
            <a:r>
              <a:rPr lang="en-US" sz="3200" dirty="0">
                <a:latin typeface="Congenial Light"/>
              </a:rPr>
              <a:t>, indicating which badge is requested with supporting documentation</a:t>
            </a:r>
          </a:p>
          <a:p>
            <a:pPr marL="685800" indent="-685800" algn="l">
              <a:spcBef>
                <a:spcPct val="0"/>
              </a:spcBef>
              <a:buFont typeface="Wingdings" panose="05000000000000000000" pitchFamily="2" charset="2"/>
              <a:buChar char="§"/>
            </a:pPr>
            <a:r>
              <a:rPr lang="en-US" sz="3200" dirty="0">
                <a:latin typeface="Congenial Light"/>
              </a:rPr>
              <a:t>The LAB team verifies information and will issue a badge, as appropriate, or follow up for more information</a:t>
            </a:r>
          </a:p>
          <a:p>
            <a:pPr marL="685800" indent="-685800" algn="l">
              <a:spcBef>
                <a:spcPct val="0"/>
              </a:spcBef>
              <a:buFont typeface="Wingdings" panose="05000000000000000000" pitchFamily="2" charset="2"/>
              <a:buChar char="§"/>
            </a:pPr>
            <a:r>
              <a:rPr lang="en-US" sz="3200" dirty="0">
                <a:latin typeface="Congenial Light"/>
              </a:rPr>
              <a:t>Badging Program may be changed or revised as needed</a:t>
            </a:r>
          </a:p>
          <a:p>
            <a:pPr marL="685800" indent="-685800" algn="l">
              <a:spcBef>
                <a:spcPct val="0"/>
              </a:spcBef>
              <a:buFont typeface="Wingdings" panose="05000000000000000000" pitchFamily="2" charset="2"/>
              <a:buChar char="§"/>
            </a:pPr>
            <a:endParaRPr lang="en-US" sz="3200" dirty="0">
              <a:ln w="15875">
                <a:solidFill>
                  <a:srgbClr val="74F21E">
                    <a:alpha val="39000"/>
                  </a:srgbClr>
                </a:solidFill>
              </a:ln>
              <a:solidFill>
                <a:schemeClr val="bg1"/>
              </a:solidFill>
              <a:latin typeface="Bradley Hand ITC" panose="03070402050302030203" pitchFamily="66" charset="0"/>
              <a:ea typeface="+mj-ea"/>
              <a:cs typeface="+mj-cs"/>
            </a:endParaRPr>
          </a:p>
        </p:txBody>
      </p:sp>
      <p:sp>
        <p:nvSpPr>
          <p:cNvPr id="9" name="TextBox 8">
            <a:extLst>
              <a:ext uri="{FF2B5EF4-FFF2-40B4-BE49-F238E27FC236}">
                <a16:creationId xmlns:a16="http://schemas.microsoft.com/office/drawing/2014/main" id="{9D34EA46-56EB-48DF-AF4A-1B3876E6FB7B}"/>
              </a:ext>
            </a:extLst>
          </p:cNvPr>
          <p:cNvSpPr txBox="1"/>
          <p:nvPr/>
        </p:nvSpPr>
        <p:spPr>
          <a:xfrm>
            <a:off x="11582395" y="6459613"/>
            <a:ext cx="591127" cy="373906"/>
          </a:xfrm>
          <a:prstGeom prst="rect">
            <a:avLst/>
          </a:prstGeom>
          <a:noFill/>
        </p:spPr>
        <p:txBody>
          <a:bodyPr wrap="square" rtlCol="0">
            <a:spAutoFit/>
          </a:bodyPr>
          <a:lstStyle/>
          <a:p>
            <a:fld id="{94A70504-2C7C-4402-9A64-27C6A3E72CC9}" type="slidenum">
              <a:rPr lang="en-US" b="1" smtClean="0">
                <a:solidFill>
                  <a:schemeClr val="bg1">
                    <a:lumMod val="75000"/>
                  </a:schemeClr>
                </a:solidFill>
                <a:latin typeface="Bradley Hand ITC" panose="03070402050302030203" pitchFamily="66" charset="0"/>
              </a:rPr>
              <a:t>4</a:t>
            </a:fld>
            <a:endParaRPr lang="en-US" b="1">
              <a:solidFill>
                <a:schemeClr val="bg1">
                  <a:lumMod val="75000"/>
                </a:schemeClr>
              </a:solidFill>
              <a:latin typeface="Bradley Hand ITC" panose="03070402050302030203" pitchFamily="66" charset="0"/>
            </a:endParaRPr>
          </a:p>
        </p:txBody>
      </p:sp>
      <p:pic>
        <p:nvPicPr>
          <p:cNvPr id="6" name="Picture 5">
            <a:extLst>
              <a:ext uri="{FF2B5EF4-FFF2-40B4-BE49-F238E27FC236}">
                <a16:creationId xmlns:a16="http://schemas.microsoft.com/office/drawing/2014/main" id="{E21F36E9-CBAF-E3B5-B3F9-CC1407482E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4" name="Picture 3" descr="A circular diagram of a company&#10;&#10;Description automatically generated with medium confidence">
            <a:extLst>
              <a:ext uri="{FF2B5EF4-FFF2-40B4-BE49-F238E27FC236}">
                <a16:creationId xmlns:a16="http://schemas.microsoft.com/office/drawing/2014/main" id="{C4C9FFB7-AFBE-E6CB-5038-D3D308335EA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spTree>
    <p:extLst>
      <p:ext uri="{BB962C8B-B14F-4D97-AF65-F5344CB8AC3E}">
        <p14:creationId xmlns:p14="http://schemas.microsoft.com/office/powerpoint/2010/main" val="1441716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C3760208-F46B-081A-085A-F60043F26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519EC-F6D4-161B-E5F0-F043E6B2BC7C}"/>
              </a:ext>
            </a:extLst>
          </p:cNvPr>
          <p:cNvSpPr>
            <a:spLocks noGrp="1"/>
          </p:cNvSpPr>
          <p:nvPr>
            <p:ph type="ctrTitle"/>
          </p:nvPr>
        </p:nvSpPr>
        <p:spPr>
          <a:xfrm>
            <a:off x="-1" y="24481"/>
            <a:ext cx="12192001" cy="1592077"/>
          </a:xfrm>
        </p:spPr>
        <p:txBody>
          <a:bodyPr>
            <a:noAutofit/>
          </a:bodyPr>
          <a:lstStyle/>
          <a:p>
            <a:r>
              <a:rPr lang="en-US" sz="4000" b="1" dirty="0">
                <a:ln w="0"/>
                <a:effectLst>
                  <a:outerShdw blurRad="38100" dist="19050" dir="2700000" algn="tl" rotWithShape="0">
                    <a:schemeClr val="dk1">
                      <a:alpha val="40000"/>
                    </a:schemeClr>
                  </a:outerShdw>
                </a:effectLst>
                <a:latin typeface="Congenial Light" panose="020F0502020204030204"/>
                <a:cs typeface="Calibri Light"/>
              </a:rPr>
              <a:t>*Changes from pre-FY25 Badge Program</a:t>
            </a:r>
            <a:endParaRPr lang="en-US" sz="4000" u="sng" dirty="0">
              <a:ln w="15875">
                <a:solidFill>
                  <a:srgbClr val="0070C0"/>
                </a:solidFill>
              </a:ln>
              <a:latin typeface="Congenial Light"/>
            </a:endParaRPr>
          </a:p>
        </p:txBody>
      </p:sp>
      <p:sp>
        <p:nvSpPr>
          <p:cNvPr id="3" name="Subtitle 2">
            <a:extLst>
              <a:ext uri="{FF2B5EF4-FFF2-40B4-BE49-F238E27FC236}">
                <a16:creationId xmlns:a16="http://schemas.microsoft.com/office/drawing/2014/main" id="{748DB045-E089-B6CD-152E-DC31A2BC9C5E}"/>
              </a:ext>
            </a:extLst>
          </p:cNvPr>
          <p:cNvSpPr>
            <a:spLocks noGrp="1"/>
          </p:cNvSpPr>
          <p:nvPr>
            <p:ph type="subTitle" idx="1"/>
          </p:nvPr>
        </p:nvSpPr>
        <p:spPr>
          <a:xfrm>
            <a:off x="153635" y="1641038"/>
            <a:ext cx="11724323" cy="2481469"/>
          </a:xfrm>
        </p:spPr>
        <p:txBody>
          <a:bodyPr vert="horz" lIns="91440" tIns="45720" rIns="91440" bIns="45720" rtlCol="0" anchor="t">
            <a:noAutofit/>
          </a:bodyPr>
          <a:lstStyle/>
          <a:p>
            <a:pPr marL="685800" indent="-685800" algn="l">
              <a:spcBef>
                <a:spcPct val="0"/>
              </a:spcBef>
              <a:buFont typeface="Wingdings" panose="05000000000000000000" pitchFamily="2" charset="2"/>
              <a:buChar char="§"/>
            </a:pPr>
            <a:r>
              <a:rPr lang="en-US" sz="3200" dirty="0">
                <a:latin typeface="Congenial Light"/>
              </a:rPr>
              <a:t>The program has been simplified and streamlined to grow the community, attract new participants, and better interconnect and incentivize the badge holders</a:t>
            </a:r>
          </a:p>
          <a:p>
            <a:pPr marL="685800" indent="-685800" algn="l">
              <a:spcBef>
                <a:spcPct val="0"/>
              </a:spcBef>
              <a:buFont typeface="Wingdings" panose="05000000000000000000" pitchFamily="2" charset="2"/>
              <a:buChar char="§"/>
            </a:pPr>
            <a:r>
              <a:rPr lang="en-US" sz="3200" dirty="0">
                <a:latin typeface="Congenial Light"/>
              </a:rPr>
              <a:t>The structure created a very high bar for someone to become a coach and offered little incentive to get further levels of each</a:t>
            </a:r>
          </a:p>
          <a:p>
            <a:pPr marL="685800" indent="-685800" algn="l">
              <a:spcBef>
                <a:spcPct val="0"/>
              </a:spcBef>
              <a:buFont typeface="Wingdings" panose="05000000000000000000" pitchFamily="2" charset="2"/>
              <a:buChar char="§"/>
            </a:pPr>
            <a:r>
              <a:rPr lang="en-US" sz="3200" dirty="0">
                <a:latin typeface="Congenial Light"/>
              </a:rPr>
              <a:t>The program stagnated and required a refresh</a:t>
            </a:r>
          </a:p>
          <a:p>
            <a:pPr marL="685800" indent="-685800" algn="l">
              <a:spcBef>
                <a:spcPct val="0"/>
              </a:spcBef>
              <a:buFont typeface="Wingdings" panose="05000000000000000000" pitchFamily="2" charset="2"/>
              <a:buChar char="§"/>
            </a:pPr>
            <a:endParaRPr lang="en-US" sz="3200" dirty="0">
              <a:ln w="15875">
                <a:solidFill>
                  <a:srgbClr val="74F21E">
                    <a:alpha val="39000"/>
                  </a:srgbClr>
                </a:solidFill>
              </a:ln>
              <a:solidFill>
                <a:schemeClr val="bg1"/>
              </a:solidFill>
              <a:latin typeface="Bradley Hand ITC" panose="03070402050302030203" pitchFamily="66" charset="0"/>
              <a:ea typeface="+mj-ea"/>
              <a:cs typeface="+mj-cs"/>
            </a:endParaRPr>
          </a:p>
        </p:txBody>
      </p:sp>
      <p:sp>
        <p:nvSpPr>
          <p:cNvPr id="9" name="TextBox 8">
            <a:extLst>
              <a:ext uri="{FF2B5EF4-FFF2-40B4-BE49-F238E27FC236}">
                <a16:creationId xmlns:a16="http://schemas.microsoft.com/office/drawing/2014/main" id="{407BF3D6-7F59-9637-63A5-471D4645C744}"/>
              </a:ext>
            </a:extLst>
          </p:cNvPr>
          <p:cNvSpPr txBox="1"/>
          <p:nvPr/>
        </p:nvSpPr>
        <p:spPr>
          <a:xfrm>
            <a:off x="11582395" y="6459613"/>
            <a:ext cx="591127" cy="373906"/>
          </a:xfrm>
          <a:prstGeom prst="rect">
            <a:avLst/>
          </a:prstGeom>
          <a:noFill/>
        </p:spPr>
        <p:txBody>
          <a:bodyPr wrap="square" rtlCol="0">
            <a:spAutoFit/>
          </a:bodyPr>
          <a:lstStyle/>
          <a:p>
            <a:fld id="{94A70504-2C7C-4402-9A64-27C6A3E72CC9}" type="slidenum">
              <a:rPr lang="en-US" b="1" smtClean="0">
                <a:solidFill>
                  <a:schemeClr val="bg1">
                    <a:lumMod val="75000"/>
                  </a:schemeClr>
                </a:solidFill>
                <a:latin typeface="Bradley Hand ITC" panose="03070402050302030203" pitchFamily="66" charset="0"/>
              </a:rPr>
              <a:t>5</a:t>
            </a:fld>
            <a:endParaRPr lang="en-US" b="1">
              <a:solidFill>
                <a:schemeClr val="bg1">
                  <a:lumMod val="75000"/>
                </a:schemeClr>
              </a:solidFill>
              <a:latin typeface="Bradley Hand ITC" panose="03070402050302030203" pitchFamily="66" charset="0"/>
            </a:endParaRPr>
          </a:p>
        </p:txBody>
      </p:sp>
      <p:pic>
        <p:nvPicPr>
          <p:cNvPr id="6" name="Picture 5">
            <a:extLst>
              <a:ext uri="{FF2B5EF4-FFF2-40B4-BE49-F238E27FC236}">
                <a16:creationId xmlns:a16="http://schemas.microsoft.com/office/drawing/2014/main" id="{EA291166-382E-1D74-1633-3200DB4CA3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4" name="Picture 3" descr="A circular diagram of a company&#10;&#10;Description automatically generated with medium confidence">
            <a:extLst>
              <a:ext uri="{FF2B5EF4-FFF2-40B4-BE49-F238E27FC236}">
                <a16:creationId xmlns:a16="http://schemas.microsoft.com/office/drawing/2014/main" id="{B5996FBA-617F-84E6-8A0B-FC5C9B31A62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graphicFrame>
        <p:nvGraphicFramePr>
          <p:cNvPr id="5" name="Table 4">
            <a:extLst>
              <a:ext uri="{FF2B5EF4-FFF2-40B4-BE49-F238E27FC236}">
                <a16:creationId xmlns:a16="http://schemas.microsoft.com/office/drawing/2014/main" id="{B7DBB88A-CE36-F351-BF3F-B54838DEA956}"/>
              </a:ext>
            </a:extLst>
          </p:cNvPr>
          <p:cNvGraphicFramePr>
            <a:graphicFrameLocks noGrp="1"/>
          </p:cNvGraphicFramePr>
          <p:nvPr>
            <p:extLst>
              <p:ext uri="{D42A27DB-BD31-4B8C-83A1-F6EECF244321}">
                <p14:modId xmlns:p14="http://schemas.microsoft.com/office/powerpoint/2010/main" val="797463326"/>
              </p:ext>
            </p:extLst>
          </p:nvPr>
        </p:nvGraphicFramePr>
        <p:xfrm>
          <a:off x="635797" y="4336173"/>
          <a:ext cx="10957362" cy="2123440"/>
        </p:xfrm>
        <a:graphic>
          <a:graphicData uri="http://schemas.openxmlformats.org/drawingml/2006/table">
            <a:tbl>
              <a:tblPr firstRow="1" bandRow="1">
                <a:tableStyleId>{5C22544A-7EE6-4342-B048-85BDC9FD1C3A}</a:tableStyleId>
              </a:tblPr>
              <a:tblGrid>
                <a:gridCol w="1369961">
                  <a:extLst>
                    <a:ext uri="{9D8B030D-6E8A-4147-A177-3AD203B41FA5}">
                      <a16:colId xmlns:a16="http://schemas.microsoft.com/office/drawing/2014/main" val="2779867799"/>
                    </a:ext>
                  </a:extLst>
                </a:gridCol>
                <a:gridCol w="1288026">
                  <a:extLst>
                    <a:ext uri="{9D8B030D-6E8A-4147-A177-3AD203B41FA5}">
                      <a16:colId xmlns:a16="http://schemas.microsoft.com/office/drawing/2014/main" val="41599237"/>
                    </a:ext>
                  </a:extLst>
                </a:gridCol>
                <a:gridCol w="1248696">
                  <a:extLst>
                    <a:ext uri="{9D8B030D-6E8A-4147-A177-3AD203B41FA5}">
                      <a16:colId xmlns:a16="http://schemas.microsoft.com/office/drawing/2014/main" val="3398248061"/>
                    </a:ext>
                  </a:extLst>
                </a:gridCol>
                <a:gridCol w="7050679">
                  <a:extLst>
                    <a:ext uri="{9D8B030D-6E8A-4147-A177-3AD203B41FA5}">
                      <a16:colId xmlns:a16="http://schemas.microsoft.com/office/drawing/2014/main" val="3753873507"/>
                    </a:ext>
                  </a:extLst>
                </a:gridCol>
              </a:tblGrid>
              <a:tr h="370840">
                <a:tc>
                  <a:txBody>
                    <a:bodyPr/>
                    <a:lstStyle/>
                    <a:p>
                      <a:pPr algn="ctr"/>
                      <a:r>
                        <a:rPr lang="en-US" dirty="0"/>
                        <a:t>Badge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tc>
                  <a:txBody>
                    <a:bodyPr/>
                    <a:lstStyle/>
                    <a:p>
                      <a:pPr algn="ctr"/>
                      <a:r>
                        <a:rPr lang="en-US" dirty="0"/>
                        <a:t>Pre-FY25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tc>
                  <a:txBody>
                    <a:bodyPr/>
                    <a:lstStyle/>
                    <a:p>
                      <a:pPr algn="ctr"/>
                      <a:r>
                        <a:rPr lang="en-US" dirty="0"/>
                        <a:t>FY25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tc>
                  <a:txBody>
                    <a:bodyPr/>
                    <a:lstStyle/>
                    <a:p>
                      <a:r>
                        <a:rPr lang="en-US" dirty="0"/>
                        <a:t>Notable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extLst>
                  <a:ext uri="{0D108BD9-81ED-4DB2-BD59-A6C34878D82A}">
                    <a16:rowId xmlns:a16="http://schemas.microsoft.com/office/drawing/2014/main" val="3606553870"/>
                  </a:ext>
                </a:extLst>
              </a:tr>
              <a:tr h="370840">
                <a:tc>
                  <a:txBody>
                    <a:bodyPr/>
                    <a:lstStyle/>
                    <a:p>
                      <a:r>
                        <a:rPr lang="en-US" dirty="0"/>
                        <a:t>Innovator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Allows multiple pathways to get the badge while streamlining its issuance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68676"/>
                  </a:ext>
                </a:extLst>
              </a:tr>
              <a:tr h="370840">
                <a:tc>
                  <a:txBody>
                    <a:bodyPr/>
                    <a:lstStyle/>
                    <a:p>
                      <a:r>
                        <a:rPr lang="en-US" dirty="0"/>
                        <a:t>Coach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Focuses on creating a community, lowering the entry barrier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3707046"/>
                  </a:ext>
                </a:extLst>
              </a:tr>
              <a:tr h="370840">
                <a:tc>
                  <a:txBody>
                    <a:bodyPr/>
                    <a:lstStyle/>
                    <a:p>
                      <a:r>
                        <a:rPr lang="en-US" dirty="0"/>
                        <a:t>Facilitator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New. Tied to hands on training from The LAB via the CLAWs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390015"/>
                  </a:ext>
                </a:extLst>
              </a:tr>
              <a:tr h="370840">
                <a:tc>
                  <a:txBody>
                    <a:bodyPr/>
                    <a:lstStyle/>
                    <a:p>
                      <a:r>
                        <a:rPr lang="en-US" dirty="0"/>
                        <a:t>Inventor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Expands the possibilities while removing the voting component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190954"/>
                  </a:ext>
                </a:extLst>
              </a:tr>
            </a:tbl>
          </a:graphicData>
        </a:graphic>
      </p:graphicFrame>
      <p:sp>
        <p:nvSpPr>
          <p:cNvPr id="7" name="TextBox 6">
            <a:extLst>
              <a:ext uri="{FF2B5EF4-FFF2-40B4-BE49-F238E27FC236}">
                <a16:creationId xmlns:a16="http://schemas.microsoft.com/office/drawing/2014/main" id="{C49007B2-294D-5506-3F99-634BAF7DADB9}"/>
              </a:ext>
            </a:extLst>
          </p:cNvPr>
          <p:cNvSpPr txBox="1"/>
          <p:nvPr/>
        </p:nvSpPr>
        <p:spPr>
          <a:xfrm>
            <a:off x="36956" y="6494965"/>
            <a:ext cx="12155044" cy="338554"/>
          </a:xfrm>
          <a:prstGeom prst="rect">
            <a:avLst/>
          </a:prstGeom>
          <a:noFill/>
        </p:spPr>
        <p:txBody>
          <a:bodyPr wrap="square">
            <a:spAutoFit/>
          </a:bodyPr>
          <a:lstStyle/>
          <a:p>
            <a:pPr algn="ctr"/>
            <a:r>
              <a:rPr lang="en-US" sz="1600" b="1" dirty="0">
                <a:cs typeface="Calibri"/>
              </a:rPr>
              <a:t>*This slide is for informational leadership briefing purposes and can be removed before public posting. </a:t>
            </a:r>
          </a:p>
        </p:txBody>
      </p:sp>
    </p:spTree>
    <p:extLst>
      <p:ext uri="{BB962C8B-B14F-4D97-AF65-F5344CB8AC3E}">
        <p14:creationId xmlns:p14="http://schemas.microsoft.com/office/powerpoint/2010/main" val="1672878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03AEAA-88D8-412E-BF89-F8984BF02D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58805" y="0"/>
            <a:ext cx="1047179" cy="1047179"/>
          </a:xfrm>
          <a:prstGeom prst="rect">
            <a:avLst/>
          </a:prstGeom>
        </p:spPr>
      </p:pic>
      <p:sp>
        <p:nvSpPr>
          <p:cNvPr id="12" name="TextBox 11">
            <a:extLst>
              <a:ext uri="{FF2B5EF4-FFF2-40B4-BE49-F238E27FC236}">
                <a16:creationId xmlns:a16="http://schemas.microsoft.com/office/drawing/2014/main" id="{3A2F7B35-07D1-440A-A5E6-0A0E5FBEB33A}"/>
              </a:ext>
            </a:extLst>
          </p:cNvPr>
          <p:cNvSpPr txBox="1"/>
          <p:nvPr/>
        </p:nvSpPr>
        <p:spPr>
          <a:xfrm>
            <a:off x="11582395" y="6459613"/>
            <a:ext cx="591127" cy="373906"/>
          </a:xfrm>
          <a:prstGeom prst="rect">
            <a:avLst/>
          </a:prstGeom>
          <a:noFill/>
        </p:spPr>
        <p:txBody>
          <a:bodyPr wrap="square" rtlCol="0">
            <a:spAutoFit/>
          </a:bodyPr>
          <a:lstStyle/>
          <a:p>
            <a:fld id="{B8CEE8B1-D315-4372-A1D5-1AF534C6C968}" type="slidenum">
              <a:rPr lang="en-US" b="1" smtClean="0">
                <a:solidFill>
                  <a:schemeClr val="bg1">
                    <a:lumMod val="75000"/>
                  </a:schemeClr>
                </a:solidFill>
                <a:latin typeface="Bradley Hand ITC" panose="03070402050302030203" pitchFamily="66" charset="0"/>
              </a:rPr>
              <a:t>6</a:t>
            </a:fld>
            <a:endParaRPr lang="en-US" b="1">
              <a:solidFill>
                <a:schemeClr val="bg1">
                  <a:lumMod val="75000"/>
                </a:schemeClr>
              </a:solidFill>
              <a:latin typeface="Bradley Hand ITC" panose="03070402050302030203" pitchFamily="66" charset="0"/>
            </a:endParaRPr>
          </a:p>
        </p:txBody>
      </p:sp>
      <p:graphicFrame>
        <p:nvGraphicFramePr>
          <p:cNvPr id="4" name="Table 5">
            <a:extLst>
              <a:ext uri="{FF2B5EF4-FFF2-40B4-BE49-F238E27FC236}">
                <a16:creationId xmlns:a16="http://schemas.microsoft.com/office/drawing/2014/main" id="{1F1E4382-FA8E-4251-ADB2-CC477B7F84A7}"/>
              </a:ext>
            </a:extLst>
          </p:cNvPr>
          <p:cNvGraphicFramePr>
            <a:graphicFrameLocks noGrp="1"/>
          </p:cNvGraphicFramePr>
          <p:nvPr>
            <p:extLst>
              <p:ext uri="{D42A27DB-BD31-4B8C-83A1-F6EECF244321}">
                <p14:modId xmlns:p14="http://schemas.microsoft.com/office/powerpoint/2010/main" val="2486005881"/>
              </p:ext>
            </p:extLst>
          </p:nvPr>
        </p:nvGraphicFramePr>
        <p:xfrm>
          <a:off x="3456215" y="1302680"/>
          <a:ext cx="5279570" cy="4450080"/>
        </p:xfrm>
        <a:graphic>
          <a:graphicData uri="http://schemas.openxmlformats.org/drawingml/2006/table">
            <a:tbl>
              <a:tblPr firstRow="1" bandRow="1">
                <a:tableStyleId>{5C22544A-7EE6-4342-B048-85BDC9FD1C3A}</a:tableStyleId>
              </a:tblPr>
              <a:tblGrid>
                <a:gridCol w="5279570">
                  <a:extLst>
                    <a:ext uri="{9D8B030D-6E8A-4147-A177-3AD203B41FA5}">
                      <a16:colId xmlns:a16="http://schemas.microsoft.com/office/drawing/2014/main" val="3924788565"/>
                    </a:ext>
                  </a:extLst>
                </a:gridCol>
              </a:tblGrid>
              <a:tr h="492164">
                <a:tc>
                  <a:txBody>
                    <a:bodyPr/>
                    <a:lstStyle/>
                    <a:p>
                      <a:pPr algn="ctr"/>
                      <a:r>
                        <a:rPr lang="en-US" sz="3600">
                          <a:solidFill>
                            <a:schemeClr val="tx1"/>
                          </a:solidFill>
                        </a:rPr>
                        <a:t>INNOVATOR</a:t>
                      </a:r>
                      <a:r>
                        <a:rPr lang="en-US" sz="2800">
                          <a:solidFill>
                            <a:schemeClr val="accent5">
                              <a:lumMod val="20000"/>
                              <a:lumOff val="80000"/>
                            </a:schemeClr>
                          </a:solidFill>
                        </a:rPr>
                        <a:t> </a:t>
                      </a:r>
                    </a:p>
                  </a:txBody>
                  <a:tcPr anchor="ctr">
                    <a:solidFill>
                      <a:srgbClr val="F4BF07"/>
                    </a:solidFill>
                  </a:tcPr>
                </a:tc>
                <a:extLst>
                  <a:ext uri="{0D108BD9-81ED-4DB2-BD59-A6C34878D82A}">
                    <a16:rowId xmlns:a16="http://schemas.microsoft.com/office/drawing/2014/main" val="2788109027"/>
                  </a:ext>
                </a:extLst>
              </a:tr>
              <a:tr h="868524">
                <a:tc>
                  <a:txBody>
                    <a:bodyPr/>
                    <a:lstStyle/>
                    <a:p>
                      <a:r>
                        <a:rPr lang="en-US" sz="1800">
                          <a:solidFill>
                            <a:schemeClr val="accent5">
                              <a:lumMod val="20000"/>
                              <a:lumOff val="80000"/>
                            </a:schemeClr>
                          </a:solidFill>
                        </a:rPr>
                        <a:t>*Complete a course on innovation, such as FAR Flexibilities (FCN 170), DHS PIL Boot Camp (FCL-A-9053) or equivalent training, or</a:t>
                      </a:r>
                    </a:p>
                  </a:txBody>
                  <a:tcPr>
                    <a:solidFill>
                      <a:schemeClr val="tx1"/>
                    </a:solidFill>
                  </a:tcPr>
                </a:tc>
                <a:extLst>
                  <a:ext uri="{0D108BD9-81ED-4DB2-BD59-A6C34878D82A}">
                    <a16:rowId xmlns:a16="http://schemas.microsoft.com/office/drawing/2014/main" val="3641933095"/>
                  </a:ext>
                </a:extLst>
              </a:tr>
              <a:tr h="1129081">
                <a:tc>
                  <a:txBody>
                    <a:bodyPr/>
                    <a:lstStyle/>
                    <a:p>
                      <a:pPr lvl="0">
                        <a:buNone/>
                      </a:pPr>
                      <a:r>
                        <a:rPr lang="en-US" sz="1800" b="0" i="0" u="none" strike="noStrike" noProof="0">
                          <a:solidFill>
                            <a:schemeClr val="accent5">
                              <a:lumMod val="20000"/>
                              <a:lumOff val="80000"/>
                            </a:schemeClr>
                          </a:solidFill>
                          <a:latin typeface="Calibri"/>
                        </a:rPr>
                        <a:t>Submit an email to </a:t>
                      </a:r>
                      <a:r>
                        <a:rPr lang="en-US" sz="1800" b="0" i="0" u="none" strike="noStrike" noProof="0">
                          <a:solidFill>
                            <a:schemeClr val="accent5">
                              <a:lumMod val="20000"/>
                              <a:lumOff val="80000"/>
                            </a:schemeClr>
                          </a:solidFill>
                          <a:latin typeface="Calibri"/>
                          <a:hlinkClick r:id="rId4"/>
                        </a:rPr>
                        <a:t>TheLab@doc.gov</a:t>
                      </a:r>
                      <a:r>
                        <a:rPr lang="en-US" sz="1800" b="0" i="0" u="none" strike="noStrike" noProof="0">
                          <a:solidFill>
                            <a:schemeClr val="accent5">
                              <a:lumMod val="20000"/>
                              <a:lumOff val="80000"/>
                            </a:schemeClr>
                          </a:solidFill>
                          <a:latin typeface="Calibri"/>
                        </a:rPr>
                        <a:t>, sharing a story using three or more of the innovative techniques found in the Periodic Table of Acquisition Innovations, or</a:t>
                      </a:r>
                    </a:p>
                  </a:txBody>
                  <a:tcPr>
                    <a:solidFill>
                      <a:schemeClr val="tx1"/>
                    </a:solidFill>
                  </a:tcPr>
                </a:tc>
                <a:extLst>
                  <a:ext uri="{0D108BD9-81ED-4DB2-BD59-A6C34878D82A}">
                    <a16:rowId xmlns:a16="http://schemas.microsoft.com/office/drawing/2014/main" val="2515643286"/>
                  </a:ext>
                </a:extLst>
              </a:tr>
              <a:tr h="607967">
                <a:tc>
                  <a:txBody>
                    <a:bodyPr/>
                    <a:lstStyle/>
                    <a:p>
                      <a:r>
                        <a:rPr lang="en-US" sz="1800">
                          <a:solidFill>
                            <a:schemeClr val="accent5">
                              <a:lumMod val="20000"/>
                              <a:lumOff val="80000"/>
                            </a:schemeClr>
                          </a:solidFill>
                        </a:rPr>
                        <a:t>* </a:t>
                      </a:r>
                      <a:r>
                        <a:rPr lang="en-US" sz="1800" b="0" i="0" u="none" strike="noStrike" noProof="0">
                          <a:solidFill>
                            <a:schemeClr val="accent5">
                              <a:lumMod val="20000"/>
                              <a:lumOff val="80000"/>
                            </a:schemeClr>
                          </a:solidFill>
                          <a:latin typeface="+mn-lt"/>
                        </a:rPr>
                        <a:t>Complete a Commerce LAB Acquisition Workshop (CLAW)</a:t>
                      </a:r>
                      <a:endParaRPr lang="en-US" sz="1800">
                        <a:solidFill>
                          <a:schemeClr val="accent5">
                            <a:lumMod val="20000"/>
                            <a:lumOff val="80000"/>
                          </a:schemeClr>
                        </a:solidFill>
                      </a:endParaRPr>
                    </a:p>
                  </a:txBody>
                  <a:tcPr>
                    <a:solidFill>
                      <a:schemeClr val="tx1"/>
                    </a:solidFill>
                  </a:tcPr>
                </a:tc>
                <a:extLst>
                  <a:ext uri="{0D108BD9-81ED-4DB2-BD59-A6C34878D82A}">
                    <a16:rowId xmlns:a16="http://schemas.microsoft.com/office/drawing/2014/main" val="926478638"/>
                  </a:ext>
                </a:extLst>
              </a:tr>
              <a:tr h="596890">
                <a:tc>
                  <a:txBody>
                    <a:bodyPr/>
                    <a:lstStyle/>
                    <a:p>
                      <a:r>
                        <a:rPr lang="en-US" sz="1600" b="1">
                          <a:solidFill>
                            <a:schemeClr val="tx1"/>
                          </a:solidFill>
                          <a:cs typeface="Calibri"/>
                        </a:rPr>
                        <a:t>*Once an individual completes either of the trainings in the table and receives their CLPs, then they will automatically be issued an Innovator Badge by The LAB if they didn’t already hold one. </a:t>
                      </a:r>
                      <a:endParaRPr lang="en-US" sz="1600" b="1">
                        <a:solidFill>
                          <a:schemeClr val="tx1"/>
                        </a:solidFill>
                      </a:endParaRPr>
                    </a:p>
                  </a:txBody>
                  <a:tcPr>
                    <a:solidFill>
                      <a:schemeClr val="bg1">
                        <a:lumMod val="75000"/>
                      </a:schemeClr>
                    </a:solidFill>
                  </a:tcPr>
                </a:tc>
                <a:extLst>
                  <a:ext uri="{0D108BD9-81ED-4DB2-BD59-A6C34878D82A}">
                    <a16:rowId xmlns:a16="http://schemas.microsoft.com/office/drawing/2014/main" val="1693240946"/>
                  </a:ext>
                </a:extLst>
              </a:tr>
            </a:tbl>
          </a:graphicData>
        </a:graphic>
      </p:graphicFrame>
      <p:pic>
        <p:nvPicPr>
          <p:cNvPr id="14" name="Picture 13">
            <a:extLst>
              <a:ext uri="{FF2B5EF4-FFF2-40B4-BE49-F238E27FC236}">
                <a16:creationId xmlns:a16="http://schemas.microsoft.com/office/drawing/2014/main" id="{A3F62B06-D7B3-4F1D-8EBA-F45366BBF8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53006" y="2073486"/>
            <a:ext cx="2140497" cy="2140497"/>
          </a:xfrm>
          <a:prstGeom prst="rect">
            <a:avLst/>
          </a:prstGeom>
        </p:spPr>
      </p:pic>
      <p:sp>
        <p:nvSpPr>
          <p:cNvPr id="3" name="TextBox 2">
            <a:extLst>
              <a:ext uri="{FF2B5EF4-FFF2-40B4-BE49-F238E27FC236}">
                <a16:creationId xmlns:a16="http://schemas.microsoft.com/office/drawing/2014/main" id="{6BBD6085-D26E-2C55-421C-F0C20C242ECF}"/>
              </a:ext>
            </a:extLst>
          </p:cNvPr>
          <p:cNvSpPr txBox="1"/>
          <p:nvPr/>
        </p:nvSpPr>
        <p:spPr>
          <a:xfrm>
            <a:off x="18478" y="5874838"/>
            <a:ext cx="121735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a:solidFill>
                <a:schemeClr val="bg1"/>
              </a:solidFill>
              <a:cs typeface="Calibri"/>
            </a:endParaRPr>
          </a:p>
          <a:p>
            <a:pPr algn="ctr"/>
            <a:r>
              <a:rPr lang="en-US" sz="1600" b="1">
                <a:cs typeface="Calibri"/>
              </a:rPr>
              <a:t>There is no required job series to obtain an Innovator Badge.</a:t>
            </a:r>
          </a:p>
        </p:txBody>
      </p:sp>
      <p:pic>
        <p:nvPicPr>
          <p:cNvPr id="6" name="Picture 5">
            <a:extLst>
              <a:ext uri="{FF2B5EF4-FFF2-40B4-BE49-F238E27FC236}">
                <a16:creationId xmlns:a16="http://schemas.microsoft.com/office/drawing/2014/main" id="{1F5825B8-8247-4FF9-D9AD-FA8EAF3C2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8497" y="2073486"/>
            <a:ext cx="2140497" cy="2140497"/>
          </a:xfrm>
          <a:prstGeom prst="rect">
            <a:avLst/>
          </a:prstGeom>
        </p:spPr>
      </p:pic>
      <p:pic>
        <p:nvPicPr>
          <p:cNvPr id="9" name="Picture 8" descr="A circular diagram of a company&#10;&#10;Description automatically generated with medium confidence">
            <a:extLst>
              <a:ext uri="{FF2B5EF4-FFF2-40B4-BE49-F238E27FC236}">
                <a16:creationId xmlns:a16="http://schemas.microsoft.com/office/drawing/2014/main" id="{B1A97ED4-0A44-2DA2-B9C2-1ADBA94436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spTree>
    <p:extLst>
      <p:ext uri="{BB962C8B-B14F-4D97-AF65-F5344CB8AC3E}">
        <p14:creationId xmlns:p14="http://schemas.microsoft.com/office/powerpoint/2010/main" val="2221416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EAF2ED7C-500E-7446-A70A-465614A1800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89CA1AE3-2323-73B8-3EC3-7E97C44109CA}"/>
              </a:ext>
            </a:extLst>
          </p:cNvPr>
          <p:cNvSpPr txBox="1"/>
          <p:nvPr/>
        </p:nvSpPr>
        <p:spPr>
          <a:xfrm>
            <a:off x="11582395" y="6459613"/>
            <a:ext cx="591127" cy="373906"/>
          </a:xfrm>
          <a:prstGeom prst="rect">
            <a:avLst/>
          </a:prstGeom>
          <a:noFill/>
        </p:spPr>
        <p:txBody>
          <a:bodyPr wrap="square" rtlCol="0">
            <a:spAutoFit/>
          </a:bodyPr>
          <a:lstStyle/>
          <a:p>
            <a:fld id="{2C8D613F-549C-4E7D-912A-985A9DE46166}" type="slidenum">
              <a:rPr lang="en-US" b="1" smtClean="0">
                <a:solidFill>
                  <a:schemeClr val="bg1">
                    <a:lumMod val="75000"/>
                  </a:schemeClr>
                </a:solidFill>
                <a:latin typeface="Bradley Hand ITC" panose="03070402050302030203" pitchFamily="66" charset="0"/>
              </a:rPr>
              <a:t>7</a:t>
            </a:fld>
            <a:endParaRPr lang="en-US" b="1">
              <a:solidFill>
                <a:schemeClr val="bg1">
                  <a:lumMod val="75000"/>
                </a:schemeClr>
              </a:solidFill>
              <a:latin typeface="Bradley Hand ITC" panose="03070402050302030203" pitchFamily="66" charset="0"/>
            </a:endParaRPr>
          </a:p>
        </p:txBody>
      </p:sp>
      <p:sp>
        <p:nvSpPr>
          <p:cNvPr id="28" name="TextBox 27">
            <a:extLst>
              <a:ext uri="{FF2B5EF4-FFF2-40B4-BE49-F238E27FC236}">
                <a16:creationId xmlns:a16="http://schemas.microsoft.com/office/drawing/2014/main" id="{D4F0542F-2617-1E04-578B-4545F116F0C8}"/>
              </a:ext>
            </a:extLst>
          </p:cNvPr>
          <p:cNvSpPr txBox="1"/>
          <p:nvPr/>
        </p:nvSpPr>
        <p:spPr>
          <a:xfrm>
            <a:off x="36956" y="5815569"/>
            <a:ext cx="12155044" cy="830997"/>
          </a:xfrm>
          <a:prstGeom prst="rect">
            <a:avLst/>
          </a:prstGeom>
          <a:noFill/>
        </p:spPr>
        <p:txBody>
          <a:bodyPr wrap="square">
            <a:spAutoFit/>
          </a:bodyPr>
          <a:lstStyle/>
          <a:p>
            <a:pPr algn="ctr"/>
            <a:r>
              <a:rPr lang="en-US" sz="1600" b="1" dirty="0">
                <a:cs typeface="Calibri"/>
              </a:rPr>
              <a:t>Anyone in the acquisition process with various titles such as COR, PM, CO, CS, Legal, Policy and others who take part in requirement building, evaluation, or award document review of the acquisition process are highly encouraged to pursue the Facilitator badge. Diversity in functional areas will create a more meaningful program and enrich it with truly new perspectives and content. </a:t>
            </a:r>
          </a:p>
        </p:txBody>
      </p:sp>
      <p:pic>
        <p:nvPicPr>
          <p:cNvPr id="2" name="Picture 1">
            <a:extLst>
              <a:ext uri="{FF2B5EF4-FFF2-40B4-BE49-F238E27FC236}">
                <a16:creationId xmlns:a16="http://schemas.microsoft.com/office/drawing/2014/main" id="{91A3C287-A7A1-342E-E49B-3340DAA30B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3810" y="2010409"/>
            <a:ext cx="2143172" cy="2140496"/>
          </a:xfrm>
          <a:prstGeom prst="rect">
            <a:avLst/>
          </a:prstGeom>
        </p:spPr>
      </p:pic>
      <p:graphicFrame>
        <p:nvGraphicFramePr>
          <p:cNvPr id="8" name="Table 5">
            <a:extLst>
              <a:ext uri="{FF2B5EF4-FFF2-40B4-BE49-F238E27FC236}">
                <a16:creationId xmlns:a16="http://schemas.microsoft.com/office/drawing/2014/main" id="{CD04A634-6158-D895-8E05-CD1147E7C899}"/>
              </a:ext>
            </a:extLst>
          </p:cNvPr>
          <p:cNvGraphicFramePr>
            <a:graphicFrameLocks noGrp="1"/>
          </p:cNvGraphicFramePr>
          <p:nvPr>
            <p:extLst>
              <p:ext uri="{D42A27DB-BD31-4B8C-83A1-F6EECF244321}">
                <p14:modId xmlns:p14="http://schemas.microsoft.com/office/powerpoint/2010/main" val="3479335551"/>
              </p:ext>
            </p:extLst>
          </p:nvPr>
        </p:nvGraphicFramePr>
        <p:xfrm>
          <a:off x="3456215" y="1298924"/>
          <a:ext cx="5279570" cy="4260151"/>
        </p:xfrm>
        <a:graphic>
          <a:graphicData uri="http://schemas.openxmlformats.org/drawingml/2006/table">
            <a:tbl>
              <a:tblPr firstRow="1" bandRow="1">
                <a:tableStyleId>{5C22544A-7EE6-4342-B048-85BDC9FD1C3A}</a:tableStyleId>
              </a:tblPr>
              <a:tblGrid>
                <a:gridCol w="5279570">
                  <a:extLst>
                    <a:ext uri="{9D8B030D-6E8A-4147-A177-3AD203B41FA5}">
                      <a16:colId xmlns:a16="http://schemas.microsoft.com/office/drawing/2014/main" val="3924788565"/>
                    </a:ext>
                  </a:extLst>
                </a:gridCol>
              </a:tblGrid>
              <a:tr h="758375">
                <a:tc>
                  <a:txBody>
                    <a:bodyPr/>
                    <a:lstStyle/>
                    <a:p>
                      <a:pPr algn="ctr"/>
                      <a:r>
                        <a:rPr lang="en-US" sz="3600">
                          <a:solidFill>
                            <a:schemeClr val="tx1"/>
                          </a:solidFill>
                        </a:rPr>
                        <a:t>FACILITATOR</a:t>
                      </a:r>
                      <a:r>
                        <a:rPr lang="en-US" sz="2800">
                          <a:solidFill>
                            <a:schemeClr val="accent5">
                              <a:lumMod val="20000"/>
                              <a:lumOff val="80000"/>
                            </a:schemeClr>
                          </a:solidFill>
                        </a:rPr>
                        <a:t> </a:t>
                      </a:r>
                    </a:p>
                  </a:txBody>
                  <a:tcPr anchor="ctr">
                    <a:solidFill>
                      <a:srgbClr val="0183D2"/>
                    </a:solidFill>
                  </a:tcPr>
                </a:tc>
                <a:extLst>
                  <a:ext uri="{0D108BD9-81ED-4DB2-BD59-A6C34878D82A}">
                    <a16:rowId xmlns:a16="http://schemas.microsoft.com/office/drawing/2014/main" val="2788109027"/>
                  </a:ext>
                </a:extLst>
              </a:tr>
              <a:tr h="535323">
                <a:tc>
                  <a:txBody>
                    <a:bodyPr/>
                    <a:lstStyle/>
                    <a:p>
                      <a:pPr marL="0" algn="l" rtl="0" eaLnBrk="1" latinLnBrk="0" hangingPunct="1"/>
                      <a:r>
                        <a:rPr lang="en-US" sz="1800" kern="1200">
                          <a:solidFill>
                            <a:schemeClr val="accent5">
                              <a:lumMod val="20000"/>
                              <a:lumOff val="80000"/>
                            </a:schemeClr>
                          </a:solidFill>
                          <a:latin typeface="+mn-lt"/>
                          <a:ea typeface="+mn-ea"/>
                          <a:cs typeface="+mn-cs"/>
                        </a:rPr>
                        <a:t>Hold an Innovator, Coach, or Inventor Badge, and</a:t>
                      </a:r>
                    </a:p>
                  </a:txBody>
                  <a:tcPr>
                    <a:solidFill>
                      <a:schemeClr val="tx1"/>
                    </a:solidFill>
                  </a:tcPr>
                </a:tc>
                <a:extLst>
                  <a:ext uri="{0D108BD9-81ED-4DB2-BD59-A6C34878D82A}">
                    <a16:rowId xmlns:a16="http://schemas.microsoft.com/office/drawing/2014/main" val="3641933095"/>
                  </a:ext>
                </a:extLst>
              </a:tr>
              <a:tr h="535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accent5">
                              <a:lumMod val="20000"/>
                              <a:lumOff val="80000"/>
                            </a:schemeClr>
                          </a:solidFill>
                          <a:latin typeface="+mn-lt"/>
                          <a:ea typeface="+mn-ea"/>
                          <a:cs typeface="+mn-cs"/>
                        </a:rPr>
                        <a:t>Complete a CLAW while serving as a Facilitator, and</a:t>
                      </a:r>
                    </a:p>
                  </a:txBody>
                  <a:tcPr>
                    <a:solidFill>
                      <a:schemeClr val="tx1"/>
                    </a:solidFill>
                  </a:tcPr>
                </a:tc>
                <a:extLst>
                  <a:ext uri="{0D108BD9-81ED-4DB2-BD59-A6C34878D82A}">
                    <a16:rowId xmlns:a16="http://schemas.microsoft.com/office/drawing/2014/main" val="2515643286"/>
                  </a:ext>
                </a:extLst>
              </a:tr>
              <a:tr h="1912970">
                <a:tc>
                  <a:txBody>
                    <a:bodyPr/>
                    <a:lstStyle/>
                    <a:p>
                      <a:pPr lvl="0">
                        <a:buNone/>
                      </a:pPr>
                      <a:r>
                        <a:rPr lang="en-US" sz="1800" b="0" i="0" u="none" strike="noStrike" noProof="0">
                          <a:solidFill>
                            <a:schemeClr val="accent5">
                              <a:lumMod val="20000"/>
                              <a:lumOff val="80000"/>
                            </a:schemeClr>
                          </a:solidFill>
                          <a:latin typeface="+mn-lt"/>
                        </a:rPr>
                        <a:t>Submit an email to </a:t>
                      </a:r>
                      <a:r>
                        <a:rPr lang="en-US" sz="1800" b="0" i="0" u="none" strike="noStrike" noProof="0">
                          <a:solidFill>
                            <a:schemeClr val="accent5">
                              <a:lumMod val="20000"/>
                              <a:lumOff val="80000"/>
                            </a:schemeClr>
                          </a:solidFill>
                          <a:latin typeface="+mn-lt"/>
                          <a:hlinkClick r:id="rId4"/>
                        </a:rPr>
                        <a:t>TheLab@doc.gov</a:t>
                      </a:r>
                      <a:r>
                        <a:rPr lang="en-US" sz="1800" b="0" i="0" u="none" strike="noStrike" noProof="0">
                          <a:solidFill>
                            <a:schemeClr val="accent5">
                              <a:lumMod val="20000"/>
                              <a:lumOff val="80000"/>
                            </a:schemeClr>
                          </a:solidFill>
                          <a:latin typeface="+mn-lt"/>
                        </a:rPr>
                        <a:t>, sharing experience serving as the primary facilitator of one or more of the following:</a:t>
                      </a:r>
                    </a:p>
                    <a:p>
                      <a:pPr marL="285750" lvl="0" indent="-285750">
                        <a:buFont typeface="Arial" panose="020B0604020202020204" pitchFamily="34" charset="0"/>
                        <a:buChar char="•"/>
                      </a:pPr>
                      <a:r>
                        <a:rPr lang="en-US" sz="1800" b="0" i="0" u="none" strike="noStrike" noProof="0">
                          <a:solidFill>
                            <a:schemeClr val="accent5">
                              <a:lumMod val="20000"/>
                              <a:lumOff val="80000"/>
                            </a:schemeClr>
                          </a:solidFill>
                          <a:latin typeface="+mn-lt"/>
                        </a:rPr>
                        <a:t>JAM sessions</a:t>
                      </a:r>
                    </a:p>
                    <a:p>
                      <a:pPr marL="285750" lvl="0" indent="-285750">
                        <a:buFont typeface="Arial" panose="020B0604020202020204" pitchFamily="34" charset="0"/>
                        <a:buChar char="•"/>
                      </a:pPr>
                      <a:r>
                        <a:rPr lang="en-US" sz="1800" b="0" i="0" u="none" strike="noStrike" noProof="0">
                          <a:solidFill>
                            <a:schemeClr val="accent5">
                              <a:lumMod val="20000"/>
                              <a:lumOff val="80000"/>
                            </a:schemeClr>
                          </a:solidFill>
                          <a:latin typeface="+mn-lt"/>
                        </a:rPr>
                        <a:t>On-the-spot Consensus Evaluations </a:t>
                      </a:r>
                    </a:p>
                    <a:p>
                      <a:pPr marL="285750" lvl="0" indent="-285750">
                        <a:buFont typeface="Arial" panose="020B0604020202020204" pitchFamily="34" charset="0"/>
                        <a:buChar char="•"/>
                      </a:pPr>
                      <a:r>
                        <a:rPr lang="en-US" sz="1800" b="0" i="0" u="none" strike="noStrike" noProof="0">
                          <a:solidFill>
                            <a:schemeClr val="accent5">
                              <a:lumMod val="20000"/>
                              <a:lumOff val="80000"/>
                            </a:schemeClr>
                          </a:solidFill>
                          <a:latin typeface="+mn-lt"/>
                        </a:rPr>
                        <a:t>Industry day or related conference</a:t>
                      </a:r>
                    </a:p>
                  </a:txBody>
                  <a:tcPr>
                    <a:solidFill>
                      <a:schemeClr val="tx1"/>
                    </a:solidFill>
                  </a:tcPr>
                </a:tc>
                <a:extLst>
                  <a:ext uri="{0D108BD9-81ED-4DB2-BD59-A6C34878D82A}">
                    <a16:rowId xmlns:a16="http://schemas.microsoft.com/office/drawing/2014/main" val="926478638"/>
                  </a:ext>
                </a:extLst>
              </a:tr>
              <a:tr h="446104">
                <a:tc>
                  <a:txBody>
                    <a:bodyPr/>
                    <a:lstStyle/>
                    <a:p>
                      <a:endParaRPr lang="en-US" sz="1400">
                        <a:solidFill>
                          <a:schemeClr val="accent5">
                            <a:lumMod val="20000"/>
                            <a:lumOff val="80000"/>
                          </a:schemeClr>
                        </a:solidFill>
                      </a:endParaRPr>
                    </a:p>
                    <a:p>
                      <a:endParaRPr lang="en-US" sz="1400">
                        <a:solidFill>
                          <a:schemeClr val="accent5">
                            <a:lumMod val="20000"/>
                            <a:lumOff val="80000"/>
                          </a:schemeClr>
                        </a:solidFill>
                      </a:endParaRPr>
                    </a:p>
                  </a:txBody>
                  <a:tcPr>
                    <a:solidFill>
                      <a:schemeClr val="bg1">
                        <a:lumMod val="75000"/>
                      </a:schemeClr>
                    </a:solidFill>
                  </a:tcPr>
                </a:tc>
                <a:extLst>
                  <a:ext uri="{0D108BD9-81ED-4DB2-BD59-A6C34878D82A}">
                    <a16:rowId xmlns:a16="http://schemas.microsoft.com/office/drawing/2014/main" val="1693240946"/>
                  </a:ext>
                </a:extLst>
              </a:tr>
            </a:tbl>
          </a:graphicData>
        </a:graphic>
      </p:graphicFrame>
      <p:pic>
        <p:nvPicPr>
          <p:cNvPr id="10" name="Picture 9">
            <a:extLst>
              <a:ext uri="{FF2B5EF4-FFF2-40B4-BE49-F238E27FC236}">
                <a16:creationId xmlns:a16="http://schemas.microsoft.com/office/drawing/2014/main" id="{F1F40120-18C2-6D2A-F154-1A947430D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74388" y="2010409"/>
            <a:ext cx="2143172" cy="2140496"/>
          </a:xfrm>
          <a:prstGeom prst="rect">
            <a:avLst/>
          </a:prstGeom>
        </p:spPr>
      </p:pic>
      <p:pic>
        <p:nvPicPr>
          <p:cNvPr id="11" name="Picture 10">
            <a:extLst>
              <a:ext uri="{FF2B5EF4-FFF2-40B4-BE49-F238E27FC236}">
                <a16:creationId xmlns:a16="http://schemas.microsoft.com/office/drawing/2014/main" id="{B4D273B5-29A2-BB1D-F6AF-D0C9BB0416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12" name="Picture 11" descr="A circular diagram of a company&#10;&#10;Description automatically generated with medium confidence">
            <a:extLst>
              <a:ext uri="{FF2B5EF4-FFF2-40B4-BE49-F238E27FC236}">
                <a16:creationId xmlns:a16="http://schemas.microsoft.com/office/drawing/2014/main" id="{68782B12-6635-1C77-3A0B-B4EFF855D70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spTree>
    <p:extLst>
      <p:ext uri="{BB962C8B-B14F-4D97-AF65-F5344CB8AC3E}">
        <p14:creationId xmlns:p14="http://schemas.microsoft.com/office/powerpoint/2010/main" val="2788207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C2AE204-0415-4C45-BB75-BBEDC7BE5C95}"/>
              </a:ext>
            </a:extLst>
          </p:cNvPr>
          <p:cNvSpPr txBox="1"/>
          <p:nvPr/>
        </p:nvSpPr>
        <p:spPr>
          <a:xfrm>
            <a:off x="11582395" y="6459613"/>
            <a:ext cx="591127" cy="373906"/>
          </a:xfrm>
          <a:prstGeom prst="rect">
            <a:avLst/>
          </a:prstGeom>
          <a:noFill/>
        </p:spPr>
        <p:txBody>
          <a:bodyPr wrap="square" rtlCol="0">
            <a:spAutoFit/>
          </a:bodyPr>
          <a:lstStyle/>
          <a:p>
            <a:fld id="{2C8D613F-549C-4E7D-912A-985A9DE46166}" type="slidenum">
              <a:rPr lang="en-US" b="1" smtClean="0">
                <a:solidFill>
                  <a:schemeClr val="bg1">
                    <a:lumMod val="75000"/>
                  </a:schemeClr>
                </a:solidFill>
                <a:latin typeface="Bradley Hand ITC" panose="03070402050302030203" pitchFamily="66" charset="0"/>
              </a:rPr>
              <a:t>8</a:t>
            </a:fld>
            <a:endParaRPr lang="en-US" b="1">
              <a:solidFill>
                <a:schemeClr val="bg1">
                  <a:lumMod val="75000"/>
                </a:schemeClr>
              </a:solidFill>
              <a:latin typeface="Bradley Hand ITC" panose="03070402050302030203" pitchFamily="66" charset="0"/>
            </a:endParaRPr>
          </a:p>
        </p:txBody>
      </p:sp>
      <p:sp>
        <p:nvSpPr>
          <p:cNvPr id="28" name="TextBox 27">
            <a:extLst>
              <a:ext uri="{FF2B5EF4-FFF2-40B4-BE49-F238E27FC236}">
                <a16:creationId xmlns:a16="http://schemas.microsoft.com/office/drawing/2014/main" id="{52AB9CA1-F25F-4EDB-A8A3-A6C1BE380B1E}"/>
              </a:ext>
            </a:extLst>
          </p:cNvPr>
          <p:cNvSpPr txBox="1"/>
          <p:nvPr/>
        </p:nvSpPr>
        <p:spPr>
          <a:xfrm>
            <a:off x="18478" y="5988800"/>
            <a:ext cx="12192000" cy="584775"/>
          </a:xfrm>
          <a:prstGeom prst="rect">
            <a:avLst/>
          </a:prstGeom>
          <a:noFill/>
        </p:spPr>
        <p:txBody>
          <a:bodyPr wrap="square">
            <a:spAutoFit/>
          </a:bodyPr>
          <a:lstStyle/>
          <a:p>
            <a:pPr algn="ctr"/>
            <a:r>
              <a:rPr lang="en-US" sz="1600" b="1">
                <a:cs typeface="Calibri"/>
              </a:rPr>
              <a:t>The Coaching Badge is intended primarily for Contracting Officers and Contract Specialists, but also extends to any other role in the 1101 or 1102 job series. Others are not excluded, however please indicate your role and the applicability of this badge upon submission.  </a:t>
            </a:r>
          </a:p>
        </p:txBody>
      </p:sp>
      <p:graphicFrame>
        <p:nvGraphicFramePr>
          <p:cNvPr id="3" name="Table 5">
            <a:extLst>
              <a:ext uri="{FF2B5EF4-FFF2-40B4-BE49-F238E27FC236}">
                <a16:creationId xmlns:a16="http://schemas.microsoft.com/office/drawing/2014/main" id="{2DEE332B-2624-99B8-8ED3-29081758E56C}"/>
              </a:ext>
            </a:extLst>
          </p:cNvPr>
          <p:cNvGraphicFramePr>
            <a:graphicFrameLocks noGrp="1"/>
          </p:cNvGraphicFramePr>
          <p:nvPr>
            <p:extLst>
              <p:ext uri="{D42A27DB-BD31-4B8C-83A1-F6EECF244321}">
                <p14:modId xmlns:p14="http://schemas.microsoft.com/office/powerpoint/2010/main" val="1776514104"/>
              </p:ext>
            </p:extLst>
          </p:nvPr>
        </p:nvGraphicFramePr>
        <p:xfrm>
          <a:off x="3474693" y="1323012"/>
          <a:ext cx="5279570" cy="4211975"/>
        </p:xfrm>
        <a:graphic>
          <a:graphicData uri="http://schemas.openxmlformats.org/drawingml/2006/table">
            <a:tbl>
              <a:tblPr firstRow="1" bandRow="1">
                <a:tableStyleId>{5C22544A-7EE6-4342-B048-85BDC9FD1C3A}</a:tableStyleId>
              </a:tblPr>
              <a:tblGrid>
                <a:gridCol w="5279570">
                  <a:extLst>
                    <a:ext uri="{9D8B030D-6E8A-4147-A177-3AD203B41FA5}">
                      <a16:colId xmlns:a16="http://schemas.microsoft.com/office/drawing/2014/main" val="3924788565"/>
                    </a:ext>
                  </a:extLst>
                </a:gridCol>
              </a:tblGrid>
              <a:tr h="478085">
                <a:tc>
                  <a:txBody>
                    <a:bodyPr/>
                    <a:lstStyle/>
                    <a:p>
                      <a:pPr algn="ctr"/>
                      <a:r>
                        <a:rPr lang="en-US" sz="3600" dirty="0">
                          <a:solidFill>
                            <a:schemeClr val="tx1"/>
                          </a:solidFill>
                        </a:rPr>
                        <a:t>COACH</a:t>
                      </a:r>
                      <a:r>
                        <a:rPr lang="en-US" sz="2800" dirty="0">
                          <a:solidFill>
                            <a:schemeClr val="accent5">
                              <a:lumMod val="20000"/>
                              <a:lumOff val="80000"/>
                            </a:schemeClr>
                          </a:solidFill>
                        </a:rPr>
                        <a:t> </a:t>
                      </a:r>
                    </a:p>
                  </a:txBody>
                  <a:tcPr anchor="ctr">
                    <a:solidFill>
                      <a:srgbClr val="04529C"/>
                    </a:solidFill>
                  </a:tcPr>
                </a:tc>
                <a:extLst>
                  <a:ext uri="{0D108BD9-81ED-4DB2-BD59-A6C34878D82A}">
                    <a16:rowId xmlns:a16="http://schemas.microsoft.com/office/drawing/2014/main" val="2788109027"/>
                  </a:ext>
                </a:extLst>
              </a:tr>
              <a:tr h="428712">
                <a:tc>
                  <a:txBody>
                    <a:bodyPr/>
                    <a:lstStyle/>
                    <a:p>
                      <a:pPr marL="0" algn="l" rtl="0" eaLnBrk="1" latinLnBrk="0" hangingPunct="1"/>
                      <a:r>
                        <a:rPr lang="en-US" sz="1800" kern="1200">
                          <a:solidFill>
                            <a:schemeClr val="accent5">
                              <a:lumMod val="20000"/>
                              <a:lumOff val="80000"/>
                            </a:schemeClr>
                          </a:solidFill>
                          <a:latin typeface="+mn-lt"/>
                          <a:ea typeface="+mn-ea"/>
                          <a:cs typeface="+mn-cs"/>
                        </a:rPr>
                        <a:t>Hold an Innovator, Facilitator, or Inventor Badge, and</a:t>
                      </a:r>
                    </a:p>
                  </a:txBody>
                  <a:tcPr>
                    <a:solidFill>
                      <a:schemeClr val="tx1"/>
                    </a:solidFill>
                  </a:tcPr>
                </a:tc>
                <a:extLst>
                  <a:ext uri="{0D108BD9-81ED-4DB2-BD59-A6C34878D82A}">
                    <a16:rowId xmlns:a16="http://schemas.microsoft.com/office/drawing/2014/main" val="3641933095"/>
                  </a:ext>
                </a:extLst>
              </a:tr>
              <a:tr h="398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accent5">
                              <a:lumMod val="20000"/>
                              <a:lumOff val="80000"/>
                            </a:schemeClr>
                          </a:solidFill>
                          <a:latin typeface="+mn-lt"/>
                          <a:ea typeface="+mn-ea"/>
                          <a:cs typeface="+mn-cs"/>
                        </a:rPr>
                        <a:t>Complete DHS PIL Coaching Clinic or CLAW, and</a:t>
                      </a:r>
                    </a:p>
                  </a:txBody>
                  <a:tcPr>
                    <a:solidFill>
                      <a:schemeClr val="tx1"/>
                    </a:solidFill>
                  </a:tcPr>
                </a:tc>
                <a:extLst>
                  <a:ext uri="{0D108BD9-81ED-4DB2-BD59-A6C34878D82A}">
                    <a16:rowId xmlns:a16="http://schemas.microsoft.com/office/drawing/2014/main" val="2515643286"/>
                  </a:ext>
                </a:extLst>
              </a:tr>
              <a:tr h="1856094">
                <a:tc>
                  <a:txBody>
                    <a:bodyPr/>
                    <a:lstStyle/>
                    <a:p>
                      <a:pPr lvl="0">
                        <a:buNone/>
                      </a:pPr>
                      <a:r>
                        <a:rPr lang="en-US" sz="1800" b="0" i="0" u="none" strike="noStrike" noProof="0">
                          <a:solidFill>
                            <a:schemeClr val="accent5">
                              <a:lumMod val="20000"/>
                              <a:lumOff val="80000"/>
                            </a:schemeClr>
                          </a:solidFill>
                          <a:latin typeface="+mn-lt"/>
                        </a:rPr>
                        <a:t>Submit an email to </a:t>
                      </a:r>
                      <a:r>
                        <a:rPr lang="en-US" sz="1800" b="0" i="0" u="none" strike="noStrike" noProof="0" dirty="0">
                          <a:solidFill>
                            <a:schemeClr val="accent5">
                              <a:lumMod val="20000"/>
                              <a:lumOff val="80000"/>
                            </a:schemeClr>
                          </a:solidFill>
                          <a:latin typeface="+mn-lt"/>
                          <a:hlinkClick r:id="rId3"/>
                        </a:rPr>
                        <a:t>TheLab@doc.gov</a:t>
                      </a:r>
                      <a:r>
                        <a:rPr lang="en-US" sz="1800" b="0" i="0" u="none" strike="noStrike" noProof="0">
                          <a:solidFill>
                            <a:schemeClr val="accent5">
                              <a:lumMod val="20000"/>
                              <a:lumOff val="80000"/>
                            </a:schemeClr>
                          </a:solidFill>
                          <a:latin typeface="+mn-lt"/>
                        </a:rPr>
                        <a:t>, sharing an example using three or more of the innovative techniques found in the Periodic Table of Acquisition Innovations on a Commerce procurement.</a:t>
                      </a:r>
                      <a:r>
                        <a:rPr lang="en-US" sz="1800" b="0" i="0" u="none" strike="noStrike" kern="1200" noProof="0">
                          <a:solidFill>
                            <a:schemeClr val="accent5">
                              <a:lumMod val="20000"/>
                              <a:lumOff val="80000"/>
                            </a:schemeClr>
                          </a:solidFill>
                          <a:effectLst/>
                          <a:latin typeface="+mn-lt"/>
                        </a:rPr>
                        <a:t> Examples can be in the form of a Procurement Innovation Narrative (PIN), webinar, short video training, articles, tip sheets, or guides.</a:t>
                      </a:r>
                      <a:endParaRPr lang="en-US" sz="1800">
                        <a:solidFill>
                          <a:schemeClr val="accent5">
                            <a:lumMod val="20000"/>
                            <a:lumOff val="80000"/>
                          </a:schemeClr>
                        </a:solidFill>
                        <a:latin typeface="+mn-lt"/>
                      </a:endParaRPr>
                    </a:p>
                  </a:txBody>
                  <a:tcPr>
                    <a:solidFill>
                      <a:schemeClr val="tx1"/>
                    </a:solidFill>
                  </a:tcPr>
                </a:tc>
                <a:extLst>
                  <a:ext uri="{0D108BD9-81ED-4DB2-BD59-A6C34878D82A}">
                    <a16:rowId xmlns:a16="http://schemas.microsoft.com/office/drawing/2014/main" val="926478638"/>
                  </a:ext>
                </a:extLst>
              </a:tr>
              <a:tr h="732795">
                <a:tc>
                  <a:txBody>
                    <a:bodyPr/>
                    <a:lstStyle/>
                    <a:p>
                      <a:endParaRPr lang="en-US" sz="1400">
                        <a:solidFill>
                          <a:schemeClr val="accent5">
                            <a:lumMod val="20000"/>
                            <a:lumOff val="80000"/>
                          </a:schemeClr>
                        </a:solidFill>
                      </a:endParaRPr>
                    </a:p>
                  </a:txBody>
                  <a:tcPr>
                    <a:solidFill>
                      <a:schemeClr val="bg1">
                        <a:lumMod val="75000"/>
                      </a:schemeClr>
                    </a:solidFill>
                  </a:tcPr>
                </a:tc>
                <a:extLst>
                  <a:ext uri="{0D108BD9-81ED-4DB2-BD59-A6C34878D82A}">
                    <a16:rowId xmlns:a16="http://schemas.microsoft.com/office/drawing/2014/main" val="1693240946"/>
                  </a:ext>
                </a:extLst>
              </a:tr>
            </a:tbl>
          </a:graphicData>
        </a:graphic>
      </p:graphicFrame>
      <p:pic>
        <p:nvPicPr>
          <p:cNvPr id="2" name="Picture 1">
            <a:extLst>
              <a:ext uri="{FF2B5EF4-FFF2-40B4-BE49-F238E27FC236}">
                <a16:creationId xmlns:a16="http://schemas.microsoft.com/office/drawing/2014/main" id="{E10AE5AA-9EBB-9BEE-5F3F-2BEDFB23A2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9383" y="2048719"/>
            <a:ext cx="2143171" cy="2140496"/>
          </a:xfrm>
          <a:prstGeom prst="rect">
            <a:avLst/>
          </a:prstGeom>
        </p:spPr>
      </p:pic>
      <p:pic>
        <p:nvPicPr>
          <p:cNvPr id="7" name="Picture 6">
            <a:extLst>
              <a:ext uri="{FF2B5EF4-FFF2-40B4-BE49-F238E27FC236}">
                <a16:creationId xmlns:a16="http://schemas.microsoft.com/office/drawing/2014/main" id="{9646935F-E52F-C21C-2EFE-53351B5D0D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59446" y="2028099"/>
            <a:ext cx="2143171" cy="2140496"/>
          </a:xfrm>
          <a:prstGeom prst="rect">
            <a:avLst/>
          </a:prstGeom>
        </p:spPr>
      </p:pic>
      <p:pic>
        <p:nvPicPr>
          <p:cNvPr id="11" name="Picture 10">
            <a:extLst>
              <a:ext uri="{FF2B5EF4-FFF2-40B4-BE49-F238E27FC236}">
                <a16:creationId xmlns:a16="http://schemas.microsoft.com/office/drawing/2014/main" id="{333F2562-0570-4591-DE05-58E71CE2C8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12" name="Picture 11" descr="A circular diagram of a company&#10;&#10;Description automatically generated with medium confidence">
            <a:extLst>
              <a:ext uri="{FF2B5EF4-FFF2-40B4-BE49-F238E27FC236}">
                <a16:creationId xmlns:a16="http://schemas.microsoft.com/office/drawing/2014/main" id="{DB670D42-CBF8-EE13-0870-F248305BFBA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pic>
        <p:nvPicPr>
          <p:cNvPr id="49" name="Graphic 48" descr="Hero Female outline">
            <a:extLst>
              <a:ext uri="{FF2B5EF4-FFF2-40B4-BE49-F238E27FC236}">
                <a16:creationId xmlns:a16="http://schemas.microsoft.com/office/drawing/2014/main" id="{6288621B-6130-E889-83C8-C3CE67482D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27535" y="1323013"/>
            <a:ext cx="584774" cy="584774"/>
          </a:xfrm>
          <a:prstGeom prst="rect">
            <a:avLst/>
          </a:prstGeom>
        </p:spPr>
      </p:pic>
      <p:pic>
        <p:nvPicPr>
          <p:cNvPr id="51" name="Graphic 50" descr="Hero Male outline">
            <a:extLst>
              <a:ext uri="{FF2B5EF4-FFF2-40B4-BE49-F238E27FC236}">
                <a16:creationId xmlns:a16="http://schemas.microsoft.com/office/drawing/2014/main" id="{6DAA1A35-4D17-0694-092E-9B8FFCE0E7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079692" y="1323012"/>
            <a:ext cx="584775" cy="584775"/>
          </a:xfrm>
          <a:prstGeom prst="rect">
            <a:avLst/>
          </a:prstGeom>
        </p:spPr>
      </p:pic>
    </p:spTree>
    <p:extLst>
      <p:ext uri="{BB962C8B-B14F-4D97-AF65-F5344CB8AC3E}">
        <p14:creationId xmlns:p14="http://schemas.microsoft.com/office/powerpoint/2010/main" val="3787126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C767583A-04B7-B1B4-06C4-374ACE09CA38}"/>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9922264-4E4F-6A19-941C-A6AB63DF6DC1}"/>
              </a:ext>
            </a:extLst>
          </p:cNvPr>
          <p:cNvSpPr txBox="1"/>
          <p:nvPr/>
        </p:nvSpPr>
        <p:spPr>
          <a:xfrm>
            <a:off x="11582395" y="6459613"/>
            <a:ext cx="591127" cy="373906"/>
          </a:xfrm>
          <a:prstGeom prst="rect">
            <a:avLst/>
          </a:prstGeom>
          <a:noFill/>
        </p:spPr>
        <p:txBody>
          <a:bodyPr wrap="square" rtlCol="0">
            <a:spAutoFit/>
          </a:bodyPr>
          <a:lstStyle/>
          <a:p>
            <a:fld id="{2C8D613F-549C-4E7D-912A-985A9DE46166}" type="slidenum">
              <a:rPr lang="en-US" b="1" smtClean="0">
                <a:solidFill>
                  <a:schemeClr val="bg1">
                    <a:lumMod val="75000"/>
                  </a:schemeClr>
                </a:solidFill>
                <a:latin typeface="Bradley Hand ITC" panose="03070402050302030203" pitchFamily="66" charset="0"/>
              </a:rPr>
              <a:t>9</a:t>
            </a:fld>
            <a:endParaRPr lang="en-US" b="1">
              <a:solidFill>
                <a:schemeClr val="bg1">
                  <a:lumMod val="75000"/>
                </a:schemeClr>
              </a:solidFill>
              <a:latin typeface="Bradley Hand ITC" panose="03070402050302030203" pitchFamily="66" charset="0"/>
            </a:endParaRPr>
          </a:p>
        </p:txBody>
      </p:sp>
      <p:pic>
        <p:nvPicPr>
          <p:cNvPr id="3" name="Picture 2">
            <a:extLst>
              <a:ext uri="{FF2B5EF4-FFF2-40B4-BE49-F238E27FC236}">
                <a16:creationId xmlns:a16="http://schemas.microsoft.com/office/drawing/2014/main" id="{7AAF493D-7F35-C4B3-7931-4940A5B1A8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914" y="2044575"/>
            <a:ext cx="2143173" cy="2140496"/>
          </a:xfrm>
          <a:prstGeom prst="rect">
            <a:avLst/>
          </a:prstGeom>
        </p:spPr>
      </p:pic>
      <p:sp>
        <p:nvSpPr>
          <p:cNvPr id="21" name="TextBox 20">
            <a:extLst>
              <a:ext uri="{FF2B5EF4-FFF2-40B4-BE49-F238E27FC236}">
                <a16:creationId xmlns:a16="http://schemas.microsoft.com/office/drawing/2014/main" id="{BB45BCB9-1EBD-1767-1911-92BC1124BB7F}"/>
              </a:ext>
            </a:extLst>
          </p:cNvPr>
          <p:cNvSpPr txBox="1"/>
          <p:nvPr/>
        </p:nvSpPr>
        <p:spPr>
          <a:xfrm>
            <a:off x="18478" y="5815569"/>
            <a:ext cx="11642479" cy="830997"/>
          </a:xfrm>
          <a:prstGeom prst="rect">
            <a:avLst/>
          </a:prstGeom>
          <a:noFill/>
        </p:spPr>
        <p:txBody>
          <a:bodyPr wrap="square">
            <a:spAutoFit/>
          </a:bodyPr>
          <a:lstStyle/>
          <a:p>
            <a:pPr algn="ctr"/>
            <a:r>
              <a:rPr lang="en-US" sz="1600" b="1">
                <a:cs typeface="Calibri"/>
              </a:rPr>
              <a:t>Anyone in the acquisition process with various titles such as COR, PM, CO, CS, Legal, Policy and others who take part in requirement building, evaluation, or award document review of the acquisition process are highly encouraged to pursue the Inventor badge. Diversity in functional areas will create a more meaningful program and enrich it with truly new perspectives and content. </a:t>
            </a:r>
          </a:p>
        </p:txBody>
      </p:sp>
      <p:graphicFrame>
        <p:nvGraphicFramePr>
          <p:cNvPr id="7" name="Table 5">
            <a:extLst>
              <a:ext uri="{FF2B5EF4-FFF2-40B4-BE49-F238E27FC236}">
                <a16:creationId xmlns:a16="http://schemas.microsoft.com/office/drawing/2014/main" id="{4413E750-172D-F4B1-4617-7515AC4941D9}"/>
              </a:ext>
            </a:extLst>
          </p:cNvPr>
          <p:cNvGraphicFramePr>
            <a:graphicFrameLocks noGrp="1"/>
          </p:cNvGraphicFramePr>
          <p:nvPr/>
        </p:nvGraphicFramePr>
        <p:xfrm>
          <a:off x="3456215" y="1295258"/>
          <a:ext cx="5279570" cy="4267483"/>
        </p:xfrm>
        <a:graphic>
          <a:graphicData uri="http://schemas.openxmlformats.org/drawingml/2006/table">
            <a:tbl>
              <a:tblPr firstRow="1" bandRow="1">
                <a:tableStyleId>{5C22544A-7EE6-4342-B048-85BDC9FD1C3A}</a:tableStyleId>
              </a:tblPr>
              <a:tblGrid>
                <a:gridCol w="5279570">
                  <a:extLst>
                    <a:ext uri="{9D8B030D-6E8A-4147-A177-3AD203B41FA5}">
                      <a16:colId xmlns:a16="http://schemas.microsoft.com/office/drawing/2014/main" val="3924788565"/>
                    </a:ext>
                  </a:extLst>
                </a:gridCol>
              </a:tblGrid>
              <a:tr h="726783">
                <a:tc>
                  <a:txBody>
                    <a:bodyPr/>
                    <a:lstStyle/>
                    <a:p>
                      <a:pPr algn="ctr"/>
                      <a:r>
                        <a:rPr lang="en-US" sz="3600">
                          <a:solidFill>
                            <a:schemeClr val="tx1"/>
                          </a:solidFill>
                        </a:rPr>
                        <a:t>INVENTOR</a:t>
                      </a:r>
                      <a:r>
                        <a:rPr lang="en-US" sz="3600">
                          <a:solidFill>
                            <a:schemeClr val="accent5">
                              <a:lumMod val="20000"/>
                              <a:lumOff val="80000"/>
                            </a:schemeClr>
                          </a:solidFill>
                        </a:rPr>
                        <a:t> </a:t>
                      </a:r>
                    </a:p>
                  </a:txBody>
                  <a:tcPr anchor="ctr">
                    <a:solidFill>
                      <a:srgbClr val="1DA150"/>
                    </a:solidFill>
                  </a:tcPr>
                </a:tc>
                <a:extLst>
                  <a:ext uri="{0D108BD9-81ED-4DB2-BD59-A6C34878D82A}">
                    <a16:rowId xmlns:a16="http://schemas.microsoft.com/office/drawing/2014/main" val="2788109027"/>
                  </a:ext>
                </a:extLst>
              </a:tr>
              <a:tr h="513023">
                <a:tc>
                  <a:txBody>
                    <a:bodyPr/>
                    <a:lstStyle/>
                    <a:p>
                      <a:r>
                        <a:rPr lang="en-US" sz="1800">
                          <a:solidFill>
                            <a:schemeClr val="accent5">
                              <a:lumMod val="20000"/>
                              <a:lumOff val="80000"/>
                            </a:schemeClr>
                          </a:solidFill>
                        </a:rPr>
                        <a:t>Create a new-to-DOC acquisition community technique, streamlined process, or tool/resource, or</a:t>
                      </a:r>
                    </a:p>
                  </a:txBody>
                  <a:tcPr>
                    <a:solidFill>
                      <a:schemeClr val="tx1"/>
                    </a:solidFill>
                  </a:tcPr>
                </a:tc>
                <a:extLst>
                  <a:ext uri="{0D108BD9-81ED-4DB2-BD59-A6C34878D82A}">
                    <a16:rowId xmlns:a16="http://schemas.microsoft.com/office/drawing/2014/main" val="3641933095"/>
                  </a:ext>
                </a:extLst>
              </a:tr>
              <a:tr h="513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20000"/>
                              <a:lumOff val="80000"/>
                            </a:schemeClr>
                          </a:solidFill>
                          <a:latin typeface="+mn-lt"/>
                          <a:ea typeface="+mn-ea"/>
                          <a:cs typeface="+mn-cs"/>
                        </a:rPr>
                        <a:t>*Implement an innovative technique developed by The LAB or another entity, but has not yet been tested,</a:t>
                      </a:r>
                    </a:p>
                  </a:txBody>
                  <a:tcPr>
                    <a:solidFill>
                      <a:schemeClr val="tx1"/>
                    </a:solidFill>
                  </a:tcPr>
                </a:tc>
                <a:extLst>
                  <a:ext uri="{0D108BD9-81ED-4DB2-BD59-A6C34878D82A}">
                    <a16:rowId xmlns:a16="http://schemas.microsoft.com/office/drawing/2014/main" val="2515643286"/>
                  </a:ext>
                </a:extLst>
              </a:tr>
              <a:tr h="1558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a:solidFill>
                            <a:schemeClr val="accent5">
                              <a:lumMod val="20000"/>
                              <a:lumOff val="80000"/>
                            </a:schemeClr>
                          </a:solidFill>
                          <a:latin typeface="+mn-lt"/>
                        </a:rPr>
                        <a:t>Submit an email to </a:t>
                      </a:r>
                      <a:r>
                        <a:rPr lang="en-US" sz="1800" b="0" i="0" u="none" strike="noStrike" noProof="0">
                          <a:solidFill>
                            <a:schemeClr val="accent5">
                              <a:lumMod val="20000"/>
                              <a:lumOff val="80000"/>
                            </a:schemeClr>
                          </a:solidFill>
                          <a:latin typeface="+mn-lt"/>
                          <a:hlinkClick r:id="rId4"/>
                        </a:rPr>
                        <a:t>TheLab@doc.gov</a:t>
                      </a:r>
                      <a:r>
                        <a:rPr lang="en-US" sz="1800" b="0" i="0" u="none" strike="noStrike" noProof="0">
                          <a:solidFill>
                            <a:schemeClr val="accent5">
                              <a:lumMod val="20000"/>
                              <a:lumOff val="80000"/>
                            </a:schemeClr>
                          </a:solidFill>
                          <a:latin typeface="+mn-lt"/>
                        </a:rPr>
                        <a:t>, sharing the practical application of the process, tool, or technique invented.</a:t>
                      </a:r>
                      <a:r>
                        <a:rPr lang="en-US" sz="1800" b="0" i="0" u="none" strike="noStrike" kern="1200" noProof="0">
                          <a:solidFill>
                            <a:schemeClr val="accent5">
                              <a:lumMod val="20000"/>
                              <a:lumOff val="80000"/>
                            </a:schemeClr>
                          </a:solidFill>
                          <a:effectLst/>
                          <a:latin typeface="+mn-lt"/>
                        </a:rPr>
                        <a:t> Examples can be in the form of a Procurement Innovation Narrative (PIN), webinar, short video training, articles, tip sheets, or guides.</a:t>
                      </a:r>
                      <a:endParaRPr lang="en-US" sz="1800">
                        <a:solidFill>
                          <a:schemeClr val="accent5">
                            <a:lumMod val="20000"/>
                            <a:lumOff val="80000"/>
                          </a:schemeClr>
                        </a:solidFill>
                      </a:endParaRPr>
                    </a:p>
                  </a:txBody>
                  <a:tcPr>
                    <a:solidFill>
                      <a:schemeClr val="tx1"/>
                    </a:solidFill>
                  </a:tcPr>
                </a:tc>
                <a:extLst>
                  <a:ext uri="{0D108BD9-81ED-4DB2-BD59-A6C34878D82A}">
                    <a16:rowId xmlns:a16="http://schemas.microsoft.com/office/drawing/2014/main" val="926478638"/>
                  </a:ext>
                </a:extLst>
              </a:tr>
              <a:tr h="427520">
                <a:tc>
                  <a:txBody>
                    <a:bodyPr/>
                    <a:lstStyle/>
                    <a:p>
                      <a:r>
                        <a:rPr lang="en-US" sz="1600" b="1" dirty="0">
                          <a:solidFill>
                            <a:schemeClr val="tx1"/>
                          </a:solidFill>
                        </a:rPr>
                        <a:t>*Please reach out to The LAB for examples</a:t>
                      </a:r>
                    </a:p>
                  </a:txBody>
                  <a:tcPr>
                    <a:solidFill>
                      <a:schemeClr val="bg1">
                        <a:lumMod val="75000"/>
                      </a:schemeClr>
                    </a:solidFill>
                  </a:tcPr>
                </a:tc>
                <a:extLst>
                  <a:ext uri="{0D108BD9-81ED-4DB2-BD59-A6C34878D82A}">
                    <a16:rowId xmlns:a16="http://schemas.microsoft.com/office/drawing/2014/main" val="1693240946"/>
                  </a:ext>
                </a:extLst>
              </a:tr>
            </a:tbl>
          </a:graphicData>
        </a:graphic>
      </p:graphicFrame>
      <p:pic>
        <p:nvPicPr>
          <p:cNvPr id="10" name="Picture 9">
            <a:extLst>
              <a:ext uri="{FF2B5EF4-FFF2-40B4-BE49-F238E27FC236}">
                <a16:creationId xmlns:a16="http://schemas.microsoft.com/office/drawing/2014/main" id="{0BB52046-F604-E988-7E5B-6A8830B503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19913" y="2041504"/>
            <a:ext cx="2143173" cy="2140496"/>
          </a:xfrm>
          <a:prstGeom prst="rect">
            <a:avLst/>
          </a:prstGeom>
        </p:spPr>
      </p:pic>
      <p:pic>
        <p:nvPicPr>
          <p:cNvPr id="11" name="Picture 10">
            <a:extLst>
              <a:ext uri="{FF2B5EF4-FFF2-40B4-BE49-F238E27FC236}">
                <a16:creationId xmlns:a16="http://schemas.microsoft.com/office/drawing/2014/main" id="{3DBE671C-8763-8702-F35C-56FEE2FC0F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58805" y="0"/>
            <a:ext cx="1047179" cy="1047179"/>
          </a:xfrm>
          <a:prstGeom prst="rect">
            <a:avLst/>
          </a:prstGeom>
        </p:spPr>
      </p:pic>
      <p:pic>
        <p:nvPicPr>
          <p:cNvPr id="26" name="Picture 25" descr="A circular diagram of a company&#10;&#10;Description automatically generated with medium confidence">
            <a:extLst>
              <a:ext uri="{FF2B5EF4-FFF2-40B4-BE49-F238E27FC236}">
                <a16:creationId xmlns:a16="http://schemas.microsoft.com/office/drawing/2014/main" id="{0533D2A1-708C-2F2A-4B65-68E3CDBDC85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26" b="94293" l="4064" r="97173">
                        <a14:foregroundMark x1="37927" y1="11787" x2="44994" y2="8995"/>
                        <a14:foregroundMark x1="44994" y1="8995" x2="61425" y2="8375"/>
                        <a14:foregroundMark x1="61425" y1="8375" x2="68669" y2="9801"/>
                        <a14:foregroundMark x1="40695" y1="41687" x2="88398" y2="47705"/>
                        <a14:foregroundMark x1="88398" y1="47705" x2="93581" y2="53660"/>
                        <a14:foregroundMark x1="9776" y1="49752" x2="8363" y2="75496"/>
                        <a14:foregroundMark x1="8363" y1="75496" x2="10895" y2="84367"/>
                        <a14:foregroundMark x1="10895" y1="84367" x2="11661" y2="85546"/>
                        <a14:foregroundMark x1="9011" y1="51675" x2="4535" y2="74814"/>
                        <a14:foregroundMark x1="4535" y1="74814" x2="9953" y2="83747"/>
                        <a14:foregroundMark x1="9953" y1="83747" x2="16784" y2="89082"/>
                        <a14:foregroundMark x1="16784" y1="89082" x2="23557" y2="91005"/>
                        <a14:foregroundMark x1="23557" y1="91005" x2="37809" y2="89950"/>
                        <a14:foregroundMark x1="37809" y1="89950" x2="47468" y2="84801"/>
                        <a14:foregroundMark x1="47468" y1="84801" x2="71731" y2="40261"/>
                        <a14:foregroundMark x1="63133" y1="14144" x2="55654" y2="11228"/>
                        <a14:foregroundMark x1="55654" y1="11228" x2="37102" y2="11911"/>
                        <a14:foregroundMark x1="37102" y1="11911" x2="32862" y2="14144"/>
                        <a14:foregroundMark x1="42344" y1="5149" x2="53239" y2="4218"/>
                        <a14:foregroundMark x1="53239" y1="4218" x2="58893" y2="5769"/>
                        <a14:foregroundMark x1="22978" y1="50434" x2="13781" y2="51861"/>
                        <a14:foregroundMark x1="57362" y1="45099" x2="26574" y2="49876"/>
                        <a14:foregroundMark x1="23940" y1="46464" x2="13192" y2="53784"/>
                        <a14:foregroundMark x1="27856" y1="43797" x2="24577" y2="46030"/>
                        <a14:foregroundMark x1="13192" y1="53784" x2="13192" y2="53784"/>
                        <a14:foregroundMark x1="19906" y1="41563" x2="19906" y2="41563"/>
                        <a14:foregroundMark x1="14075" y1="55707" x2="10895" y2="71836"/>
                        <a14:foregroundMark x1="10895" y1="71836" x2="10895" y2="71836"/>
                        <a14:foregroundMark x1="6302" y1="55707" x2="4299" y2="69231"/>
                        <a14:foregroundMark x1="15312" y1="82754" x2="22615" y2="86352"/>
                        <a14:foregroundMark x1="22615" y1="86352" x2="42815" y2="88896"/>
                        <a14:foregroundMark x1="42815" y1="88896" x2="49706" y2="88400"/>
                        <a14:foregroundMark x1="49706" y1="88400" x2="50648" y2="87469"/>
                        <a14:foregroundMark x1="38104" y1="57010" x2="45289" y2="71340"/>
                        <a14:foregroundMark x1="72497" y1="45720" x2="56714" y2="75372"/>
                        <a14:foregroundMark x1="94523" y1="64268" x2="93581" y2="76551"/>
                        <a14:foregroundMark x1="93581" y1="76551" x2="82155" y2="85918"/>
                        <a14:foregroundMark x1="82155" y1="85918" x2="64252" y2="90074"/>
                        <a14:foregroundMark x1="64252" y1="90074" x2="56195" y2="84553"/>
                        <a14:foregroundMark x1="54476" y1="83375" x2="52297" y2="78598"/>
                        <a14:foregroundMark x1="49411" y1="86973" x2="30565" y2="93238"/>
                        <a14:foregroundMark x1="30565" y1="93238" x2="18080" y2="91687"/>
                        <a14:foregroundMark x1="18080" y1="91687" x2="8127" y2="64516"/>
                        <a14:foregroundMark x1="8127" y1="64516" x2="8127" y2="63772"/>
                        <a14:foregroundMark x1="22203" y1="92618" x2="30035" y2="94479"/>
                        <a14:foregroundMark x1="30035" y1="94479" x2="37044" y2="93797"/>
                        <a14:foregroundMark x1="37044" y1="93797" x2="47114" y2="89082"/>
                        <a14:foregroundMark x1="59953" y1="93734" x2="69965" y2="95347"/>
                        <a14:foregroundMark x1="69965" y1="95347" x2="78092" y2="94293"/>
                        <a14:foregroundMark x1="78092" y1="94293" x2="78151" y2="94045"/>
                        <a14:foregroundMark x1="85925" y1="88772" x2="90047" y2="76179"/>
                        <a14:foregroundMark x1="90047" y1="76179" x2="90047" y2="75993"/>
                        <a14:foregroundMark x1="97232" y1="67618" x2="97232" y2="67618"/>
                        <a14:foregroundMark x1="90813" y1="67184" x2="90813" y2="72022"/>
                        <a14:foregroundMark x1="92521" y1="78908" x2="90047" y2="85050"/>
                        <a14:foregroundMark x1="48469" y1="3226" x2="48469" y2="3226"/>
                        <a14:backgroundMark x1="52002" y1="89702" x2="52002" y2="89702"/>
                        <a14:backgroundMark x1="56243" y1="84367" x2="56243" y2="84367"/>
                        <a14:backgroundMark x1="56596" y1="83561" x2="56596" y2="83561"/>
                        <a14:backgroundMark x1="56066" y1="84553" x2="56066" y2="84553"/>
                        <a14:backgroundMark x1="23793" y1="46030" x2="23793" y2="46030"/>
                        <a14:backgroundMark x1="24617" y1="47581" x2="24617" y2="47581"/>
                        <a14:backgroundMark x1="25854" y1="49876" x2="25854" y2="49876"/>
                        <a14:backgroundMark x1="25324" y1="50186" x2="25324" y2="50186"/>
                        <a14:backgroundMark x1="25618" y1="50062" x2="25618" y2="50062"/>
                        <a14:backgroundMark x1="25736" y1="50372" x2="25736" y2="50372"/>
                        <a14:backgroundMark x1="24087" y1="46464" x2="24087" y2="46464"/>
                        <a14:backgroundMark x1="23969" y1="46340" x2="23969" y2="46340"/>
                        <a14:backgroundMark x1="24912" y1="50434" x2="24912" y2="50434"/>
                        <a14:backgroundMark x1="25795" y1="50124" x2="25795" y2="50124"/>
                        <a14:backgroundMark x1="24028" y1="46588" x2="23969" y2="46774"/>
                        <a14:backgroundMark x1="31095" y1="97767" x2="31095" y2="97767"/>
                        <a14:backgroundMark x1="31743" y1="97829" x2="31743" y2="97829"/>
                        <a14:backgroundMark x1="33157" y1="97829" x2="30212" y2="97829"/>
                        <a14:backgroundMark x1="33392" y1="97705" x2="33157" y2="97705"/>
                        <a14:backgroundMark x1="56360" y1="84429" x2="56007" y2="84988"/>
                        <a14:backgroundMark x1="56066" y1="84367" x2="56066" y2="84553"/>
                      </a14:backgroundRemoval>
                    </a14:imgEffect>
                  </a14:imgLayer>
                </a14:imgProps>
              </a:ext>
              <a:ext uri="{28A0092B-C50C-407E-A947-70E740481C1C}">
                <a14:useLocalDpi xmlns:a14="http://schemas.microsoft.com/office/drawing/2010/main" val="0"/>
              </a:ext>
            </a:extLst>
          </a:blip>
          <a:stretch>
            <a:fillRect/>
          </a:stretch>
        </p:blipFill>
        <p:spPr>
          <a:xfrm>
            <a:off x="86016" y="1"/>
            <a:ext cx="963183" cy="914400"/>
          </a:xfrm>
          <a:prstGeom prst="rect">
            <a:avLst/>
          </a:prstGeom>
        </p:spPr>
      </p:pic>
    </p:spTree>
    <p:extLst>
      <p:ext uri="{BB962C8B-B14F-4D97-AF65-F5344CB8AC3E}">
        <p14:creationId xmlns:p14="http://schemas.microsoft.com/office/powerpoint/2010/main" val="3615529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2B57A88F40B439AD1F285A3AF915F" ma:contentTypeVersion="15" ma:contentTypeDescription="Create a new document." ma:contentTypeScope="" ma:versionID="7e836c7bb0001cdfacadfec46a78cc97">
  <xsd:schema xmlns:xsd="http://www.w3.org/2001/XMLSchema" xmlns:xs="http://www.w3.org/2001/XMLSchema" xmlns:p="http://schemas.microsoft.com/office/2006/metadata/properties" xmlns:ns2="846620ac-cd39-4512-a134-dff5a51a5528" xmlns:ns3="ab7d630b-5c11-4a81-a845-e660ac2e8994" targetNamespace="http://schemas.microsoft.com/office/2006/metadata/properties" ma:root="true" ma:fieldsID="ff9bf9eb2d1827fef1410e4bce2ce4a6" ns2:_="" ns3:_="">
    <xsd:import namespace="846620ac-cd39-4512-a134-dff5a51a5528"/>
    <xsd:import namespace="ab7d630b-5c11-4a81-a845-e660ac2e89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620ac-cd39-4512-a134-dff5a51a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0d4ad75-a42b-4783-84ed-a698db182b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d630b-5c11-4a81-a845-e660ac2e899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fdad710-dbaa-48a9-9561-71eecd13c171}" ma:internalName="TaxCatchAll" ma:showField="CatchAllData" ma:web="ab7d630b-5c11-4a81-a845-e660ac2e8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7d630b-5c11-4a81-a845-e660ac2e8994" xsi:nil="true"/>
    <lcf76f155ced4ddcb4097134ff3c332f xmlns="846620ac-cd39-4512-a134-dff5a51a55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FAF93B-D6CB-4D2D-8D7A-D37F1FDCA553}">
  <ds:schemaRefs>
    <ds:schemaRef ds:uri="846620ac-cd39-4512-a134-dff5a51a5528"/>
    <ds:schemaRef ds:uri="ab7d630b-5c11-4a81-a845-e660ac2e89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FD08DF-DDB2-4245-B3BF-FA63C69A5962}">
  <ds:schemaRefs>
    <ds:schemaRef ds:uri="http://schemas.microsoft.com/sharepoint/v3/contenttype/forms"/>
  </ds:schemaRefs>
</ds:datastoreItem>
</file>

<file path=customXml/itemProps3.xml><?xml version="1.0" encoding="utf-8"?>
<ds:datastoreItem xmlns:ds="http://schemas.openxmlformats.org/officeDocument/2006/customXml" ds:itemID="{9D5DF9EE-347C-4C7C-94B4-2E64C07422EA}">
  <ds:schemaRefs>
    <ds:schemaRef ds:uri="http://schemas.openxmlformats.org/package/2006/metadata/core-properties"/>
    <ds:schemaRef ds:uri="http://schemas.microsoft.com/office/infopath/2007/PartnerControls"/>
    <ds:schemaRef ds:uri="846620ac-cd39-4512-a134-dff5a51a5528"/>
    <ds:schemaRef ds:uri="http://schemas.microsoft.com/office/2006/documentManagement/types"/>
    <ds:schemaRef ds:uri="http://www.w3.org/XML/1998/namespace"/>
    <ds:schemaRef ds:uri="http://purl.org/dc/elements/1.1/"/>
    <ds:schemaRef ds:uri="ab7d630b-5c11-4a81-a845-e660ac2e8994"/>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TotalTime>
  <Words>880</Words>
  <Application>Microsoft Office PowerPoint</Application>
  <PresentationFormat>Widescreen</PresentationFormat>
  <Paragraphs>87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LAB</vt:lpstr>
      <vt:lpstr>Badging Program Overview</vt:lpstr>
      <vt:lpstr>What are Innovative Techniques? *Here are some examples:</vt:lpstr>
      <vt:lpstr>Program Framework</vt:lpstr>
      <vt:lpstr>*Changes from pre-FY25 Badge Program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 Christine (Contractor)</dc:creator>
  <cp:lastModifiedBy>Wagner, Trevor (Federal)</cp:lastModifiedBy>
  <cp:revision>14</cp:revision>
  <dcterms:created xsi:type="dcterms:W3CDTF">2021-12-23T16:33:47Z</dcterms:created>
  <dcterms:modified xsi:type="dcterms:W3CDTF">2025-05-08T19:22:24Z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0x01010085E2B57A88F40B439AD1F285A3AF915F</vt:lpwstr>
  </property>
  <property fmtid="{D5CDD505-2E9C-101B-9397-08002B2CF9AE}" pid="3" name="MediaServiceImageTags">
    <vt:lpwstr/>
  </property>
</Properties>
</file>