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60"/>
  </p:notesMasterIdLst>
  <p:sldIdLst>
    <p:sldId id="256" r:id="rId5"/>
    <p:sldId id="286" r:id="rId6"/>
    <p:sldId id="273" r:id="rId7"/>
    <p:sldId id="274" r:id="rId8"/>
    <p:sldId id="275" r:id="rId9"/>
    <p:sldId id="314" r:id="rId10"/>
    <p:sldId id="316" r:id="rId11"/>
    <p:sldId id="315" r:id="rId12"/>
    <p:sldId id="317" r:id="rId13"/>
    <p:sldId id="318" r:id="rId14"/>
    <p:sldId id="319" r:id="rId15"/>
    <p:sldId id="320" r:id="rId16"/>
    <p:sldId id="283" r:id="rId17"/>
    <p:sldId id="260" r:id="rId18"/>
    <p:sldId id="261" r:id="rId19"/>
    <p:sldId id="284" r:id="rId20"/>
    <p:sldId id="262" r:id="rId21"/>
    <p:sldId id="290" r:id="rId22"/>
    <p:sldId id="291" r:id="rId23"/>
    <p:sldId id="292" r:id="rId24"/>
    <p:sldId id="289" r:id="rId25"/>
    <p:sldId id="263" r:id="rId26"/>
    <p:sldId id="278" r:id="rId27"/>
    <p:sldId id="264" r:id="rId28"/>
    <p:sldId id="295" r:id="rId29"/>
    <p:sldId id="277" r:id="rId30"/>
    <p:sldId id="267" r:id="rId31"/>
    <p:sldId id="266" r:id="rId32"/>
    <p:sldId id="268" r:id="rId33"/>
    <p:sldId id="269" r:id="rId34"/>
    <p:sldId id="270" r:id="rId35"/>
    <p:sldId id="296" r:id="rId36"/>
    <p:sldId id="297" r:id="rId37"/>
    <p:sldId id="271" r:id="rId38"/>
    <p:sldId id="298" r:id="rId39"/>
    <p:sldId id="299" r:id="rId40"/>
    <p:sldId id="300" r:id="rId41"/>
    <p:sldId id="301" r:id="rId42"/>
    <p:sldId id="302" r:id="rId43"/>
    <p:sldId id="303" r:id="rId44"/>
    <p:sldId id="304" r:id="rId45"/>
    <p:sldId id="280" r:id="rId46"/>
    <p:sldId id="305" r:id="rId47"/>
    <p:sldId id="306" r:id="rId48"/>
    <p:sldId id="281" r:id="rId49"/>
    <p:sldId id="307" r:id="rId50"/>
    <p:sldId id="276" r:id="rId51"/>
    <p:sldId id="308" r:id="rId52"/>
    <p:sldId id="259" r:id="rId53"/>
    <p:sldId id="309" r:id="rId54"/>
    <p:sldId id="265" r:id="rId55"/>
    <p:sldId id="285" r:id="rId56"/>
    <p:sldId id="313" r:id="rId57"/>
    <p:sldId id="272" r:id="rId58"/>
    <p:sldId id="311" r:id="rId5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669D0F3-517E-4432-8080-8C7B6B461E4B}" v="4" dt="2023-05-08T12:00:14.924"/>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4" autoAdjust="0"/>
    <p:restoredTop sz="94660"/>
  </p:normalViewPr>
  <p:slideViewPr>
    <p:cSldViewPr snapToGrid="0">
      <p:cViewPr>
        <p:scale>
          <a:sx n="120" d="100"/>
          <a:sy n="120" d="100"/>
        </p:scale>
        <p:origin x="234" y="-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2.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slide" Target="slides/slide38.xml"/><Relationship Id="rId47" Type="http://schemas.openxmlformats.org/officeDocument/2006/relationships/slide" Target="slides/slide43.xml"/><Relationship Id="rId50" Type="http://schemas.openxmlformats.org/officeDocument/2006/relationships/slide" Target="slides/slide46.xml"/><Relationship Id="rId55" Type="http://schemas.openxmlformats.org/officeDocument/2006/relationships/slide" Target="slides/slide51.xml"/><Relationship Id="rId63" Type="http://schemas.openxmlformats.org/officeDocument/2006/relationships/theme" Target="theme/theme1.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9" Type="http://schemas.openxmlformats.org/officeDocument/2006/relationships/slide" Target="slides/slide25.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slide" Target="slides/slide41.xml"/><Relationship Id="rId53" Type="http://schemas.openxmlformats.org/officeDocument/2006/relationships/slide" Target="slides/slide49.xml"/><Relationship Id="rId58" Type="http://schemas.openxmlformats.org/officeDocument/2006/relationships/slide" Target="slides/slide54.xml"/><Relationship Id="rId5" Type="http://schemas.openxmlformats.org/officeDocument/2006/relationships/slide" Target="slides/slide1.xml"/><Relationship Id="rId61" Type="http://schemas.openxmlformats.org/officeDocument/2006/relationships/presProps" Target="presProps.xml"/><Relationship Id="rId19" Type="http://schemas.openxmlformats.org/officeDocument/2006/relationships/slide" Target="slides/slide1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slide" Target="slides/slide39.xml"/><Relationship Id="rId48" Type="http://schemas.openxmlformats.org/officeDocument/2006/relationships/slide" Target="slides/slide44.xml"/><Relationship Id="rId56" Type="http://schemas.openxmlformats.org/officeDocument/2006/relationships/slide" Target="slides/slide52.xml"/><Relationship Id="rId64" Type="http://schemas.openxmlformats.org/officeDocument/2006/relationships/tableStyles" Target="tableStyles.xml"/><Relationship Id="rId8" Type="http://schemas.openxmlformats.org/officeDocument/2006/relationships/slide" Target="slides/slide4.xml"/><Relationship Id="rId51" Type="http://schemas.openxmlformats.org/officeDocument/2006/relationships/slide" Target="slides/slide47.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slide" Target="slides/slide42.xml"/><Relationship Id="rId59" Type="http://schemas.openxmlformats.org/officeDocument/2006/relationships/slide" Target="slides/slide55.xml"/><Relationship Id="rId20" Type="http://schemas.openxmlformats.org/officeDocument/2006/relationships/slide" Target="slides/slide16.xml"/><Relationship Id="rId41" Type="http://schemas.openxmlformats.org/officeDocument/2006/relationships/slide" Target="slides/slide37.xml"/><Relationship Id="rId54" Type="http://schemas.openxmlformats.org/officeDocument/2006/relationships/slide" Target="slides/slide50.xml"/><Relationship Id="rId62"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openxmlformats.org/officeDocument/2006/relationships/slide" Target="slides/slide45.xml"/><Relationship Id="rId57" Type="http://schemas.openxmlformats.org/officeDocument/2006/relationships/slide" Target="slides/slide53.xml"/><Relationship Id="rId10" Type="http://schemas.openxmlformats.org/officeDocument/2006/relationships/slide" Target="slides/slide6.xml"/><Relationship Id="rId31" Type="http://schemas.openxmlformats.org/officeDocument/2006/relationships/slide" Target="slides/slide27.xml"/><Relationship Id="rId44" Type="http://schemas.openxmlformats.org/officeDocument/2006/relationships/slide" Target="slides/slide40.xml"/><Relationship Id="rId52" Type="http://schemas.openxmlformats.org/officeDocument/2006/relationships/slide" Target="slides/slide48.xml"/><Relationship Id="rId60" Type="http://schemas.openxmlformats.org/officeDocument/2006/relationships/notesMaster" Target="notesMasters/notesMaster1.xml"/><Relationship Id="rId65" Type="http://schemas.microsoft.com/office/2015/10/relationships/revisionInfo" Target="revisionInfo.xml"/><Relationship Id="rId4" Type="http://schemas.openxmlformats.org/officeDocument/2006/relationships/slideMaster" Target="slideMasters/slideMaster1.xml"/><Relationship Id="rId9" Type="http://schemas.openxmlformats.org/officeDocument/2006/relationships/slide" Target="slides/slide5.xml"/><Relationship Id="rId13" Type="http://schemas.openxmlformats.org/officeDocument/2006/relationships/slide" Target="slides/slide9.xml"/><Relationship Id="rId18" Type="http://schemas.openxmlformats.org/officeDocument/2006/relationships/slide" Target="slides/slide14.xml"/><Relationship Id="rId39" Type="http://schemas.openxmlformats.org/officeDocument/2006/relationships/slide" Target="slides/slide35.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AD9EF46-4132-4F93-8BFA-A202DE7429AC}" type="datetimeFigureOut">
              <a:rPr lang="en-US" smtClean="0"/>
              <a:t>5/8/2023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A29D7C5-8375-4801-A7E5-2A71C61FB0B0}" type="slidenum">
              <a:rPr lang="en-US" smtClean="0"/>
              <a:t>‹#›</a:t>
            </a:fld>
            <a:endParaRPr lang="en-US"/>
          </a:p>
        </p:txBody>
      </p:sp>
    </p:spTree>
    <p:extLst>
      <p:ext uri="{BB962C8B-B14F-4D97-AF65-F5344CB8AC3E}">
        <p14:creationId xmlns:p14="http://schemas.microsoft.com/office/powerpoint/2010/main" val="328922600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50262B-FDCD-400B-9C07-81BA4CD460B5}"/>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8232D001-2D9B-4209-950A-8C4587687D32}"/>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9EBB7F04-0477-4A5E-B8CE-B4ACC15E583B}"/>
              </a:ext>
            </a:extLst>
          </p:cNvPr>
          <p:cNvSpPr>
            <a:spLocks noGrp="1"/>
          </p:cNvSpPr>
          <p:nvPr>
            <p:ph type="dt" sz="half" idx="10"/>
          </p:nvPr>
        </p:nvSpPr>
        <p:spPr/>
        <p:txBody>
          <a:bodyPr/>
          <a:lstStyle/>
          <a:p>
            <a:fld id="{83BDCC93-AF38-4BA3-BDDB-5F8F853D1350}" type="datetime1">
              <a:rPr lang="en-US" smtClean="0"/>
              <a:t>5/8/2023</a:t>
            </a:fld>
            <a:endParaRPr lang="en-US"/>
          </a:p>
        </p:txBody>
      </p:sp>
      <p:sp>
        <p:nvSpPr>
          <p:cNvPr id="5" name="Footer Placeholder 4">
            <a:extLst>
              <a:ext uri="{FF2B5EF4-FFF2-40B4-BE49-F238E27FC236}">
                <a16:creationId xmlns:a16="http://schemas.microsoft.com/office/drawing/2014/main" id="{14487C5B-ACC5-40CA-AF02-783CC5F4892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143332C-39F6-4815-8536-76E8201ABB1D}"/>
              </a:ext>
            </a:extLst>
          </p:cNvPr>
          <p:cNvSpPr>
            <a:spLocks noGrp="1"/>
          </p:cNvSpPr>
          <p:nvPr>
            <p:ph type="sldNum" sz="quarter" idx="12"/>
          </p:nvPr>
        </p:nvSpPr>
        <p:spPr/>
        <p:txBody>
          <a:bodyPr/>
          <a:lstStyle/>
          <a:p>
            <a:fld id="{585D148C-3D4E-442C-BA1A-409379C3B611}" type="slidenum">
              <a:rPr lang="en-US" smtClean="0"/>
              <a:t>‹#›</a:t>
            </a:fld>
            <a:endParaRPr lang="en-US"/>
          </a:p>
        </p:txBody>
      </p:sp>
    </p:spTree>
    <p:extLst>
      <p:ext uri="{BB962C8B-B14F-4D97-AF65-F5344CB8AC3E}">
        <p14:creationId xmlns:p14="http://schemas.microsoft.com/office/powerpoint/2010/main" val="354074124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036C31-E36C-432A-A724-23A655A958D0}"/>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A6A52612-FDA9-498B-B4E6-530227ED6071}"/>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4E52C95-E79B-4C12-801D-B376BC6CB0F7}"/>
              </a:ext>
            </a:extLst>
          </p:cNvPr>
          <p:cNvSpPr>
            <a:spLocks noGrp="1"/>
          </p:cNvSpPr>
          <p:nvPr>
            <p:ph type="dt" sz="half" idx="10"/>
          </p:nvPr>
        </p:nvSpPr>
        <p:spPr/>
        <p:txBody>
          <a:bodyPr/>
          <a:lstStyle/>
          <a:p>
            <a:fld id="{9A7EC0AE-659D-48EB-8B3B-75EDF249EE06}" type="datetime1">
              <a:rPr lang="en-US" smtClean="0"/>
              <a:t>5/8/2023</a:t>
            </a:fld>
            <a:endParaRPr lang="en-US"/>
          </a:p>
        </p:txBody>
      </p:sp>
      <p:sp>
        <p:nvSpPr>
          <p:cNvPr id="5" name="Footer Placeholder 4">
            <a:extLst>
              <a:ext uri="{FF2B5EF4-FFF2-40B4-BE49-F238E27FC236}">
                <a16:creationId xmlns:a16="http://schemas.microsoft.com/office/drawing/2014/main" id="{DFDEB825-537C-41F5-B015-2DE7547FE63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3F53DAC-54D5-4DF0-9047-9591C1D85F68}"/>
              </a:ext>
            </a:extLst>
          </p:cNvPr>
          <p:cNvSpPr>
            <a:spLocks noGrp="1"/>
          </p:cNvSpPr>
          <p:nvPr>
            <p:ph type="sldNum" sz="quarter" idx="12"/>
          </p:nvPr>
        </p:nvSpPr>
        <p:spPr/>
        <p:txBody>
          <a:bodyPr/>
          <a:lstStyle/>
          <a:p>
            <a:fld id="{585D148C-3D4E-442C-BA1A-409379C3B611}" type="slidenum">
              <a:rPr lang="en-US" smtClean="0"/>
              <a:t>‹#›</a:t>
            </a:fld>
            <a:endParaRPr lang="en-US"/>
          </a:p>
        </p:txBody>
      </p:sp>
    </p:spTree>
    <p:extLst>
      <p:ext uri="{BB962C8B-B14F-4D97-AF65-F5344CB8AC3E}">
        <p14:creationId xmlns:p14="http://schemas.microsoft.com/office/powerpoint/2010/main" val="32735661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0046CDCA-BDAA-4AC4-B774-66F7D8E63D89}"/>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085D255A-5989-4BF4-84A8-46652C359DFB}"/>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01724C0-D81A-4DB3-886A-FD20AEC969EC}"/>
              </a:ext>
            </a:extLst>
          </p:cNvPr>
          <p:cNvSpPr>
            <a:spLocks noGrp="1"/>
          </p:cNvSpPr>
          <p:nvPr>
            <p:ph type="dt" sz="half" idx="10"/>
          </p:nvPr>
        </p:nvSpPr>
        <p:spPr/>
        <p:txBody>
          <a:bodyPr/>
          <a:lstStyle/>
          <a:p>
            <a:fld id="{101BC6F4-ECBF-4089-9864-73BA8E7C48D1}" type="datetime1">
              <a:rPr lang="en-US" smtClean="0"/>
              <a:t>5/8/2023</a:t>
            </a:fld>
            <a:endParaRPr lang="en-US"/>
          </a:p>
        </p:txBody>
      </p:sp>
      <p:sp>
        <p:nvSpPr>
          <p:cNvPr id="5" name="Footer Placeholder 4">
            <a:extLst>
              <a:ext uri="{FF2B5EF4-FFF2-40B4-BE49-F238E27FC236}">
                <a16:creationId xmlns:a16="http://schemas.microsoft.com/office/drawing/2014/main" id="{08967714-1F52-465E-BA81-87446942877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B87DFE8-9528-4560-81C8-81CBD2B2C588}"/>
              </a:ext>
            </a:extLst>
          </p:cNvPr>
          <p:cNvSpPr>
            <a:spLocks noGrp="1"/>
          </p:cNvSpPr>
          <p:nvPr>
            <p:ph type="sldNum" sz="quarter" idx="12"/>
          </p:nvPr>
        </p:nvSpPr>
        <p:spPr/>
        <p:txBody>
          <a:bodyPr/>
          <a:lstStyle/>
          <a:p>
            <a:fld id="{585D148C-3D4E-442C-BA1A-409379C3B611}" type="slidenum">
              <a:rPr lang="en-US" smtClean="0"/>
              <a:t>‹#›</a:t>
            </a:fld>
            <a:endParaRPr lang="en-US"/>
          </a:p>
        </p:txBody>
      </p:sp>
    </p:spTree>
    <p:extLst>
      <p:ext uri="{BB962C8B-B14F-4D97-AF65-F5344CB8AC3E}">
        <p14:creationId xmlns:p14="http://schemas.microsoft.com/office/powerpoint/2010/main" val="28831773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AE9A67-E97C-462C-A258-C1960FA1EB4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BD51EF2D-51A0-4410-AA8E-B429FABE03C4}"/>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1C4F727-088E-466E-A5F5-5EB4F9947020}"/>
              </a:ext>
            </a:extLst>
          </p:cNvPr>
          <p:cNvSpPr>
            <a:spLocks noGrp="1"/>
          </p:cNvSpPr>
          <p:nvPr>
            <p:ph type="dt" sz="half" idx="10"/>
          </p:nvPr>
        </p:nvSpPr>
        <p:spPr/>
        <p:txBody>
          <a:bodyPr/>
          <a:lstStyle/>
          <a:p>
            <a:fld id="{E73F2D02-F1E4-4662-A7B3-738EB878EAD6}" type="datetime1">
              <a:rPr lang="en-US" smtClean="0"/>
              <a:t>5/8/2023</a:t>
            </a:fld>
            <a:endParaRPr lang="en-US"/>
          </a:p>
        </p:txBody>
      </p:sp>
      <p:sp>
        <p:nvSpPr>
          <p:cNvPr id="5" name="Footer Placeholder 4">
            <a:extLst>
              <a:ext uri="{FF2B5EF4-FFF2-40B4-BE49-F238E27FC236}">
                <a16:creationId xmlns:a16="http://schemas.microsoft.com/office/drawing/2014/main" id="{811FA3E6-FCC2-41BB-BF35-ECFE3082E8C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05A42F9-996C-4EE9-8617-CD8A3BBAD747}"/>
              </a:ext>
            </a:extLst>
          </p:cNvPr>
          <p:cNvSpPr>
            <a:spLocks noGrp="1"/>
          </p:cNvSpPr>
          <p:nvPr>
            <p:ph type="sldNum" sz="quarter" idx="12"/>
          </p:nvPr>
        </p:nvSpPr>
        <p:spPr/>
        <p:txBody>
          <a:bodyPr/>
          <a:lstStyle/>
          <a:p>
            <a:fld id="{585D148C-3D4E-442C-BA1A-409379C3B611}" type="slidenum">
              <a:rPr lang="en-US" smtClean="0"/>
              <a:t>‹#›</a:t>
            </a:fld>
            <a:endParaRPr lang="en-US"/>
          </a:p>
        </p:txBody>
      </p:sp>
    </p:spTree>
    <p:extLst>
      <p:ext uri="{BB962C8B-B14F-4D97-AF65-F5344CB8AC3E}">
        <p14:creationId xmlns:p14="http://schemas.microsoft.com/office/powerpoint/2010/main" val="35448082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8D2F6B-601E-42AB-ABC0-0A55BAD80053}"/>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2B92907F-369F-4810-945C-6B94C8EA326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6D31496B-622C-48A5-AE0D-0C5582C67393}"/>
              </a:ext>
            </a:extLst>
          </p:cNvPr>
          <p:cNvSpPr>
            <a:spLocks noGrp="1"/>
          </p:cNvSpPr>
          <p:nvPr>
            <p:ph type="dt" sz="half" idx="10"/>
          </p:nvPr>
        </p:nvSpPr>
        <p:spPr/>
        <p:txBody>
          <a:bodyPr/>
          <a:lstStyle/>
          <a:p>
            <a:fld id="{EA28E198-D744-44A4-9A11-8354D936A85A}" type="datetime1">
              <a:rPr lang="en-US" smtClean="0"/>
              <a:t>5/8/2023</a:t>
            </a:fld>
            <a:endParaRPr lang="en-US"/>
          </a:p>
        </p:txBody>
      </p:sp>
      <p:sp>
        <p:nvSpPr>
          <p:cNvPr id="5" name="Footer Placeholder 4">
            <a:extLst>
              <a:ext uri="{FF2B5EF4-FFF2-40B4-BE49-F238E27FC236}">
                <a16:creationId xmlns:a16="http://schemas.microsoft.com/office/drawing/2014/main" id="{9DE05E74-AB77-44C4-90D6-04D81BB31DC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88B2593-93E2-4194-B0EE-8AA961E6F338}"/>
              </a:ext>
            </a:extLst>
          </p:cNvPr>
          <p:cNvSpPr>
            <a:spLocks noGrp="1"/>
          </p:cNvSpPr>
          <p:nvPr>
            <p:ph type="sldNum" sz="quarter" idx="12"/>
          </p:nvPr>
        </p:nvSpPr>
        <p:spPr/>
        <p:txBody>
          <a:bodyPr/>
          <a:lstStyle/>
          <a:p>
            <a:fld id="{585D148C-3D4E-442C-BA1A-409379C3B611}" type="slidenum">
              <a:rPr lang="en-US" smtClean="0"/>
              <a:t>‹#›</a:t>
            </a:fld>
            <a:endParaRPr lang="en-US"/>
          </a:p>
        </p:txBody>
      </p:sp>
    </p:spTree>
    <p:extLst>
      <p:ext uri="{BB962C8B-B14F-4D97-AF65-F5344CB8AC3E}">
        <p14:creationId xmlns:p14="http://schemas.microsoft.com/office/powerpoint/2010/main" val="341901892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4988EE-072B-41E1-8191-08B1A243D46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8E1793A-FEB4-47A2-8373-3D0A8D4A8E1E}"/>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5B5926C5-F8A3-4A9C-BE93-01002A1C71EC}"/>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D2FB51C7-F5D2-43B4-9D18-FF6228883268}"/>
              </a:ext>
            </a:extLst>
          </p:cNvPr>
          <p:cNvSpPr>
            <a:spLocks noGrp="1"/>
          </p:cNvSpPr>
          <p:nvPr>
            <p:ph type="dt" sz="half" idx="10"/>
          </p:nvPr>
        </p:nvSpPr>
        <p:spPr/>
        <p:txBody>
          <a:bodyPr/>
          <a:lstStyle/>
          <a:p>
            <a:fld id="{19C4685B-91AA-4977-9B69-1DFA18B94FFB}" type="datetime1">
              <a:rPr lang="en-US" smtClean="0"/>
              <a:t>5/8/2023</a:t>
            </a:fld>
            <a:endParaRPr lang="en-US"/>
          </a:p>
        </p:txBody>
      </p:sp>
      <p:sp>
        <p:nvSpPr>
          <p:cNvPr id="6" name="Footer Placeholder 5">
            <a:extLst>
              <a:ext uri="{FF2B5EF4-FFF2-40B4-BE49-F238E27FC236}">
                <a16:creationId xmlns:a16="http://schemas.microsoft.com/office/drawing/2014/main" id="{A1472844-1839-400E-986F-40AB0C0C791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2F98C0C-E527-4190-BFED-454A0D8AAF49}"/>
              </a:ext>
            </a:extLst>
          </p:cNvPr>
          <p:cNvSpPr>
            <a:spLocks noGrp="1"/>
          </p:cNvSpPr>
          <p:nvPr>
            <p:ph type="sldNum" sz="quarter" idx="12"/>
          </p:nvPr>
        </p:nvSpPr>
        <p:spPr/>
        <p:txBody>
          <a:bodyPr/>
          <a:lstStyle/>
          <a:p>
            <a:fld id="{585D148C-3D4E-442C-BA1A-409379C3B611}" type="slidenum">
              <a:rPr lang="en-US" smtClean="0"/>
              <a:t>‹#›</a:t>
            </a:fld>
            <a:endParaRPr lang="en-US"/>
          </a:p>
        </p:txBody>
      </p:sp>
    </p:spTree>
    <p:extLst>
      <p:ext uri="{BB962C8B-B14F-4D97-AF65-F5344CB8AC3E}">
        <p14:creationId xmlns:p14="http://schemas.microsoft.com/office/powerpoint/2010/main" val="18427667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26EE70-79CD-4350-A3BD-51951D3DB510}"/>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D25B9685-ABB2-4971-8DC9-01CFF1BB4EE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74D018D1-4550-4E5F-A72A-58E08A74F392}"/>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A682DE23-F1A1-4CA5-B00E-90F045C9E64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927BC214-A7DC-4448-9C4F-461E0C266896}"/>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E7C4A403-5E90-42B8-826B-7EBB3213834D}"/>
              </a:ext>
            </a:extLst>
          </p:cNvPr>
          <p:cNvSpPr>
            <a:spLocks noGrp="1"/>
          </p:cNvSpPr>
          <p:nvPr>
            <p:ph type="dt" sz="half" idx="10"/>
          </p:nvPr>
        </p:nvSpPr>
        <p:spPr/>
        <p:txBody>
          <a:bodyPr/>
          <a:lstStyle/>
          <a:p>
            <a:fld id="{7E863B19-16DF-45E5-9F03-2E469F738F59}" type="datetime1">
              <a:rPr lang="en-US" smtClean="0"/>
              <a:t>5/8/2023</a:t>
            </a:fld>
            <a:endParaRPr lang="en-US"/>
          </a:p>
        </p:txBody>
      </p:sp>
      <p:sp>
        <p:nvSpPr>
          <p:cNvPr id="8" name="Footer Placeholder 7">
            <a:extLst>
              <a:ext uri="{FF2B5EF4-FFF2-40B4-BE49-F238E27FC236}">
                <a16:creationId xmlns:a16="http://schemas.microsoft.com/office/drawing/2014/main" id="{3D191ABD-E533-4EB5-AE25-26C9AB02B431}"/>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24D6E596-1B1E-49DE-8B55-7207C8C8B098}"/>
              </a:ext>
            </a:extLst>
          </p:cNvPr>
          <p:cNvSpPr>
            <a:spLocks noGrp="1"/>
          </p:cNvSpPr>
          <p:nvPr>
            <p:ph type="sldNum" sz="quarter" idx="12"/>
          </p:nvPr>
        </p:nvSpPr>
        <p:spPr/>
        <p:txBody>
          <a:bodyPr/>
          <a:lstStyle/>
          <a:p>
            <a:fld id="{585D148C-3D4E-442C-BA1A-409379C3B611}" type="slidenum">
              <a:rPr lang="en-US" smtClean="0"/>
              <a:t>‹#›</a:t>
            </a:fld>
            <a:endParaRPr lang="en-US"/>
          </a:p>
        </p:txBody>
      </p:sp>
    </p:spTree>
    <p:extLst>
      <p:ext uri="{BB962C8B-B14F-4D97-AF65-F5344CB8AC3E}">
        <p14:creationId xmlns:p14="http://schemas.microsoft.com/office/powerpoint/2010/main" val="9447190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DAFEF5-5A75-4DE9-B39A-CD213CD9220C}"/>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54F4F003-7779-48F0-82F7-D3C1F4557431}"/>
              </a:ext>
            </a:extLst>
          </p:cNvPr>
          <p:cNvSpPr>
            <a:spLocks noGrp="1"/>
          </p:cNvSpPr>
          <p:nvPr>
            <p:ph type="dt" sz="half" idx="10"/>
          </p:nvPr>
        </p:nvSpPr>
        <p:spPr/>
        <p:txBody>
          <a:bodyPr/>
          <a:lstStyle/>
          <a:p>
            <a:fld id="{AA8CB8A6-C97D-4BEC-98A8-2156FCC10786}" type="datetime1">
              <a:rPr lang="en-US" smtClean="0"/>
              <a:t>5/8/2023</a:t>
            </a:fld>
            <a:endParaRPr lang="en-US"/>
          </a:p>
        </p:txBody>
      </p:sp>
      <p:sp>
        <p:nvSpPr>
          <p:cNvPr id="4" name="Footer Placeholder 3">
            <a:extLst>
              <a:ext uri="{FF2B5EF4-FFF2-40B4-BE49-F238E27FC236}">
                <a16:creationId xmlns:a16="http://schemas.microsoft.com/office/drawing/2014/main" id="{F468BBAF-4187-4577-818B-B142688AB268}"/>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112C4B8F-0030-48A3-90DE-F6BF90B64082}"/>
              </a:ext>
            </a:extLst>
          </p:cNvPr>
          <p:cNvSpPr>
            <a:spLocks noGrp="1"/>
          </p:cNvSpPr>
          <p:nvPr>
            <p:ph type="sldNum" sz="quarter" idx="12"/>
          </p:nvPr>
        </p:nvSpPr>
        <p:spPr/>
        <p:txBody>
          <a:bodyPr/>
          <a:lstStyle/>
          <a:p>
            <a:fld id="{585D148C-3D4E-442C-BA1A-409379C3B611}" type="slidenum">
              <a:rPr lang="en-US" smtClean="0"/>
              <a:t>‹#›</a:t>
            </a:fld>
            <a:endParaRPr lang="en-US"/>
          </a:p>
        </p:txBody>
      </p:sp>
    </p:spTree>
    <p:extLst>
      <p:ext uri="{BB962C8B-B14F-4D97-AF65-F5344CB8AC3E}">
        <p14:creationId xmlns:p14="http://schemas.microsoft.com/office/powerpoint/2010/main" val="125233035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DE5A963-481C-4CC4-B19C-5C4D2A93D0B7}"/>
              </a:ext>
            </a:extLst>
          </p:cNvPr>
          <p:cNvSpPr>
            <a:spLocks noGrp="1"/>
          </p:cNvSpPr>
          <p:nvPr>
            <p:ph type="dt" sz="half" idx="10"/>
          </p:nvPr>
        </p:nvSpPr>
        <p:spPr/>
        <p:txBody>
          <a:bodyPr/>
          <a:lstStyle/>
          <a:p>
            <a:fld id="{3571AF46-37F2-4964-803E-B5C6AA66E09F}" type="datetime1">
              <a:rPr lang="en-US" smtClean="0"/>
              <a:t>5/8/2023</a:t>
            </a:fld>
            <a:endParaRPr lang="en-US"/>
          </a:p>
        </p:txBody>
      </p:sp>
      <p:sp>
        <p:nvSpPr>
          <p:cNvPr id="3" name="Footer Placeholder 2">
            <a:extLst>
              <a:ext uri="{FF2B5EF4-FFF2-40B4-BE49-F238E27FC236}">
                <a16:creationId xmlns:a16="http://schemas.microsoft.com/office/drawing/2014/main" id="{A2A1CD10-700C-4689-A8D6-987BCE656EB5}"/>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CB69E0F3-D45A-48E5-9124-FDEC1FCC9D70}"/>
              </a:ext>
            </a:extLst>
          </p:cNvPr>
          <p:cNvSpPr>
            <a:spLocks noGrp="1"/>
          </p:cNvSpPr>
          <p:nvPr>
            <p:ph type="sldNum" sz="quarter" idx="12"/>
          </p:nvPr>
        </p:nvSpPr>
        <p:spPr/>
        <p:txBody>
          <a:bodyPr/>
          <a:lstStyle/>
          <a:p>
            <a:fld id="{585D148C-3D4E-442C-BA1A-409379C3B611}" type="slidenum">
              <a:rPr lang="en-US" smtClean="0"/>
              <a:t>‹#›</a:t>
            </a:fld>
            <a:endParaRPr lang="en-US"/>
          </a:p>
        </p:txBody>
      </p:sp>
    </p:spTree>
    <p:extLst>
      <p:ext uri="{BB962C8B-B14F-4D97-AF65-F5344CB8AC3E}">
        <p14:creationId xmlns:p14="http://schemas.microsoft.com/office/powerpoint/2010/main" val="363844902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A256CD-4403-47E0-BBD3-91CBE8585DE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83D27B0C-24F6-4068-9A0C-8AEEBB4AF76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03546ADB-BC1C-4B82-A022-F9025E85229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0338CFA-0D32-48D8-8BB7-6898588D45E6}"/>
              </a:ext>
            </a:extLst>
          </p:cNvPr>
          <p:cNvSpPr>
            <a:spLocks noGrp="1"/>
          </p:cNvSpPr>
          <p:nvPr>
            <p:ph type="dt" sz="half" idx="10"/>
          </p:nvPr>
        </p:nvSpPr>
        <p:spPr/>
        <p:txBody>
          <a:bodyPr/>
          <a:lstStyle/>
          <a:p>
            <a:fld id="{D59F0C03-BB33-4E3F-BFE9-9E796AED7B1C}" type="datetime1">
              <a:rPr lang="en-US" smtClean="0"/>
              <a:t>5/8/2023</a:t>
            </a:fld>
            <a:endParaRPr lang="en-US"/>
          </a:p>
        </p:txBody>
      </p:sp>
      <p:sp>
        <p:nvSpPr>
          <p:cNvPr id="6" name="Footer Placeholder 5">
            <a:extLst>
              <a:ext uri="{FF2B5EF4-FFF2-40B4-BE49-F238E27FC236}">
                <a16:creationId xmlns:a16="http://schemas.microsoft.com/office/drawing/2014/main" id="{E167EFE8-8A40-47D7-B92D-5487272B631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6E12CD7-29BE-4247-9329-0E60B94EF5E4}"/>
              </a:ext>
            </a:extLst>
          </p:cNvPr>
          <p:cNvSpPr>
            <a:spLocks noGrp="1"/>
          </p:cNvSpPr>
          <p:nvPr>
            <p:ph type="sldNum" sz="quarter" idx="12"/>
          </p:nvPr>
        </p:nvSpPr>
        <p:spPr/>
        <p:txBody>
          <a:bodyPr/>
          <a:lstStyle/>
          <a:p>
            <a:fld id="{585D148C-3D4E-442C-BA1A-409379C3B611}" type="slidenum">
              <a:rPr lang="en-US" smtClean="0"/>
              <a:t>‹#›</a:t>
            </a:fld>
            <a:endParaRPr lang="en-US"/>
          </a:p>
        </p:txBody>
      </p:sp>
    </p:spTree>
    <p:extLst>
      <p:ext uri="{BB962C8B-B14F-4D97-AF65-F5344CB8AC3E}">
        <p14:creationId xmlns:p14="http://schemas.microsoft.com/office/powerpoint/2010/main" val="202478860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2A9B41-951E-4F1F-9289-08F1B4DBFAD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28C34AEC-F03A-45A1-A5B2-7BEB673DBE8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F9FD8827-7B4F-4B74-81E2-9D5D2893E0D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B1519AC-1372-43CB-A4A6-8ECDAA6744C1}"/>
              </a:ext>
            </a:extLst>
          </p:cNvPr>
          <p:cNvSpPr>
            <a:spLocks noGrp="1"/>
          </p:cNvSpPr>
          <p:nvPr>
            <p:ph type="dt" sz="half" idx="10"/>
          </p:nvPr>
        </p:nvSpPr>
        <p:spPr/>
        <p:txBody>
          <a:bodyPr/>
          <a:lstStyle/>
          <a:p>
            <a:fld id="{A518E12A-CD67-4CBA-B3D9-A80409DA0D02}" type="datetime1">
              <a:rPr lang="en-US" smtClean="0"/>
              <a:t>5/8/2023</a:t>
            </a:fld>
            <a:endParaRPr lang="en-US"/>
          </a:p>
        </p:txBody>
      </p:sp>
      <p:sp>
        <p:nvSpPr>
          <p:cNvPr id="6" name="Footer Placeholder 5">
            <a:extLst>
              <a:ext uri="{FF2B5EF4-FFF2-40B4-BE49-F238E27FC236}">
                <a16:creationId xmlns:a16="http://schemas.microsoft.com/office/drawing/2014/main" id="{725AA8D6-8B2D-4EDA-A5C6-2C0C68F8685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FD0342C-3C40-4E38-BA40-A03BB9ED908D}"/>
              </a:ext>
            </a:extLst>
          </p:cNvPr>
          <p:cNvSpPr>
            <a:spLocks noGrp="1"/>
          </p:cNvSpPr>
          <p:nvPr>
            <p:ph type="sldNum" sz="quarter" idx="12"/>
          </p:nvPr>
        </p:nvSpPr>
        <p:spPr/>
        <p:txBody>
          <a:bodyPr/>
          <a:lstStyle/>
          <a:p>
            <a:fld id="{585D148C-3D4E-442C-BA1A-409379C3B611}" type="slidenum">
              <a:rPr lang="en-US" smtClean="0"/>
              <a:t>‹#›</a:t>
            </a:fld>
            <a:endParaRPr lang="en-US"/>
          </a:p>
        </p:txBody>
      </p:sp>
    </p:spTree>
    <p:extLst>
      <p:ext uri="{BB962C8B-B14F-4D97-AF65-F5344CB8AC3E}">
        <p14:creationId xmlns:p14="http://schemas.microsoft.com/office/powerpoint/2010/main" val="37240553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C76B10E-8B0D-46EF-A6EC-01817C3A347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482CF2EB-C0D7-46EE-8B93-36574FB5134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B8A00E9-81CD-46D3-B7DB-1C66A152B73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9AAF4D7-B05F-4838-B6FE-50BB0BFBAE55}" type="datetime1">
              <a:rPr lang="en-US" smtClean="0"/>
              <a:t>5/8/2023</a:t>
            </a:fld>
            <a:endParaRPr lang="en-US"/>
          </a:p>
        </p:txBody>
      </p:sp>
      <p:sp>
        <p:nvSpPr>
          <p:cNvPr id="5" name="Footer Placeholder 4">
            <a:extLst>
              <a:ext uri="{FF2B5EF4-FFF2-40B4-BE49-F238E27FC236}">
                <a16:creationId xmlns:a16="http://schemas.microsoft.com/office/drawing/2014/main" id="{1D76B350-66D1-4BBE-BF2E-779F2FC5520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8EBAE502-04DF-48D5-8C5A-A5E626F90F4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85D148C-3D4E-442C-BA1A-409379C3B611}" type="slidenum">
              <a:rPr lang="en-US" smtClean="0"/>
              <a:t>‹#›</a:t>
            </a:fld>
            <a:endParaRPr lang="en-US"/>
          </a:p>
        </p:txBody>
      </p:sp>
    </p:spTree>
    <p:extLst>
      <p:ext uri="{BB962C8B-B14F-4D97-AF65-F5344CB8AC3E}">
        <p14:creationId xmlns:p14="http://schemas.microsoft.com/office/powerpoint/2010/main" val="185038182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hyperlink" Target="mailto:jlatoff@doc.gov"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hyperlink" Target="mailto:jlatoff@doc.gov" TargetMode="Externa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8" Type="http://schemas.openxmlformats.org/officeDocument/2006/relationships/hyperlink" Target="mailto:mwilliams@ntia.gov" TargetMode="External"/><Relationship Id="rId13" Type="http://schemas.openxmlformats.org/officeDocument/2006/relationships/hyperlink" Target="mailto:gcoss1@doc.gov" TargetMode="External"/><Relationship Id="rId3" Type="http://schemas.openxmlformats.org/officeDocument/2006/relationships/hyperlink" Target="mailto:brighid.boykin@census.gov" TargetMode="External"/><Relationship Id="rId7" Type="http://schemas.openxmlformats.org/officeDocument/2006/relationships/hyperlink" Target="mailto:brad.hess@trade.gov" TargetMode="External"/><Relationship Id="rId12" Type="http://schemas.openxmlformats.org/officeDocument/2006/relationships/hyperlink" Target="mailto:sschwartz@doc.gov" TargetMode="External"/><Relationship Id="rId2" Type="http://schemas.openxmlformats.org/officeDocument/2006/relationships/hyperlink" Target="mailto:joseph.widdup@nist.gov" TargetMode="External"/><Relationship Id="rId1" Type="http://schemas.openxmlformats.org/officeDocument/2006/relationships/slideLayout" Target="../slideLayouts/slideLayout2.xml"/><Relationship Id="rId6" Type="http://schemas.openxmlformats.org/officeDocument/2006/relationships/hyperlink" Target="mailto:jhill@mbda.gov" TargetMode="External"/><Relationship Id="rId11" Type="http://schemas.openxmlformats.org/officeDocument/2006/relationships/hyperlink" Target="mailto:jlatoff@doc.gov" TargetMode="External"/><Relationship Id="rId5" Type="http://schemas.openxmlformats.org/officeDocument/2006/relationships/hyperlink" Target="mailto:rebecca.pedroza@noaa.gov" TargetMode="External"/><Relationship Id="rId15" Type="http://schemas.openxmlformats.org/officeDocument/2006/relationships/hyperlink" Target="https://community.max.gov/pages/viewpage.action?spaceKey=DOC&amp;title=Suspension+and+Debarment+Office+of+Acquisiton+Management" TargetMode="External"/><Relationship Id="rId10" Type="http://schemas.openxmlformats.org/officeDocument/2006/relationships/hyperlink" Target="mailto:dgresham@doc.gov" TargetMode="External"/><Relationship Id="rId4" Type="http://schemas.openxmlformats.org/officeDocument/2006/relationships/hyperlink" Target="mailto:lisa.wade@uspto.gov" TargetMode="External"/><Relationship Id="rId9" Type="http://schemas.openxmlformats.org/officeDocument/2006/relationships/hyperlink" Target="mailto:wbethel@eda.gov" TargetMode="External"/><Relationship Id="rId14" Type="http://schemas.openxmlformats.org/officeDocument/2006/relationships/hyperlink" Target="mailto:Hotline@oig.doc.gov" TargetMode="External"/></Relationships>
</file>

<file path=ppt/slides/_rels/slide53.xml.rels><?xml version="1.0" encoding="UTF-8" standalone="yes"?>
<Relationships xmlns="http://schemas.openxmlformats.org/package/2006/relationships"><Relationship Id="rId3" Type="http://schemas.openxmlformats.org/officeDocument/2006/relationships/hyperlink" Target="mailto:gcoss1@doc.gov" TargetMode="External"/><Relationship Id="rId2" Type="http://schemas.openxmlformats.org/officeDocument/2006/relationships/hyperlink" Target="mailto:suspenddebar@doc.gov" TargetMode="External"/><Relationship Id="rId1" Type="http://schemas.openxmlformats.org/officeDocument/2006/relationships/slideLayout" Target="../slideLayouts/slideLayout2.xml"/><Relationship Id="rId6" Type="http://schemas.openxmlformats.org/officeDocument/2006/relationships/hyperlink" Target="https://community.max.gov/pages/viewpage.action?spaceKey=DOC&amp;title=Suspension+and+Debarment+Office+of+Acquisiton+Management" TargetMode="External"/><Relationship Id="rId5" Type="http://schemas.openxmlformats.org/officeDocument/2006/relationships/hyperlink" Target="https://www.commerce.gov/oam/policy/suspension-and-debarment" TargetMode="External"/><Relationship Id="rId4" Type="http://schemas.openxmlformats.org/officeDocument/2006/relationships/hyperlink" Target="mailto:jlatoff@doc.gov" TargetMode="Externa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006075-671F-4341-ADCD-727ABF61951D}"/>
              </a:ext>
            </a:extLst>
          </p:cNvPr>
          <p:cNvSpPr>
            <a:spLocks noGrp="1"/>
          </p:cNvSpPr>
          <p:nvPr>
            <p:ph type="ctrTitle"/>
          </p:nvPr>
        </p:nvSpPr>
        <p:spPr>
          <a:xfrm>
            <a:off x="1524000" y="1122363"/>
            <a:ext cx="9144000" cy="1920875"/>
          </a:xfrm>
        </p:spPr>
        <p:txBody>
          <a:bodyPr>
            <a:normAutofit fontScale="90000"/>
          </a:bodyPr>
          <a:lstStyle/>
          <a:p>
            <a:r>
              <a:rPr lang="en-US" dirty="0">
                <a:latin typeface="Times New Roman" panose="02020603050405020304" pitchFamily="18" charset="0"/>
                <a:cs typeface="Times New Roman" panose="02020603050405020304" pitchFamily="18" charset="0"/>
              </a:rPr>
              <a:t>Helping Commerce to… Commerce; </a:t>
            </a:r>
            <a:br>
              <a:rPr lang="en-US" dirty="0">
                <a:latin typeface="Times New Roman" panose="02020603050405020304" pitchFamily="18" charset="0"/>
                <a:cs typeface="Times New Roman" panose="02020603050405020304" pitchFamily="18" charset="0"/>
              </a:rPr>
            </a:br>
            <a:r>
              <a:rPr lang="en-US" dirty="0">
                <a:latin typeface="Times New Roman" panose="02020603050405020304" pitchFamily="18" charset="0"/>
                <a:cs typeface="Times New Roman" panose="02020603050405020304" pitchFamily="18" charset="0"/>
              </a:rPr>
              <a:t>A Kinder Gentler SDO </a:t>
            </a:r>
            <a:r>
              <a:rPr lang="en-US" sz="2800" dirty="0">
                <a:latin typeface="Times New Roman" panose="02020603050405020304" pitchFamily="18" charset="0"/>
                <a:cs typeface="Times New Roman" panose="02020603050405020304" pitchFamily="18" charset="0"/>
              </a:rPr>
              <a:t> </a:t>
            </a:r>
            <a:br>
              <a:rPr lang="en-US" sz="2800" dirty="0">
                <a:latin typeface="Times New Roman" panose="02020603050405020304" pitchFamily="18" charset="0"/>
                <a:cs typeface="Times New Roman" panose="02020603050405020304" pitchFamily="18" charset="0"/>
              </a:rPr>
            </a:br>
            <a:r>
              <a:rPr lang="en-US" sz="2800" dirty="0">
                <a:latin typeface="Times New Roman" panose="02020603050405020304" pitchFamily="18" charset="0"/>
                <a:cs typeface="Times New Roman" panose="02020603050405020304" pitchFamily="18" charset="0"/>
              </a:rPr>
              <a:t>(Getting Meta with Greg and James)</a:t>
            </a:r>
          </a:p>
        </p:txBody>
      </p:sp>
      <p:sp>
        <p:nvSpPr>
          <p:cNvPr id="3" name="Subtitle 2">
            <a:extLst>
              <a:ext uri="{FF2B5EF4-FFF2-40B4-BE49-F238E27FC236}">
                <a16:creationId xmlns:a16="http://schemas.microsoft.com/office/drawing/2014/main" id="{DA02A624-3F59-41D9-A23E-19C037C9CA5D}"/>
              </a:ext>
            </a:extLst>
          </p:cNvPr>
          <p:cNvSpPr>
            <a:spLocks noGrp="1"/>
          </p:cNvSpPr>
          <p:nvPr>
            <p:ph type="subTitle" idx="1"/>
          </p:nvPr>
        </p:nvSpPr>
        <p:spPr/>
        <p:txBody>
          <a:bodyPr/>
          <a:lstStyle/>
          <a:p>
            <a:r>
              <a:rPr lang="en-US" dirty="0">
                <a:latin typeface="Times New Roman" panose="02020603050405020304" pitchFamily="18" charset="0"/>
                <a:cs typeface="Times New Roman" panose="02020603050405020304" pitchFamily="18" charset="0"/>
              </a:rPr>
              <a:t>A Presentation Discussing The S&amp;D Process and Alternative &amp; Innovative Approaches to Help Keep Businesses in Business and People Employed</a:t>
            </a:r>
          </a:p>
          <a:p>
            <a:r>
              <a:rPr lang="en-US" sz="1800" dirty="0">
                <a:latin typeface="Times New Roman" panose="02020603050405020304" pitchFamily="18" charset="0"/>
                <a:cs typeface="Times New Roman" panose="02020603050405020304" pitchFamily="18" charset="0"/>
              </a:rPr>
              <a:t>Presented by Greg Coss and James Latoff</a:t>
            </a:r>
          </a:p>
        </p:txBody>
      </p:sp>
      <p:sp>
        <p:nvSpPr>
          <p:cNvPr id="4" name="Slide Number Placeholder 3">
            <a:extLst>
              <a:ext uri="{FF2B5EF4-FFF2-40B4-BE49-F238E27FC236}">
                <a16:creationId xmlns:a16="http://schemas.microsoft.com/office/drawing/2014/main" id="{E40571BA-F5E8-4C25-A590-C32327DED29B}"/>
              </a:ext>
            </a:extLst>
          </p:cNvPr>
          <p:cNvSpPr>
            <a:spLocks noGrp="1"/>
          </p:cNvSpPr>
          <p:nvPr>
            <p:ph type="sldNum" sz="quarter" idx="12"/>
          </p:nvPr>
        </p:nvSpPr>
        <p:spPr/>
        <p:txBody>
          <a:bodyPr/>
          <a:lstStyle/>
          <a:p>
            <a:fld id="{585D148C-3D4E-442C-BA1A-409379C3B611}" type="slidenum">
              <a:rPr lang="en-US" smtClean="0"/>
              <a:t>1</a:t>
            </a:fld>
            <a:r>
              <a:rPr lang="en-US" dirty="0"/>
              <a:t> of 974</a:t>
            </a:r>
          </a:p>
          <a:p>
            <a:endParaRPr lang="en-US" dirty="0"/>
          </a:p>
        </p:txBody>
      </p:sp>
    </p:spTree>
    <p:extLst>
      <p:ext uri="{BB962C8B-B14F-4D97-AF65-F5344CB8AC3E}">
        <p14:creationId xmlns:p14="http://schemas.microsoft.com/office/powerpoint/2010/main" val="246239408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5C3F48-8F20-4A24-8D59-92C0B00ECC60}"/>
              </a:ext>
            </a:extLst>
          </p:cNvPr>
          <p:cNvSpPr>
            <a:spLocks noGrp="1"/>
          </p:cNvSpPr>
          <p:nvPr>
            <p:ph type="title"/>
          </p:nvPr>
        </p:nvSpPr>
        <p:spPr/>
        <p:txBody>
          <a:bodyPr>
            <a:normAutofit fontScale="90000"/>
          </a:bodyPr>
          <a:lstStyle/>
          <a:p>
            <a:pPr algn="ctr"/>
            <a:r>
              <a:rPr lang="en-US" dirty="0">
                <a:latin typeface="Times New Roman" panose="02020603050405020304" pitchFamily="18" charset="0"/>
                <a:cs typeface="Times New Roman" panose="02020603050405020304" pitchFamily="18" charset="0"/>
              </a:rPr>
              <a:t>What is the Suspension &amp; Debarment process?</a:t>
            </a:r>
            <a:br>
              <a:rPr lang="en-US" dirty="0"/>
            </a:br>
            <a:endParaRPr lang="en-US" dirty="0"/>
          </a:p>
        </p:txBody>
      </p:sp>
      <p:sp>
        <p:nvSpPr>
          <p:cNvPr id="3" name="Content Placeholder 2">
            <a:extLst>
              <a:ext uri="{FF2B5EF4-FFF2-40B4-BE49-F238E27FC236}">
                <a16:creationId xmlns:a16="http://schemas.microsoft.com/office/drawing/2014/main" id="{58FD431A-F0DC-4C1E-A677-96FDEC6931EC}"/>
              </a:ext>
            </a:extLst>
          </p:cNvPr>
          <p:cNvSpPr>
            <a:spLocks noGrp="1"/>
          </p:cNvSpPr>
          <p:nvPr>
            <p:ph idx="1"/>
          </p:nvPr>
        </p:nvSpPr>
        <p:spPr/>
        <p:txBody>
          <a:bodyPr>
            <a:normAutofit fontScale="92500" lnSpcReduction="10000"/>
          </a:bodyPr>
          <a:lstStyle/>
          <a:p>
            <a:r>
              <a:rPr lang="en-US" dirty="0">
                <a:latin typeface="Times New Roman" panose="02020603050405020304" pitchFamily="18" charset="0"/>
                <a:cs typeface="Times New Roman" panose="02020603050405020304" pitchFamily="18" charset="0"/>
              </a:rPr>
              <a:t>Cases are referred to the SDO from many sources, including Office of Inspector General, voluntary &amp; mandatory disclosures, and employees</a:t>
            </a:r>
          </a:p>
          <a:p>
            <a:r>
              <a:rPr lang="en-US" dirty="0">
                <a:latin typeface="Times New Roman" panose="02020603050405020304" pitchFamily="18" charset="0"/>
                <a:cs typeface="Times New Roman" panose="02020603050405020304" pitchFamily="18" charset="0"/>
              </a:rPr>
              <a:t>SDO makes a determination based on the referral</a:t>
            </a:r>
          </a:p>
          <a:p>
            <a:r>
              <a:rPr lang="en-US" dirty="0">
                <a:latin typeface="Times New Roman" panose="02020603050405020304" pitchFamily="18" charset="0"/>
                <a:cs typeface="Times New Roman" panose="02020603050405020304" pitchFamily="18" charset="0"/>
              </a:rPr>
              <a:t>When suspended proposed for debarment, contractors or financial aid recipients may submit matters in opposition demonstrating present responsibility</a:t>
            </a:r>
          </a:p>
          <a:p>
            <a:r>
              <a:rPr lang="en-US" dirty="0">
                <a:latin typeface="Times New Roman" panose="02020603050405020304" pitchFamily="18" charset="0"/>
                <a:cs typeface="Times New Roman" panose="02020603050405020304" pitchFamily="18" charset="0"/>
              </a:rPr>
              <a:t>If requested, SDO may meet with contractor or financial aid recipient</a:t>
            </a:r>
          </a:p>
          <a:p>
            <a:r>
              <a:rPr lang="en-US" dirty="0">
                <a:latin typeface="Times New Roman" panose="02020603050405020304" pitchFamily="18" charset="0"/>
                <a:cs typeface="Times New Roman" panose="02020603050405020304" pitchFamily="18" charset="0"/>
              </a:rPr>
              <a:t>If additional facts are presented, SDO makes a final decision which is provided to the contractor or financial aid recipient</a:t>
            </a:r>
          </a:p>
          <a:p>
            <a:r>
              <a:rPr lang="en-US" dirty="0">
                <a:latin typeface="Times New Roman" panose="02020603050405020304" pitchFamily="18" charset="0"/>
                <a:cs typeface="Times New Roman" panose="02020603050405020304" pitchFamily="18" charset="0"/>
              </a:rPr>
              <a:t>Remedy is implemented: debarment, administrative agreement, declination, etc.</a:t>
            </a:r>
          </a:p>
        </p:txBody>
      </p:sp>
    </p:spTree>
    <p:extLst>
      <p:ext uri="{BB962C8B-B14F-4D97-AF65-F5344CB8AC3E}">
        <p14:creationId xmlns:p14="http://schemas.microsoft.com/office/powerpoint/2010/main" val="39101339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8C7AE5-8575-44FE-B81A-B12662EF028E}"/>
              </a:ext>
            </a:extLst>
          </p:cNvPr>
          <p:cNvSpPr>
            <a:spLocks noGrp="1"/>
          </p:cNvSpPr>
          <p:nvPr>
            <p:ph type="title"/>
          </p:nvPr>
        </p:nvSpPr>
        <p:spPr/>
        <p:txBody>
          <a:bodyPr/>
          <a:lstStyle/>
          <a:p>
            <a:pPr algn="ctr"/>
            <a:r>
              <a:rPr lang="en-US" dirty="0">
                <a:latin typeface="Times New Roman" panose="02020603050405020304" pitchFamily="18" charset="0"/>
                <a:cs typeface="Times New Roman" panose="02020603050405020304" pitchFamily="18" charset="0"/>
              </a:rPr>
              <a:t>S&amp;D Office Facts and History	</a:t>
            </a:r>
          </a:p>
        </p:txBody>
      </p:sp>
      <p:sp>
        <p:nvSpPr>
          <p:cNvPr id="3" name="Content Placeholder 2">
            <a:extLst>
              <a:ext uri="{FF2B5EF4-FFF2-40B4-BE49-F238E27FC236}">
                <a16:creationId xmlns:a16="http://schemas.microsoft.com/office/drawing/2014/main" id="{B6FF8778-FCEE-465F-857B-921A93D7F4FE}"/>
              </a:ext>
            </a:extLst>
          </p:cNvPr>
          <p:cNvSpPr>
            <a:spLocks noGrp="1"/>
          </p:cNvSpPr>
          <p:nvPr>
            <p:ph idx="1"/>
          </p:nvPr>
        </p:nvSpPr>
        <p:spPr/>
        <p:txBody>
          <a:bodyPr>
            <a:normAutofit/>
          </a:bodyPr>
          <a:lstStyle/>
          <a:p>
            <a:r>
              <a:rPr lang="en-US" dirty="0">
                <a:latin typeface="Times New Roman" panose="02020603050405020304" pitchFamily="18" charset="0"/>
                <a:cs typeface="Times New Roman" panose="02020603050405020304" pitchFamily="18" charset="0"/>
              </a:rPr>
              <a:t>One DOC employee debarred in history</a:t>
            </a:r>
          </a:p>
          <a:p>
            <a:pPr marL="0" indent="0">
              <a:buNone/>
            </a:pPr>
            <a:endParaRPr lang="en-US" sz="800" dirty="0">
              <a:latin typeface="Times New Roman" panose="02020603050405020304" pitchFamily="18" charset="0"/>
              <a:cs typeface="Times New Roman" panose="02020603050405020304" pitchFamily="18" charset="0"/>
            </a:endParaRPr>
          </a:p>
          <a:p>
            <a:r>
              <a:rPr lang="en-US" dirty="0">
                <a:latin typeface="Times New Roman" panose="02020603050405020304" pitchFamily="18" charset="0"/>
                <a:cs typeface="Times New Roman" panose="02020603050405020304" pitchFamily="18" charset="0"/>
              </a:rPr>
              <a:t>The one employee was complicit in the criminal activity</a:t>
            </a:r>
          </a:p>
          <a:p>
            <a:endParaRPr lang="en-US" sz="800" dirty="0">
              <a:latin typeface="Times New Roman" panose="02020603050405020304" pitchFamily="18" charset="0"/>
              <a:cs typeface="Times New Roman" panose="02020603050405020304" pitchFamily="18" charset="0"/>
            </a:endParaRPr>
          </a:p>
          <a:p>
            <a:r>
              <a:rPr lang="en-US" dirty="0">
                <a:latin typeface="Times New Roman" panose="02020603050405020304" pitchFamily="18" charset="0"/>
                <a:cs typeface="Times New Roman" panose="02020603050405020304" pitchFamily="18" charset="0"/>
              </a:rPr>
              <a:t>Employee quit and became a contractor before any repercussions</a:t>
            </a:r>
          </a:p>
          <a:p>
            <a:endParaRPr lang="en-US" sz="800" dirty="0">
              <a:latin typeface="Times New Roman" panose="02020603050405020304" pitchFamily="18" charset="0"/>
              <a:cs typeface="Times New Roman" panose="02020603050405020304" pitchFamily="18" charset="0"/>
            </a:endParaRPr>
          </a:p>
          <a:p>
            <a:r>
              <a:rPr lang="en-US" dirty="0">
                <a:latin typeface="Times New Roman" panose="02020603050405020304" pitchFamily="18" charset="0"/>
                <a:cs typeface="Times New Roman" panose="02020603050405020304" pitchFamily="18" charset="0"/>
              </a:rPr>
              <a:t>Prior SDO had to debar the individual to protect the government</a:t>
            </a:r>
          </a:p>
          <a:p>
            <a:endParaRPr lang="en-US" sz="800" dirty="0">
              <a:latin typeface="Times New Roman" panose="02020603050405020304" pitchFamily="18" charset="0"/>
              <a:cs typeface="Times New Roman" panose="02020603050405020304" pitchFamily="18" charset="0"/>
            </a:endParaRPr>
          </a:p>
          <a:p>
            <a:r>
              <a:rPr lang="en-US" dirty="0">
                <a:latin typeface="Times New Roman" panose="02020603050405020304" pitchFamily="18" charset="0"/>
                <a:cs typeface="Times New Roman" panose="02020603050405020304" pitchFamily="18" charset="0"/>
              </a:rPr>
              <a:t>Kinder gentler SDO</a:t>
            </a:r>
          </a:p>
          <a:p>
            <a:endParaRPr lang="en-US" sz="800" dirty="0">
              <a:latin typeface="Times New Roman" panose="02020603050405020304" pitchFamily="18" charset="0"/>
              <a:cs typeface="Times New Roman" panose="02020603050405020304" pitchFamily="18" charset="0"/>
            </a:endParaRPr>
          </a:p>
          <a:p>
            <a:r>
              <a:rPr lang="en-US" dirty="0">
                <a:latin typeface="Times New Roman" panose="02020603050405020304" pitchFamily="18" charset="0"/>
                <a:cs typeface="Times New Roman" panose="02020603050405020304" pitchFamily="18" charset="0"/>
              </a:rPr>
              <a:t>We see T4Cause and T4Default all the time for review and no reprisal!</a:t>
            </a:r>
          </a:p>
        </p:txBody>
      </p:sp>
      <p:sp>
        <p:nvSpPr>
          <p:cNvPr id="4" name="Slide Number Placeholder 3">
            <a:extLst>
              <a:ext uri="{FF2B5EF4-FFF2-40B4-BE49-F238E27FC236}">
                <a16:creationId xmlns:a16="http://schemas.microsoft.com/office/drawing/2014/main" id="{62B38445-E5C7-B158-B566-9078AD61B7ED}"/>
              </a:ext>
            </a:extLst>
          </p:cNvPr>
          <p:cNvSpPr>
            <a:spLocks noGrp="1"/>
          </p:cNvSpPr>
          <p:nvPr>
            <p:ph type="sldNum" sz="quarter" idx="12"/>
          </p:nvPr>
        </p:nvSpPr>
        <p:spPr/>
        <p:txBody>
          <a:bodyPr/>
          <a:lstStyle/>
          <a:p>
            <a:fld id="{585D148C-3D4E-442C-BA1A-409379C3B611}" type="slidenum">
              <a:rPr lang="en-US" smtClean="0"/>
              <a:t>11</a:t>
            </a:fld>
            <a:r>
              <a:rPr lang="en-US" dirty="0"/>
              <a:t> of 974</a:t>
            </a:r>
          </a:p>
        </p:txBody>
      </p:sp>
    </p:spTree>
    <p:extLst>
      <p:ext uri="{BB962C8B-B14F-4D97-AF65-F5344CB8AC3E}">
        <p14:creationId xmlns:p14="http://schemas.microsoft.com/office/powerpoint/2010/main" val="151764505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F0D17E-1F26-4FF8-A3CC-C9F27F4E1614}"/>
              </a:ext>
            </a:extLst>
          </p:cNvPr>
          <p:cNvSpPr>
            <a:spLocks noGrp="1"/>
          </p:cNvSpPr>
          <p:nvPr>
            <p:ph type="title"/>
          </p:nvPr>
        </p:nvSpPr>
        <p:spPr>
          <a:xfrm>
            <a:off x="838200" y="698410"/>
            <a:ext cx="10515600" cy="1325563"/>
          </a:xfrm>
        </p:spPr>
        <p:txBody>
          <a:bodyPr/>
          <a:lstStyle/>
          <a:p>
            <a:pPr algn="ctr"/>
            <a:r>
              <a:rPr lang="en-US" dirty="0">
                <a:latin typeface="Times New Roman" panose="02020603050405020304" pitchFamily="18" charset="0"/>
                <a:cs typeface="Times New Roman" panose="02020603050405020304" pitchFamily="18" charset="0"/>
              </a:rPr>
              <a:t>How We Can Best Ensure Success in the Fight Against Waste, Fraud, and Abuse?</a:t>
            </a:r>
          </a:p>
        </p:txBody>
      </p:sp>
      <p:sp>
        <p:nvSpPr>
          <p:cNvPr id="3" name="Content Placeholder 2">
            <a:extLst>
              <a:ext uri="{FF2B5EF4-FFF2-40B4-BE49-F238E27FC236}">
                <a16:creationId xmlns:a16="http://schemas.microsoft.com/office/drawing/2014/main" id="{0E090B66-801A-4F6A-8380-85B9DA1ACFDF}"/>
              </a:ext>
            </a:extLst>
          </p:cNvPr>
          <p:cNvSpPr>
            <a:spLocks noGrp="1"/>
          </p:cNvSpPr>
          <p:nvPr>
            <p:ph idx="1"/>
          </p:nvPr>
        </p:nvSpPr>
        <p:spPr>
          <a:xfrm>
            <a:off x="838200" y="2506662"/>
            <a:ext cx="10515600" cy="4351338"/>
          </a:xfrm>
        </p:spPr>
        <p:txBody>
          <a:bodyPr/>
          <a:lstStyle/>
          <a:p>
            <a:r>
              <a:rPr lang="en-US" dirty="0">
                <a:latin typeface="Times New Roman" panose="02020603050405020304" pitchFamily="18" charset="0"/>
                <a:cs typeface="Times New Roman" panose="02020603050405020304" pitchFamily="18" charset="0"/>
              </a:rPr>
              <a:t>Utilize a Bureau S&amp;D Points of Contact Program</a:t>
            </a:r>
          </a:p>
          <a:p>
            <a:pPr marL="0" indent="0">
              <a:buNone/>
            </a:pPr>
            <a:endParaRPr lang="en-US" dirty="0">
              <a:latin typeface="Times New Roman" panose="02020603050405020304" pitchFamily="18" charset="0"/>
              <a:cs typeface="Times New Roman" panose="02020603050405020304" pitchFamily="18" charset="0"/>
            </a:endParaRPr>
          </a:p>
          <a:p>
            <a:r>
              <a:rPr lang="en-US" dirty="0">
                <a:latin typeface="Times New Roman" panose="02020603050405020304" pitchFamily="18" charset="0"/>
                <a:cs typeface="Times New Roman" panose="02020603050405020304" pitchFamily="18" charset="0"/>
              </a:rPr>
              <a:t>Engage with the Suspension &amp; Debarment Office</a:t>
            </a:r>
          </a:p>
          <a:p>
            <a:pPr marL="0" indent="0">
              <a:buNone/>
            </a:pPr>
            <a:endParaRPr lang="en-US" dirty="0">
              <a:latin typeface="Times New Roman" panose="02020603050405020304" pitchFamily="18" charset="0"/>
              <a:cs typeface="Times New Roman" panose="02020603050405020304" pitchFamily="18" charset="0"/>
            </a:endParaRPr>
          </a:p>
          <a:p>
            <a:r>
              <a:rPr lang="en-US" u="sng" dirty="0">
                <a:latin typeface="Times New Roman" panose="02020603050405020304" pitchFamily="18" charset="0"/>
                <a:cs typeface="Times New Roman" panose="02020603050405020304" pitchFamily="18" charset="0"/>
              </a:rPr>
              <a:t>KEY TO SUCCESS</a:t>
            </a:r>
            <a:r>
              <a:rPr lang="en-US" dirty="0">
                <a:latin typeface="Times New Roman" panose="02020603050405020304" pitchFamily="18" charset="0"/>
                <a:cs typeface="Times New Roman" panose="02020603050405020304" pitchFamily="18" charset="0"/>
              </a:rPr>
              <a:t>: DOC community engagement with POCs and S&amp;D Office</a:t>
            </a:r>
          </a:p>
        </p:txBody>
      </p:sp>
    </p:spTree>
    <p:extLst>
      <p:ext uri="{BB962C8B-B14F-4D97-AF65-F5344CB8AC3E}">
        <p14:creationId xmlns:p14="http://schemas.microsoft.com/office/powerpoint/2010/main" val="180057252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C2912E-BD45-68DB-B816-5D5E638A0114}"/>
              </a:ext>
            </a:extLst>
          </p:cNvPr>
          <p:cNvSpPr>
            <a:spLocks noGrp="1"/>
          </p:cNvSpPr>
          <p:nvPr>
            <p:ph type="title"/>
          </p:nvPr>
        </p:nvSpPr>
        <p:spPr/>
        <p:txBody>
          <a:bodyPr/>
          <a:lstStyle/>
          <a:p>
            <a:pPr algn="ctr"/>
            <a:r>
              <a:rPr lang="en-US" dirty="0">
                <a:latin typeface="Times New Roman" panose="02020603050405020304" pitchFamily="18" charset="0"/>
                <a:cs typeface="Times New Roman" panose="02020603050405020304" pitchFamily="18" charset="0"/>
              </a:rPr>
              <a:t>Questions and Answers	</a:t>
            </a:r>
          </a:p>
        </p:txBody>
      </p:sp>
      <p:sp>
        <p:nvSpPr>
          <p:cNvPr id="3" name="Content Placeholder 2">
            <a:extLst>
              <a:ext uri="{FF2B5EF4-FFF2-40B4-BE49-F238E27FC236}">
                <a16:creationId xmlns:a16="http://schemas.microsoft.com/office/drawing/2014/main" id="{44F8CC8A-668F-A1EB-279B-215A8C932C5D}"/>
              </a:ext>
            </a:extLst>
          </p:cNvPr>
          <p:cNvSpPr>
            <a:spLocks noGrp="1"/>
          </p:cNvSpPr>
          <p:nvPr>
            <p:ph idx="1"/>
          </p:nvPr>
        </p:nvSpPr>
        <p:spPr/>
        <p:txBody>
          <a:bodyPr/>
          <a:lstStyle/>
          <a:p>
            <a:r>
              <a:rPr lang="en-US" dirty="0">
                <a:latin typeface="Times New Roman" panose="02020603050405020304" pitchFamily="18" charset="0"/>
                <a:cs typeface="Times New Roman" panose="02020603050405020304" pitchFamily="18" charset="0"/>
              </a:rPr>
              <a:t>Our lines are open!</a:t>
            </a:r>
          </a:p>
          <a:p>
            <a:pPr marL="0" indent="0">
              <a:buNone/>
            </a:pPr>
            <a:endParaRPr lang="en-US" dirty="0">
              <a:latin typeface="Times New Roman" panose="02020603050405020304" pitchFamily="18" charset="0"/>
              <a:cs typeface="Times New Roman" panose="02020603050405020304" pitchFamily="18" charset="0"/>
            </a:endParaRPr>
          </a:p>
          <a:p>
            <a:r>
              <a:rPr lang="en-US" dirty="0">
                <a:latin typeface="Times New Roman" panose="02020603050405020304" pitchFamily="18" charset="0"/>
                <a:cs typeface="Times New Roman" panose="02020603050405020304" pitchFamily="18" charset="0"/>
              </a:rPr>
              <a:t>Greg, any callers?</a:t>
            </a:r>
          </a:p>
        </p:txBody>
      </p:sp>
      <p:sp>
        <p:nvSpPr>
          <p:cNvPr id="4" name="Slide Number Placeholder 3">
            <a:extLst>
              <a:ext uri="{FF2B5EF4-FFF2-40B4-BE49-F238E27FC236}">
                <a16:creationId xmlns:a16="http://schemas.microsoft.com/office/drawing/2014/main" id="{0B886ABF-3DB4-3DD0-5FE6-6A579FF6288A}"/>
              </a:ext>
            </a:extLst>
          </p:cNvPr>
          <p:cNvSpPr>
            <a:spLocks noGrp="1"/>
          </p:cNvSpPr>
          <p:nvPr>
            <p:ph type="sldNum" sz="quarter" idx="12"/>
          </p:nvPr>
        </p:nvSpPr>
        <p:spPr/>
        <p:txBody>
          <a:bodyPr/>
          <a:lstStyle/>
          <a:p>
            <a:fld id="{585D148C-3D4E-442C-BA1A-409379C3B611}" type="slidenum">
              <a:rPr lang="en-US" smtClean="0"/>
              <a:t>13</a:t>
            </a:fld>
            <a:r>
              <a:rPr lang="en-US" dirty="0"/>
              <a:t> of 974</a:t>
            </a:r>
          </a:p>
        </p:txBody>
      </p:sp>
    </p:spTree>
    <p:extLst>
      <p:ext uri="{BB962C8B-B14F-4D97-AF65-F5344CB8AC3E}">
        <p14:creationId xmlns:p14="http://schemas.microsoft.com/office/powerpoint/2010/main" val="247438872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8C7AE5-8575-44FE-B81A-B12662EF028E}"/>
              </a:ext>
            </a:extLst>
          </p:cNvPr>
          <p:cNvSpPr>
            <a:spLocks noGrp="1"/>
          </p:cNvSpPr>
          <p:nvPr>
            <p:ph type="title"/>
          </p:nvPr>
        </p:nvSpPr>
        <p:spPr/>
        <p:txBody>
          <a:bodyPr/>
          <a:lstStyle/>
          <a:p>
            <a:pPr algn="ctr"/>
            <a:r>
              <a:rPr lang="en-US" dirty="0">
                <a:latin typeface="Times New Roman" panose="02020603050405020304" pitchFamily="18" charset="0"/>
                <a:cs typeface="Times New Roman" panose="02020603050405020304" pitchFamily="18" charset="0"/>
              </a:rPr>
              <a:t>The End of Chapter 1</a:t>
            </a:r>
          </a:p>
        </p:txBody>
      </p:sp>
      <p:sp>
        <p:nvSpPr>
          <p:cNvPr id="3" name="Content Placeholder 2">
            <a:extLst>
              <a:ext uri="{FF2B5EF4-FFF2-40B4-BE49-F238E27FC236}">
                <a16:creationId xmlns:a16="http://schemas.microsoft.com/office/drawing/2014/main" id="{B6FF8778-FCEE-465F-857B-921A93D7F4FE}"/>
              </a:ext>
            </a:extLst>
          </p:cNvPr>
          <p:cNvSpPr>
            <a:spLocks noGrp="1"/>
          </p:cNvSpPr>
          <p:nvPr>
            <p:ph idx="1"/>
          </p:nvPr>
        </p:nvSpPr>
        <p:spPr/>
        <p:txBody>
          <a:bodyPr/>
          <a:lstStyle/>
          <a:p>
            <a:pPr algn="ctr"/>
            <a:r>
              <a:rPr lang="en-US" dirty="0">
                <a:latin typeface="Times New Roman" panose="02020603050405020304" pitchFamily="18" charset="0"/>
                <a:cs typeface="Times New Roman" panose="02020603050405020304" pitchFamily="18" charset="0"/>
              </a:rPr>
              <a:t>Greg Coss at gcoss1@doc.gov</a:t>
            </a:r>
          </a:p>
          <a:p>
            <a:pPr algn="ctr"/>
            <a:r>
              <a:rPr lang="en-US" dirty="0">
                <a:latin typeface="Times New Roman" panose="02020603050405020304" pitchFamily="18" charset="0"/>
                <a:cs typeface="Times New Roman" panose="02020603050405020304" pitchFamily="18" charset="0"/>
              </a:rPr>
              <a:t>James Latoff at </a:t>
            </a:r>
            <a:r>
              <a:rPr lang="en-US" dirty="0">
                <a:latin typeface="Times New Roman" panose="02020603050405020304" pitchFamily="18" charset="0"/>
                <a:cs typeface="Times New Roman" panose="02020603050405020304" pitchFamily="18" charset="0"/>
                <a:hlinkClick r:id="rId2"/>
              </a:rPr>
              <a:t>jlatoff@doc.gov</a:t>
            </a:r>
            <a:endParaRPr lang="en-US" dirty="0">
              <a:latin typeface="Times New Roman" panose="02020603050405020304" pitchFamily="18" charset="0"/>
              <a:cs typeface="Times New Roman" panose="02020603050405020304" pitchFamily="18" charset="0"/>
            </a:endParaRPr>
          </a:p>
          <a:p>
            <a:pPr marL="0" indent="0" algn="ctr">
              <a:buNone/>
            </a:pPr>
            <a:endParaRPr lang="en-US" sz="800" dirty="0">
              <a:latin typeface="Times New Roman" panose="02020603050405020304" pitchFamily="18" charset="0"/>
              <a:cs typeface="Times New Roman" panose="02020603050405020304" pitchFamily="18" charset="0"/>
            </a:endParaRPr>
          </a:p>
          <a:p>
            <a:r>
              <a:rPr lang="en-US" dirty="0">
                <a:latin typeface="Times New Roman" panose="02020603050405020304" pitchFamily="18" charset="0"/>
                <a:cs typeface="Times New Roman" panose="02020603050405020304" pitchFamily="18" charset="0"/>
              </a:rPr>
              <a:t>Greg has graciously agreed to handle all tough questions, serious concerns, legitimate issues, or any negative comments</a:t>
            </a:r>
          </a:p>
          <a:p>
            <a:r>
              <a:rPr lang="en-US" dirty="0">
                <a:latin typeface="Times New Roman" panose="02020603050405020304" pitchFamily="18" charset="0"/>
                <a:cs typeface="Times New Roman" panose="02020603050405020304" pitchFamily="18" charset="0"/>
              </a:rPr>
              <a:t>James will handle all positive comments as well as document and catalog any accompanying cat photos</a:t>
            </a:r>
          </a:p>
        </p:txBody>
      </p:sp>
      <p:sp>
        <p:nvSpPr>
          <p:cNvPr id="4" name="Slide Number Placeholder 3">
            <a:extLst>
              <a:ext uri="{FF2B5EF4-FFF2-40B4-BE49-F238E27FC236}">
                <a16:creationId xmlns:a16="http://schemas.microsoft.com/office/drawing/2014/main" id="{32B3A628-610C-2D0D-DCB1-3D897E2E14AE}"/>
              </a:ext>
            </a:extLst>
          </p:cNvPr>
          <p:cNvSpPr>
            <a:spLocks noGrp="1"/>
          </p:cNvSpPr>
          <p:nvPr>
            <p:ph type="sldNum" sz="quarter" idx="12"/>
          </p:nvPr>
        </p:nvSpPr>
        <p:spPr/>
        <p:txBody>
          <a:bodyPr/>
          <a:lstStyle/>
          <a:p>
            <a:fld id="{585D148C-3D4E-442C-BA1A-409379C3B611}" type="slidenum">
              <a:rPr lang="en-US" smtClean="0"/>
              <a:t>14</a:t>
            </a:fld>
            <a:r>
              <a:rPr lang="en-US" dirty="0"/>
              <a:t> of 974</a:t>
            </a:r>
          </a:p>
        </p:txBody>
      </p:sp>
    </p:spTree>
    <p:extLst>
      <p:ext uri="{BB962C8B-B14F-4D97-AF65-F5344CB8AC3E}">
        <p14:creationId xmlns:p14="http://schemas.microsoft.com/office/powerpoint/2010/main" val="156365049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8C7AE5-8575-44FE-B81A-B12662EF028E}"/>
              </a:ext>
            </a:extLst>
          </p:cNvPr>
          <p:cNvSpPr>
            <a:spLocks noGrp="1"/>
          </p:cNvSpPr>
          <p:nvPr>
            <p:ph type="title"/>
          </p:nvPr>
        </p:nvSpPr>
        <p:spPr>
          <a:xfrm>
            <a:off x="958121" y="859254"/>
            <a:ext cx="10515600" cy="1325563"/>
          </a:xfrm>
        </p:spPr>
        <p:txBody>
          <a:bodyPr>
            <a:normAutofit/>
          </a:bodyPr>
          <a:lstStyle/>
          <a:p>
            <a:pPr algn="ctr"/>
            <a:r>
              <a:rPr lang="en-US" sz="5400" dirty="0">
                <a:latin typeface="Times New Roman" panose="02020603050405020304" pitchFamily="18" charset="0"/>
                <a:cs typeface="Times New Roman" panose="02020603050405020304" pitchFamily="18" charset="0"/>
              </a:rPr>
              <a:t>Chapter 2: USACon Case Study</a:t>
            </a:r>
          </a:p>
        </p:txBody>
      </p:sp>
      <p:sp>
        <p:nvSpPr>
          <p:cNvPr id="3" name="Content Placeholder 2">
            <a:extLst>
              <a:ext uri="{FF2B5EF4-FFF2-40B4-BE49-F238E27FC236}">
                <a16:creationId xmlns:a16="http://schemas.microsoft.com/office/drawing/2014/main" id="{B6FF8778-FCEE-465F-857B-921A93D7F4FE}"/>
              </a:ext>
            </a:extLst>
          </p:cNvPr>
          <p:cNvSpPr>
            <a:spLocks noGrp="1"/>
          </p:cNvSpPr>
          <p:nvPr>
            <p:ph idx="1"/>
          </p:nvPr>
        </p:nvSpPr>
        <p:spPr>
          <a:xfrm>
            <a:off x="958121" y="2593297"/>
            <a:ext cx="10515600" cy="3850365"/>
          </a:xfrm>
        </p:spPr>
        <p:txBody>
          <a:bodyPr>
            <a:normAutofit/>
          </a:bodyPr>
          <a:lstStyle/>
          <a:p>
            <a:r>
              <a:rPr lang="en-US" dirty="0">
                <a:latin typeface="Times New Roman" panose="02020603050405020304" pitchFamily="18" charset="0"/>
                <a:cs typeface="Times New Roman" panose="02020603050405020304" pitchFamily="18" charset="0"/>
              </a:rPr>
              <a:t>History of T4Causes and T4Ds</a:t>
            </a:r>
          </a:p>
          <a:p>
            <a:pPr marL="0" indent="0">
              <a:buNone/>
            </a:pPr>
            <a:endParaRPr lang="en-US" dirty="0">
              <a:latin typeface="Times New Roman" panose="02020603050405020304" pitchFamily="18" charset="0"/>
              <a:cs typeface="Times New Roman" panose="02020603050405020304" pitchFamily="18" charset="0"/>
            </a:endParaRPr>
          </a:p>
          <a:p>
            <a:r>
              <a:rPr lang="en-US" dirty="0">
                <a:latin typeface="Times New Roman" panose="02020603050405020304" pitchFamily="18" charset="0"/>
                <a:cs typeface="Times New Roman" panose="02020603050405020304" pitchFamily="18" charset="0"/>
              </a:rPr>
              <a:t>The Protection of The DOC</a:t>
            </a:r>
          </a:p>
          <a:p>
            <a:endParaRPr lang="en-US" dirty="0">
              <a:latin typeface="Times New Roman" panose="02020603050405020304" pitchFamily="18" charset="0"/>
              <a:cs typeface="Times New Roman" panose="02020603050405020304" pitchFamily="18" charset="0"/>
            </a:endParaRPr>
          </a:p>
          <a:p>
            <a:r>
              <a:rPr lang="en-US" dirty="0">
                <a:latin typeface="Times New Roman" panose="02020603050405020304" pitchFamily="18" charset="0"/>
                <a:cs typeface="Times New Roman" panose="02020603050405020304" pitchFamily="18" charset="0"/>
              </a:rPr>
              <a:t>SDO’s Innovative Approach and Solutions</a:t>
            </a:r>
          </a:p>
          <a:p>
            <a:pPr marL="0" indent="0">
              <a:buNone/>
            </a:pPr>
            <a:endParaRPr lang="en-US" dirty="0">
              <a:latin typeface="Times New Roman" panose="02020603050405020304" pitchFamily="18" charset="0"/>
              <a:cs typeface="Times New Roman" panose="02020603050405020304" pitchFamily="18" charset="0"/>
            </a:endParaRPr>
          </a:p>
          <a:p>
            <a:r>
              <a:rPr lang="en-US" dirty="0">
                <a:latin typeface="Times New Roman" panose="02020603050405020304" pitchFamily="18" charset="0"/>
                <a:cs typeface="Times New Roman" panose="02020603050405020304" pitchFamily="18" charset="0"/>
              </a:rPr>
              <a:t>USACon Improved and Jobs Saved</a:t>
            </a:r>
          </a:p>
          <a:p>
            <a:pPr marL="0" indent="0" algn="ctr">
              <a:buNone/>
            </a:pPr>
            <a:endParaRPr lang="en-US" sz="2000" dirty="0">
              <a:latin typeface="Times New Roman" panose="02020603050405020304" pitchFamily="18" charset="0"/>
              <a:cs typeface="Times New Roman" panose="02020603050405020304" pitchFamily="18" charset="0"/>
            </a:endParaRPr>
          </a:p>
        </p:txBody>
      </p:sp>
      <p:sp>
        <p:nvSpPr>
          <p:cNvPr id="4" name="Slide Number Placeholder 3">
            <a:extLst>
              <a:ext uri="{FF2B5EF4-FFF2-40B4-BE49-F238E27FC236}">
                <a16:creationId xmlns:a16="http://schemas.microsoft.com/office/drawing/2014/main" id="{FE9092D6-E675-B112-F6F0-38C7A8EDDB0B}"/>
              </a:ext>
            </a:extLst>
          </p:cNvPr>
          <p:cNvSpPr>
            <a:spLocks noGrp="1"/>
          </p:cNvSpPr>
          <p:nvPr>
            <p:ph type="sldNum" sz="quarter" idx="12"/>
          </p:nvPr>
        </p:nvSpPr>
        <p:spPr/>
        <p:txBody>
          <a:bodyPr/>
          <a:lstStyle/>
          <a:p>
            <a:fld id="{585D148C-3D4E-442C-BA1A-409379C3B611}" type="slidenum">
              <a:rPr lang="en-US" smtClean="0"/>
              <a:t>15</a:t>
            </a:fld>
            <a:r>
              <a:rPr lang="en-US" dirty="0"/>
              <a:t> of 974</a:t>
            </a:r>
          </a:p>
        </p:txBody>
      </p:sp>
    </p:spTree>
    <p:extLst>
      <p:ext uri="{BB962C8B-B14F-4D97-AF65-F5344CB8AC3E}">
        <p14:creationId xmlns:p14="http://schemas.microsoft.com/office/powerpoint/2010/main" val="86806939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315EB5-8922-5EB3-FB90-8132640A6184}"/>
              </a:ext>
            </a:extLst>
          </p:cNvPr>
          <p:cNvSpPr>
            <a:spLocks noGrp="1"/>
          </p:cNvSpPr>
          <p:nvPr>
            <p:ph type="title"/>
          </p:nvPr>
        </p:nvSpPr>
        <p:spPr/>
        <p:txBody>
          <a:bodyPr/>
          <a:lstStyle/>
          <a:p>
            <a:pPr algn="ctr"/>
            <a:r>
              <a:rPr lang="en-US" dirty="0">
                <a:latin typeface="Times New Roman" panose="02020603050405020304" pitchFamily="18" charset="0"/>
                <a:cs typeface="Times New Roman" panose="02020603050405020304" pitchFamily="18" charset="0"/>
              </a:rPr>
              <a:t>Background	</a:t>
            </a:r>
          </a:p>
        </p:txBody>
      </p:sp>
      <p:sp>
        <p:nvSpPr>
          <p:cNvPr id="3" name="Content Placeholder 2">
            <a:extLst>
              <a:ext uri="{FF2B5EF4-FFF2-40B4-BE49-F238E27FC236}">
                <a16:creationId xmlns:a16="http://schemas.microsoft.com/office/drawing/2014/main" id="{80D8748B-63CE-8D09-75EC-2F35D995F725}"/>
              </a:ext>
            </a:extLst>
          </p:cNvPr>
          <p:cNvSpPr>
            <a:spLocks noGrp="1"/>
          </p:cNvSpPr>
          <p:nvPr>
            <p:ph idx="1"/>
          </p:nvPr>
        </p:nvSpPr>
        <p:spPr/>
        <p:txBody>
          <a:bodyPr>
            <a:normAutofit fontScale="92500" lnSpcReduction="20000"/>
          </a:bodyPr>
          <a:lstStyle/>
          <a:p>
            <a:r>
              <a:rPr lang="en-US" dirty="0">
                <a:solidFill>
                  <a:srgbClr val="000000"/>
                </a:solidFill>
                <a:latin typeface="Times New Roman" panose="02020603050405020304" pitchFamily="18" charset="0"/>
              </a:rPr>
              <a:t>USACon is a construction</a:t>
            </a:r>
            <a:r>
              <a:rPr lang="en-US" b="0" i="0" u="none" strike="noStrike" baseline="0" dirty="0">
                <a:solidFill>
                  <a:srgbClr val="000000"/>
                </a:solidFill>
                <a:latin typeface="Times New Roman" panose="02020603050405020304" pitchFamily="18" charset="0"/>
              </a:rPr>
              <a:t> focused a contractor with gov-wide work</a:t>
            </a:r>
          </a:p>
          <a:p>
            <a:pPr marL="0" indent="0">
              <a:buNone/>
            </a:pPr>
            <a:endParaRPr lang="en-US" dirty="0">
              <a:solidFill>
                <a:srgbClr val="000000"/>
              </a:solidFill>
              <a:latin typeface="Times New Roman" panose="02020603050405020304" pitchFamily="18" charset="0"/>
            </a:endParaRPr>
          </a:p>
          <a:p>
            <a:r>
              <a:rPr lang="en-US" dirty="0">
                <a:solidFill>
                  <a:srgbClr val="000000"/>
                </a:solidFill>
                <a:latin typeface="Times New Roman" panose="02020603050405020304" pitchFamily="18" charset="0"/>
              </a:rPr>
              <a:t>USACon was supposed to provide the DOC all equipment, labor, and materials necessary to remove three (3) existing hazmat sheds and install three new hazmat sheds at the Bureau facility</a:t>
            </a:r>
          </a:p>
          <a:p>
            <a:pPr marL="0" indent="0">
              <a:buNone/>
            </a:pPr>
            <a:endParaRPr lang="en-US" dirty="0">
              <a:solidFill>
                <a:srgbClr val="000000"/>
              </a:solidFill>
              <a:latin typeface="Times New Roman" panose="02020603050405020304" pitchFamily="18" charset="0"/>
            </a:endParaRPr>
          </a:p>
          <a:p>
            <a:r>
              <a:rPr lang="en-US" dirty="0">
                <a:solidFill>
                  <a:srgbClr val="000000"/>
                </a:solidFill>
                <a:latin typeface="Times New Roman" panose="02020603050405020304" pitchFamily="18" charset="0"/>
              </a:rPr>
              <a:t>DOC Terminated USACON for failure to communicate and perform</a:t>
            </a:r>
          </a:p>
          <a:p>
            <a:pPr marL="0" indent="0">
              <a:buNone/>
            </a:pPr>
            <a:endParaRPr lang="en-US" dirty="0">
              <a:solidFill>
                <a:srgbClr val="000000"/>
              </a:solidFill>
              <a:latin typeface="Times New Roman" panose="02020603050405020304" pitchFamily="18" charset="0"/>
            </a:endParaRPr>
          </a:p>
          <a:p>
            <a:r>
              <a:rPr lang="en-US" dirty="0">
                <a:solidFill>
                  <a:srgbClr val="000000"/>
                </a:solidFill>
                <a:latin typeface="Times New Roman" panose="02020603050405020304" pitchFamily="18" charset="0"/>
              </a:rPr>
              <a:t>USACon’s recent history of similar behavior</a:t>
            </a:r>
          </a:p>
          <a:p>
            <a:endParaRPr lang="en-US" dirty="0">
              <a:solidFill>
                <a:srgbClr val="000000"/>
              </a:solidFill>
              <a:latin typeface="Times New Roman" panose="02020603050405020304" pitchFamily="18" charset="0"/>
            </a:endParaRPr>
          </a:p>
          <a:p>
            <a:r>
              <a:rPr lang="en-US" dirty="0">
                <a:solidFill>
                  <a:srgbClr val="000000"/>
                </a:solidFill>
                <a:latin typeface="Times New Roman" panose="02020603050405020304" pitchFamily="18" charset="0"/>
              </a:rPr>
              <a:t>Bureau made a referral to the SDO for possible Administrative Action</a:t>
            </a:r>
          </a:p>
          <a:p>
            <a:endParaRPr lang="en-US" dirty="0">
              <a:latin typeface="Times New Roman" panose="02020603050405020304" pitchFamily="18" charset="0"/>
              <a:cs typeface="Times New Roman" panose="02020603050405020304" pitchFamily="18" charset="0"/>
            </a:endParaRPr>
          </a:p>
        </p:txBody>
      </p:sp>
      <p:sp>
        <p:nvSpPr>
          <p:cNvPr id="4" name="Slide Number Placeholder 3">
            <a:extLst>
              <a:ext uri="{FF2B5EF4-FFF2-40B4-BE49-F238E27FC236}">
                <a16:creationId xmlns:a16="http://schemas.microsoft.com/office/drawing/2014/main" id="{6B5CEE80-9482-5514-4759-BCFAE939B9DF}"/>
              </a:ext>
            </a:extLst>
          </p:cNvPr>
          <p:cNvSpPr>
            <a:spLocks noGrp="1"/>
          </p:cNvSpPr>
          <p:nvPr>
            <p:ph type="sldNum" sz="quarter" idx="12"/>
          </p:nvPr>
        </p:nvSpPr>
        <p:spPr/>
        <p:txBody>
          <a:bodyPr/>
          <a:lstStyle/>
          <a:p>
            <a:fld id="{585D148C-3D4E-442C-BA1A-409379C3B611}" type="slidenum">
              <a:rPr lang="en-US" smtClean="0"/>
              <a:t>16</a:t>
            </a:fld>
            <a:r>
              <a:rPr lang="en-US" dirty="0"/>
              <a:t> of 974</a:t>
            </a:r>
          </a:p>
        </p:txBody>
      </p:sp>
    </p:spTree>
    <p:extLst>
      <p:ext uri="{BB962C8B-B14F-4D97-AF65-F5344CB8AC3E}">
        <p14:creationId xmlns:p14="http://schemas.microsoft.com/office/powerpoint/2010/main" val="309884618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8C7AE5-8575-44FE-B81A-B12662EF028E}"/>
              </a:ext>
            </a:extLst>
          </p:cNvPr>
          <p:cNvSpPr>
            <a:spLocks noGrp="1"/>
          </p:cNvSpPr>
          <p:nvPr>
            <p:ph type="title"/>
          </p:nvPr>
        </p:nvSpPr>
        <p:spPr/>
        <p:txBody>
          <a:bodyPr/>
          <a:lstStyle/>
          <a:p>
            <a:pPr algn="ctr"/>
            <a:r>
              <a:rPr lang="en-US" dirty="0">
                <a:latin typeface="Times New Roman" panose="02020603050405020304" pitchFamily="18" charset="0"/>
                <a:cs typeface="Times New Roman" panose="02020603050405020304" pitchFamily="18" charset="0"/>
              </a:rPr>
              <a:t>More Background</a:t>
            </a:r>
          </a:p>
        </p:txBody>
      </p:sp>
      <p:sp>
        <p:nvSpPr>
          <p:cNvPr id="3" name="Content Placeholder 2">
            <a:extLst>
              <a:ext uri="{FF2B5EF4-FFF2-40B4-BE49-F238E27FC236}">
                <a16:creationId xmlns:a16="http://schemas.microsoft.com/office/drawing/2014/main" id="{B6FF8778-FCEE-465F-857B-921A93D7F4FE}"/>
              </a:ext>
            </a:extLst>
          </p:cNvPr>
          <p:cNvSpPr>
            <a:spLocks noGrp="1"/>
          </p:cNvSpPr>
          <p:nvPr>
            <p:ph idx="1"/>
          </p:nvPr>
        </p:nvSpPr>
        <p:spPr/>
        <p:txBody>
          <a:bodyPr>
            <a:normAutofit/>
          </a:bodyPr>
          <a:lstStyle/>
          <a:p>
            <a:r>
              <a:rPr lang="en-US" dirty="0">
                <a:latin typeface="Times New Roman" panose="02020603050405020304" pitchFamily="18" charset="0"/>
                <a:cs typeface="Times New Roman" panose="02020603050405020304" pitchFamily="18" charset="0"/>
              </a:rPr>
              <a:t>The Bureau attempted to work with USACon and find a resolution for more than a year</a:t>
            </a:r>
          </a:p>
          <a:p>
            <a:pPr marL="0" indent="0">
              <a:buNone/>
            </a:pPr>
            <a:endParaRPr lang="en-US" dirty="0">
              <a:latin typeface="Times New Roman" panose="02020603050405020304" pitchFamily="18" charset="0"/>
              <a:cs typeface="Times New Roman" panose="02020603050405020304" pitchFamily="18" charset="0"/>
            </a:endParaRPr>
          </a:p>
          <a:p>
            <a:r>
              <a:rPr lang="en-US" dirty="0">
                <a:latin typeface="Times New Roman" panose="02020603050405020304" pitchFamily="18" charset="0"/>
                <a:cs typeface="Times New Roman" panose="02020603050405020304" pitchFamily="18" charset="0"/>
              </a:rPr>
              <a:t>USACon would respond intermittently and repeatedly failed to meet agreed to actions and timelines and then ghost again</a:t>
            </a:r>
          </a:p>
          <a:p>
            <a:pPr marL="0" indent="0">
              <a:buNone/>
            </a:pPr>
            <a:r>
              <a:rPr lang="en-US" dirty="0">
                <a:latin typeface="Times New Roman" panose="02020603050405020304" pitchFamily="18" charset="0"/>
                <a:cs typeface="Times New Roman" panose="02020603050405020304" pitchFamily="18" charset="0"/>
              </a:rPr>
              <a:t> </a:t>
            </a:r>
          </a:p>
          <a:p>
            <a:r>
              <a:rPr lang="en-US" dirty="0">
                <a:latin typeface="Times New Roman" panose="02020603050405020304" pitchFamily="18" charset="0"/>
                <a:cs typeface="Times New Roman" panose="02020603050405020304" pitchFamily="18" charset="0"/>
              </a:rPr>
              <a:t>Bureau needed the work done</a:t>
            </a:r>
            <a:endParaRPr lang="en-US" sz="900" dirty="0">
              <a:latin typeface="Times New Roman" panose="02020603050405020304" pitchFamily="18" charset="0"/>
              <a:cs typeface="Times New Roman" panose="02020603050405020304" pitchFamily="18" charset="0"/>
            </a:endParaRPr>
          </a:p>
          <a:p>
            <a:endParaRPr lang="en-US" sz="900" dirty="0">
              <a:latin typeface="Times New Roman" panose="02020603050405020304" pitchFamily="18" charset="0"/>
              <a:cs typeface="Times New Roman" panose="02020603050405020304" pitchFamily="18" charset="0"/>
            </a:endParaRPr>
          </a:p>
          <a:p>
            <a:endParaRPr lang="en-US" dirty="0">
              <a:latin typeface="Times New Roman" panose="02020603050405020304" pitchFamily="18" charset="0"/>
              <a:cs typeface="Times New Roman" panose="02020603050405020304" pitchFamily="18" charset="0"/>
            </a:endParaRPr>
          </a:p>
        </p:txBody>
      </p:sp>
      <p:sp>
        <p:nvSpPr>
          <p:cNvPr id="4" name="Slide Number Placeholder 3">
            <a:extLst>
              <a:ext uri="{FF2B5EF4-FFF2-40B4-BE49-F238E27FC236}">
                <a16:creationId xmlns:a16="http://schemas.microsoft.com/office/drawing/2014/main" id="{C50D2092-C149-9DE8-543F-6EC439BE858C}"/>
              </a:ext>
            </a:extLst>
          </p:cNvPr>
          <p:cNvSpPr>
            <a:spLocks noGrp="1"/>
          </p:cNvSpPr>
          <p:nvPr>
            <p:ph type="sldNum" sz="quarter" idx="12"/>
          </p:nvPr>
        </p:nvSpPr>
        <p:spPr/>
        <p:txBody>
          <a:bodyPr/>
          <a:lstStyle/>
          <a:p>
            <a:fld id="{585D148C-3D4E-442C-BA1A-409379C3B611}" type="slidenum">
              <a:rPr lang="en-US" smtClean="0"/>
              <a:t>17</a:t>
            </a:fld>
            <a:r>
              <a:rPr lang="en-US" dirty="0"/>
              <a:t> of 974</a:t>
            </a:r>
          </a:p>
        </p:txBody>
      </p:sp>
    </p:spTree>
    <p:extLst>
      <p:ext uri="{BB962C8B-B14F-4D97-AF65-F5344CB8AC3E}">
        <p14:creationId xmlns:p14="http://schemas.microsoft.com/office/powerpoint/2010/main" val="68659710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59C6BB-4127-C5FE-F79D-CF7DA21C88E4}"/>
              </a:ext>
            </a:extLst>
          </p:cNvPr>
          <p:cNvSpPr>
            <a:spLocks noGrp="1"/>
          </p:cNvSpPr>
          <p:nvPr>
            <p:ph type="title"/>
          </p:nvPr>
        </p:nvSpPr>
        <p:spPr/>
        <p:txBody>
          <a:bodyPr/>
          <a:lstStyle/>
          <a:p>
            <a:pPr algn="ctr"/>
            <a:r>
              <a:rPr lang="en-US" dirty="0">
                <a:latin typeface="Times New Roman" panose="02020603050405020304" pitchFamily="18" charset="0"/>
                <a:cs typeface="Times New Roman" panose="02020603050405020304" pitchFamily="18" charset="0"/>
              </a:rPr>
              <a:t>Continued Even More…</a:t>
            </a:r>
          </a:p>
        </p:txBody>
      </p:sp>
      <p:sp>
        <p:nvSpPr>
          <p:cNvPr id="3" name="Content Placeholder 2">
            <a:extLst>
              <a:ext uri="{FF2B5EF4-FFF2-40B4-BE49-F238E27FC236}">
                <a16:creationId xmlns:a16="http://schemas.microsoft.com/office/drawing/2014/main" id="{0B776B5C-829B-8E8F-EA8E-F98114FFC6E2}"/>
              </a:ext>
            </a:extLst>
          </p:cNvPr>
          <p:cNvSpPr>
            <a:spLocks noGrp="1"/>
          </p:cNvSpPr>
          <p:nvPr>
            <p:ph idx="1"/>
          </p:nvPr>
        </p:nvSpPr>
        <p:spPr/>
        <p:txBody>
          <a:bodyPr>
            <a:normAutofit lnSpcReduction="10000"/>
          </a:bodyPr>
          <a:lstStyle/>
          <a:p>
            <a:r>
              <a:rPr lang="en-US" dirty="0">
                <a:latin typeface="Times New Roman" panose="02020603050405020304" pitchFamily="18" charset="0"/>
                <a:cs typeface="Times New Roman" panose="02020603050405020304" pitchFamily="18" charset="0"/>
              </a:rPr>
              <a:t>What SHOULD have happened next…</a:t>
            </a:r>
          </a:p>
          <a:p>
            <a:pPr marL="0" indent="0">
              <a:buNone/>
            </a:pPr>
            <a:endParaRPr lang="en-US" dirty="0">
              <a:latin typeface="Times New Roman" panose="02020603050405020304" pitchFamily="18" charset="0"/>
              <a:cs typeface="Times New Roman" panose="02020603050405020304" pitchFamily="18" charset="0"/>
            </a:endParaRPr>
          </a:p>
          <a:p>
            <a:r>
              <a:rPr lang="en-US" dirty="0">
                <a:latin typeface="Times New Roman" panose="02020603050405020304" pitchFamily="18" charset="0"/>
                <a:cs typeface="Times New Roman" panose="02020603050405020304" pitchFamily="18" charset="0"/>
              </a:rPr>
              <a:t>What ACTUALLY happened next…</a:t>
            </a:r>
          </a:p>
          <a:p>
            <a:endParaRPr lang="en-US" dirty="0">
              <a:latin typeface="Times New Roman" panose="02020603050405020304" pitchFamily="18" charset="0"/>
              <a:cs typeface="Times New Roman" panose="02020603050405020304" pitchFamily="18" charset="0"/>
            </a:endParaRPr>
          </a:p>
          <a:p>
            <a:r>
              <a:rPr lang="en-US" dirty="0">
                <a:latin typeface="Times New Roman" panose="02020603050405020304" pitchFamily="18" charset="0"/>
                <a:cs typeface="Times New Roman" panose="02020603050405020304" pitchFamily="18" charset="0"/>
              </a:rPr>
              <a:t>SDO assessed USACon’s situation and history</a:t>
            </a:r>
          </a:p>
          <a:p>
            <a:endParaRPr lang="en-US" dirty="0">
              <a:latin typeface="Times New Roman" panose="02020603050405020304" pitchFamily="18" charset="0"/>
              <a:cs typeface="Times New Roman" panose="02020603050405020304" pitchFamily="18" charset="0"/>
            </a:endParaRPr>
          </a:p>
          <a:p>
            <a:r>
              <a:rPr lang="en-US" dirty="0">
                <a:latin typeface="Times New Roman" panose="02020603050405020304" pitchFamily="18" charset="0"/>
                <a:cs typeface="Times New Roman" panose="02020603050405020304" pitchFamily="18" charset="0"/>
              </a:rPr>
              <a:t>SDO wants to help commerce to commerce, keep people employed</a:t>
            </a:r>
          </a:p>
          <a:p>
            <a:pPr marL="0" indent="0">
              <a:buNone/>
            </a:pPr>
            <a:endParaRPr lang="en-US" dirty="0">
              <a:latin typeface="Times New Roman" panose="02020603050405020304" pitchFamily="18" charset="0"/>
              <a:cs typeface="Times New Roman" panose="02020603050405020304" pitchFamily="18" charset="0"/>
            </a:endParaRPr>
          </a:p>
          <a:p>
            <a:r>
              <a:rPr lang="en-US" dirty="0">
                <a:latin typeface="Times New Roman" panose="02020603050405020304" pitchFamily="18" charset="0"/>
                <a:cs typeface="Times New Roman" panose="02020603050405020304" pitchFamily="18" charset="0"/>
              </a:rPr>
              <a:t>SDO creates a very novel solution….</a:t>
            </a:r>
          </a:p>
        </p:txBody>
      </p:sp>
      <p:sp>
        <p:nvSpPr>
          <p:cNvPr id="4" name="Slide Number Placeholder 3">
            <a:extLst>
              <a:ext uri="{FF2B5EF4-FFF2-40B4-BE49-F238E27FC236}">
                <a16:creationId xmlns:a16="http://schemas.microsoft.com/office/drawing/2014/main" id="{6F8258BF-855F-6CEF-B59B-25EA90674AA1}"/>
              </a:ext>
            </a:extLst>
          </p:cNvPr>
          <p:cNvSpPr>
            <a:spLocks noGrp="1"/>
          </p:cNvSpPr>
          <p:nvPr>
            <p:ph type="sldNum" sz="quarter" idx="12"/>
          </p:nvPr>
        </p:nvSpPr>
        <p:spPr/>
        <p:txBody>
          <a:bodyPr/>
          <a:lstStyle/>
          <a:p>
            <a:fld id="{585D148C-3D4E-442C-BA1A-409379C3B611}" type="slidenum">
              <a:rPr lang="en-US" smtClean="0"/>
              <a:t>18</a:t>
            </a:fld>
            <a:r>
              <a:rPr lang="en-US" dirty="0"/>
              <a:t> of 974</a:t>
            </a:r>
          </a:p>
        </p:txBody>
      </p:sp>
    </p:spTree>
    <p:extLst>
      <p:ext uri="{BB962C8B-B14F-4D97-AF65-F5344CB8AC3E}">
        <p14:creationId xmlns:p14="http://schemas.microsoft.com/office/powerpoint/2010/main" val="173009933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0354EF-0957-11DF-85AC-20CDAF38E5AB}"/>
              </a:ext>
            </a:extLst>
          </p:cNvPr>
          <p:cNvSpPr>
            <a:spLocks noGrp="1"/>
          </p:cNvSpPr>
          <p:nvPr>
            <p:ph type="title"/>
          </p:nvPr>
        </p:nvSpPr>
        <p:spPr/>
        <p:txBody>
          <a:bodyPr/>
          <a:lstStyle/>
          <a:p>
            <a:pPr algn="ctr"/>
            <a:r>
              <a:rPr lang="en-US" dirty="0">
                <a:latin typeface="Times New Roman" panose="02020603050405020304" pitchFamily="18" charset="0"/>
                <a:cs typeface="Times New Roman" panose="02020603050405020304" pitchFamily="18" charset="0"/>
              </a:rPr>
              <a:t>Hey APEX Accelerator... Little Help…</a:t>
            </a:r>
          </a:p>
        </p:txBody>
      </p:sp>
      <p:sp>
        <p:nvSpPr>
          <p:cNvPr id="3" name="Content Placeholder 2">
            <a:extLst>
              <a:ext uri="{FF2B5EF4-FFF2-40B4-BE49-F238E27FC236}">
                <a16:creationId xmlns:a16="http://schemas.microsoft.com/office/drawing/2014/main" id="{03739C05-EFA9-3887-EEE1-7BCEC0C4755A}"/>
              </a:ext>
            </a:extLst>
          </p:cNvPr>
          <p:cNvSpPr>
            <a:spLocks noGrp="1"/>
          </p:cNvSpPr>
          <p:nvPr>
            <p:ph idx="1"/>
          </p:nvPr>
        </p:nvSpPr>
        <p:spPr/>
        <p:txBody>
          <a:bodyPr>
            <a:normAutofit/>
          </a:bodyPr>
          <a:lstStyle/>
          <a:p>
            <a:r>
              <a:rPr lang="en-US" dirty="0">
                <a:latin typeface="Times New Roman" panose="02020603050405020304" pitchFamily="18" charset="0"/>
                <a:cs typeface="Times New Roman" panose="02020603050405020304" pitchFamily="18" charset="0"/>
              </a:rPr>
              <a:t>SDO worked with OSDBU to try and find USACon help</a:t>
            </a:r>
          </a:p>
          <a:p>
            <a:endParaRPr lang="en-US" sz="800" dirty="0">
              <a:latin typeface="Times New Roman" panose="02020603050405020304" pitchFamily="18" charset="0"/>
              <a:cs typeface="Times New Roman" panose="02020603050405020304" pitchFamily="18" charset="0"/>
            </a:endParaRPr>
          </a:p>
          <a:p>
            <a:r>
              <a:rPr lang="en-US" dirty="0">
                <a:latin typeface="Times New Roman" panose="02020603050405020304" pitchFamily="18" charset="0"/>
                <a:cs typeface="Times New Roman" panose="02020603050405020304" pitchFamily="18" charset="0"/>
              </a:rPr>
              <a:t>OSDBU had difficulty finding any applicable assistance </a:t>
            </a:r>
          </a:p>
          <a:p>
            <a:endParaRPr lang="en-US" sz="800" dirty="0">
              <a:latin typeface="Times New Roman" panose="02020603050405020304" pitchFamily="18" charset="0"/>
              <a:cs typeface="Times New Roman" panose="02020603050405020304" pitchFamily="18" charset="0"/>
            </a:endParaRPr>
          </a:p>
          <a:p>
            <a:r>
              <a:rPr lang="en-US" dirty="0">
                <a:latin typeface="Times New Roman" panose="02020603050405020304" pitchFamily="18" charset="0"/>
                <a:cs typeface="Times New Roman" panose="02020603050405020304" pitchFamily="18" charset="0"/>
              </a:rPr>
              <a:t>SDO reached out to SBA about possible </a:t>
            </a:r>
            <a:r>
              <a:rPr lang="fr-FR" dirty="0">
                <a:latin typeface="Times New Roman" panose="02020603050405020304" pitchFamily="18" charset="0"/>
                <a:cs typeface="Times New Roman" panose="02020603050405020304" pitchFamily="18" charset="0"/>
              </a:rPr>
              <a:t>Procurement </a:t>
            </a:r>
            <a:r>
              <a:rPr lang="fr-FR" dirty="0" err="1">
                <a:latin typeface="Times New Roman" panose="02020603050405020304" pitchFamily="18" charset="0"/>
                <a:cs typeface="Times New Roman" panose="02020603050405020304" pitchFamily="18" charset="0"/>
              </a:rPr>
              <a:t>Technical</a:t>
            </a:r>
            <a:r>
              <a:rPr lang="fr-FR" dirty="0">
                <a:latin typeface="Times New Roman" panose="02020603050405020304" pitchFamily="18" charset="0"/>
                <a:cs typeface="Times New Roman" panose="02020603050405020304" pitchFamily="18" charset="0"/>
              </a:rPr>
              <a:t> Assistance Centers (</a:t>
            </a:r>
            <a:r>
              <a:rPr lang="fr-FR" dirty="0" err="1">
                <a:latin typeface="Times New Roman" panose="02020603050405020304" pitchFamily="18" charset="0"/>
                <a:cs typeface="Times New Roman" panose="02020603050405020304" pitchFamily="18" charset="0"/>
              </a:rPr>
              <a:t>PTACs</a:t>
            </a:r>
            <a:r>
              <a:rPr lang="fr-FR" dirty="0">
                <a:latin typeface="Times New Roman" panose="02020603050405020304" pitchFamily="18" charset="0"/>
                <a:cs typeface="Times New Roman" panose="02020603050405020304" pitchFamily="18" charset="0"/>
              </a:rPr>
              <a:t>) assistance</a:t>
            </a:r>
            <a:endParaRPr lang="en-US" dirty="0">
              <a:latin typeface="Times New Roman" panose="02020603050405020304" pitchFamily="18" charset="0"/>
              <a:cs typeface="Times New Roman" panose="02020603050405020304" pitchFamily="18" charset="0"/>
            </a:endParaRPr>
          </a:p>
          <a:p>
            <a:endParaRPr lang="en-US" sz="800" dirty="0">
              <a:latin typeface="Times New Roman" panose="02020603050405020304" pitchFamily="18" charset="0"/>
              <a:cs typeface="Times New Roman" panose="02020603050405020304" pitchFamily="18" charset="0"/>
            </a:endParaRPr>
          </a:p>
          <a:p>
            <a:r>
              <a:rPr lang="en-US" dirty="0">
                <a:latin typeface="Times New Roman" panose="02020603050405020304" pitchFamily="18" charset="0"/>
                <a:cs typeface="Times New Roman" panose="02020603050405020304" pitchFamily="18" charset="0"/>
              </a:rPr>
              <a:t>PTACs are now called APEX Accelerators</a:t>
            </a:r>
          </a:p>
        </p:txBody>
      </p:sp>
      <p:sp>
        <p:nvSpPr>
          <p:cNvPr id="4" name="Slide Number Placeholder 3">
            <a:extLst>
              <a:ext uri="{FF2B5EF4-FFF2-40B4-BE49-F238E27FC236}">
                <a16:creationId xmlns:a16="http://schemas.microsoft.com/office/drawing/2014/main" id="{4603E3F1-EDAF-C5EF-0F8D-62EEBDAC52E3}"/>
              </a:ext>
            </a:extLst>
          </p:cNvPr>
          <p:cNvSpPr>
            <a:spLocks noGrp="1"/>
          </p:cNvSpPr>
          <p:nvPr>
            <p:ph type="sldNum" sz="quarter" idx="12"/>
          </p:nvPr>
        </p:nvSpPr>
        <p:spPr/>
        <p:txBody>
          <a:bodyPr/>
          <a:lstStyle/>
          <a:p>
            <a:fld id="{585D148C-3D4E-442C-BA1A-409379C3B611}" type="slidenum">
              <a:rPr lang="en-US" smtClean="0"/>
              <a:t>19</a:t>
            </a:fld>
            <a:r>
              <a:rPr lang="en-US" dirty="0"/>
              <a:t> of 974 </a:t>
            </a:r>
          </a:p>
        </p:txBody>
      </p:sp>
    </p:spTree>
    <p:extLst>
      <p:ext uri="{BB962C8B-B14F-4D97-AF65-F5344CB8AC3E}">
        <p14:creationId xmlns:p14="http://schemas.microsoft.com/office/powerpoint/2010/main" val="75300703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757DD7-A22D-BF2E-DAE6-D1D11A793E7E}"/>
              </a:ext>
            </a:extLst>
          </p:cNvPr>
          <p:cNvSpPr>
            <a:spLocks noGrp="1"/>
          </p:cNvSpPr>
          <p:nvPr>
            <p:ph type="title"/>
          </p:nvPr>
        </p:nvSpPr>
        <p:spPr>
          <a:xfrm>
            <a:off x="838200" y="1288317"/>
            <a:ext cx="10515600" cy="1325563"/>
          </a:xfrm>
        </p:spPr>
        <p:txBody>
          <a:bodyPr/>
          <a:lstStyle/>
          <a:p>
            <a:pPr algn="ctr"/>
            <a:r>
              <a:rPr lang="en-US" dirty="0">
                <a:latin typeface="Times New Roman" panose="02020603050405020304" pitchFamily="18" charset="0"/>
                <a:cs typeface="Times New Roman" panose="02020603050405020304" pitchFamily="18" charset="0"/>
              </a:rPr>
              <a:t>Let’s Meet Today’s Presentation Team</a:t>
            </a:r>
          </a:p>
        </p:txBody>
      </p:sp>
      <p:sp>
        <p:nvSpPr>
          <p:cNvPr id="3" name="Content Placeholder 2">
            <a:extLst>
              <a:ext uri="{FF2B5EF4-FFF2-40B4-BE49-F238E27FC236}">
                <a16:creationId xmlns:a16="http://schemas.microsoft.com/office/drawing/2014/main" id="{296CBFB6-019D-A172-A162-7336600C4141}"/>
              </a:ext>
            </a:extLst>
          </p:cNvPr>
          <p:cNvSpPr>
            <a:spLocks noGrp="1"/>
          </p:cNvSpPr>
          <p:nvPr>
            <p:ph idx="1"/>
          </p:nvPr>
        </p:nvSpPr>
        <p:spPr/>
        <p:txBody>
          <a:bodyPr>
            <a:normAutofit/>
          </a:bodyPr>
          <a:lstStyle/>
          <a:p>
            <a:pPr marL="0" indent="0">
              <a:buNone/>
            </a:pPr>
            <a:endParaRPr lang="en-US" sz="3200" dirty="0">
              <a:latin typeface="Times New Roman" panose="02020603050405020304" pitchFamily="18" charset="0"/>
              <a:cs typeface="Times New Roman" panose="02020603050405020304" pitchFamily="18" charset="0"/>
            </a:endParaRPr>
          </a:p>
          <a:p>
            <a:pPr marL="0" indent="0">
              <a:buNone/>
            </a:pPr>
            <a:endParaRPr lang="en-US" sz="3200" dirty="0">
              <a:latin typeface="Times New Roman" panose="02020603050405020304" pitchFamily="18" charset="0"/>
              <a:cs typeface="Times New Roman" panose="02020603050405020304" pitchFamily="18" charset="0"/>
            </a:endParaRPr>
          </a:p>
          <a:p>
            <a:pPr marL="0" indent="0" algn="ctr">
              <a:buNone/>
            </a:pPr>
            <a:r>
              <a:rPr lang="en-US" sz="3200" dirty="0">
                <a:latin typeface="Times New Roman" panose="02020603050405020304" pitchFamily="18" charset="0"/>
                <a:cs typeface="Times New Roman" panose="02020603050405020304" pitchFamily="18" charset="0"/>
              </a:rPr>
              <a:t>I am James Latoff</a:t>
            </a:r>
          </a:p>
          <a:p>
            <a:pPr marL="0" indent="0" algn="ctr">
              <a:buNone/>
            </a:pPr>
            <a:r>
              <a:rPr lang="en-US" sz="3200" dirty="0">
                <a:latin typeface="Times New Roman" panose="02020603050405020304" pitchFamily="18" charset="0"/>
                <a:cs typeface="Times New Roman" panose="02020603050405020304" pitchFamily="18" charset="0"/>
              </a:rPr>
              <a:t>&amp;</a:t>
            </a:r>
          </a:p>
          <a:p>
            <a:pPr marL="0" indent="0" algn="ctr">
              <a:buNone/>
            </a:pPr>
            <a:r>
              <a:rPr lang="en-US" sz="3200" dirty="0">
                <a:latin typeface="Times New Roman" panose="02020603050405020304" pitchFamily="18" charset="0"/>
                <a:cs typeface="Times New Roman" panose="02020603050405020304" pitchFamily="18" charset="0"/>
              </a:rPr>
              <a:t>That’s Mr. Greg Coss!</a:t>
            </a:r>
          </a:p>
        </p:txBody>
      </p:sp>
      <p:sp>
        <p:nvSpPr>
          <p:cNvPr id="4" name="Slide Number Placeholder 3">
            <a:extLst>
              <a:ext uri="{FF2B5EF4-FFF2-40B4-BE49-F238E27FC236}">
                <a16:creationId xmlns:a16="http://schemas.microsoft.com/office/drawing/2014/main" id="{7DB80BDF-6D88-E827-DD3A-EDE29EB1712C}"/>
              </a:ext>
            </a:extLst>
          </p:cNvPr>
          <p:cNvSpPr>
            <a:spLocks noGrp="1"/>
          </p:cNvSpPr>
          <p:nvPr>
            <p:ph type="sldNum" sz="quarter" idx="12"/>
          </p:nvPr>
        </p:nvSpPr>
        <p:spPr/>
        <p:txBody>
          <a:bodyPr/>
          <a:lstStyle/>
          <a:p>
            <a:fld id="{585D148C-3D4E-442C-BA1A-409379C3B611}" type="slidenum">
              <a:rPr lang="en-US" smtClean="0"/>
              <a:t>2</a:t>
            </a:fld>
            <a:r>
              <a:rPr lang="en-US" dirty="0"/>
              <a:t> of 974 </a:t>
            </a:r>
          </a:p>
        </p:txBody>
      </p:sp>
    </p:spTree>
    <p:extLst>
      <p:ext uri="{BB962C8B-B14F-4D97-AF65-F5344CB8AC3E}">
        <p14:creationId xmlns:p14="http://schemas.microsoft.com/office/powerpoint/2010/main" val="8493786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4E4933-E793-0E5A-807E-BF5EFB5CC02F}"/>
              </a:ext>
            </a:extLst>
          </p:cNvPr>
          <p:cNvSpPr>
            <a:spLocks noGrp="1"/>
          </p:cNvSpPr>
          <p:nvPr>
            <p:ph type="title"/>
          </p:nvPr>
        </p:nvSpPr>
        <p:spPr/>
        <p:txBody>
          <a:bodyPr/>
          <a:lstStyle/>
          <a:p>
            <a:pPr algn="ctr"/>
            <a:r>
              <a:rPr lang="en-US" dirty="0">
                <a:latin typeface="Times New Roman" panose="02020603050405020304" pitchFamily="18" charset="0"/>
                <a:cs typeface="Times New Roman" panose="02020603050405020304" pitchFamily="18" charset="0"/>
              </a:rPr>
              <a:t>Administrative Action</a:t>
            </a:r>
          </a:p>
        </p:txBody>
      </p:sp>
      <p:sp>
        <p:nvSpPr>
          <p:cNvPr id="3" name="Content Placeholder 2">
            <a:extLst>
              <a:ext uri="{FF2B5EF4-FFF2-40B4-BE49-F238E27FC236}">
                <a16:creationId xmlns:a16="http://schemas.microsoft.com/office/drawing/2014/main" id="{D459235F-DB54-8CC7-1271-917554D552D2}"/>
              </a:ext>
            </a:extLst>
          </p:cNvPr>
          <p:cNvSpPr>
            <a:spLocks noGrp="1"/>
          </p:cNvSpPr>
          <p:nvPr>
            <p:ph idx="1"/>
          </p:nvPr>
        </p:nvSpPr>
        <p:spPr/>
        <p:txBody>
          <a:bodyPr/>
          <a:lstStyle/>
          <a:p>
            <a:r>
              <a:rPr lang="en-US" dirty="0">
                <a:latin typeface="Times New Roman" panose="02020603050405020304" pitchFamily="18" charset="0"/>
                <a:cs typeface="Times New Roman" panose="02020603050405020304" pitchFamily="18" charset="0"/>
              </a:rPr>
              <a:t>Local APEX Accelerator agreed to assign a Consultant to USACon</a:t>
            </a:r>
          </a:p>
          <a:p>
            <a:pPr marL="0" indent="0">
              <a:buNone/>
            </a:pPr>
            <a:endParaRPr lang="en-US" dirty="0">
              <a:latin typeface="Times New Roman" panose="02020603050405020304" pitchFamily="18" charset="0"/>
              <a:cs typeface="Times New Roman" panose="02020603050405020304" pitchFamily="18" charset="0"/>
            </a:endParaRPr>
          </a:p>
          <a:p>
            <a:r>
              <a:rPr lang="en-US" dirty="0">
                <a:latin typeface="Times New Roman" panose="02020603050405020304" pitchFamily="18" charset="0"/>
                <a:cs typeface="Times New Roman" panose="02020603050405020304" pitchFamily="18" charset="0"/>
              </a:rPr>
              <a:t>USACon agreed to meet and work with Consultant</a:t>
            </a:r>
          </a:p>
          <a:p>
            <a:pPr marL="0" indent="0">
              <a:buNone/>
            </a:pPr>
            <a:endParaRPr lang="en-US" dirty="0">
              <a:latin typeface="Times New Roman" panose="02020603050405020304" pitchFamily="18" charset="0"/>
              <a:cs typeface="Times New Roman" panose="02020603050405020304" pitchFamily="18" charset="0"/>
            </a:endParaRPr>
          </a:p>
          <a:p>
            <a:r>
              <a:rPr lang="en-US" dirty="0">
                <a:latin typeface="Times New Roman" panose="02020603050405020304" pitchFamily="18" charset="0"/>
                <a:cs typeface="Times New Roman" panose="02020603050405020304" pitchFamily="18" charset="0"/>
              </a:rPr>
              <a:t>USACon gets the training and education necessary to function responsibly and keep working</a:t>
            </a:r>
          </a:p>
          <a:p>
            <a:pPr marL="0" indent="0">
              <a:buNone/>
            </a:pPr>
            <a:endParaRPr lang="en-US" dirty="0">
              <a:latin typeface="Times New Roman" panose="02020603050405020304" pitchFamily="18" charset="0"/>
              <a:cs typeface="Times New Roman" panose="02020603050405020304" pitchFamily="18" charset="0"/>
            </a:endParaRPr>
          </a:p>
          <a:p>
            <a:r>
              <a:rPr lang="en-US" dirty="0">
                <a:latin typeface="Times New Roman" panose="02020603050405020304" pitchFamily="18" charset="0"/>
                <a:cs typeface="Times New Roman" panose="02020603050405020304" pitchFamily="18" charset="0"/>
              </a:rPr>
              <a:t>No exclusion necessary!</a:t>
            </a:r>
          </a:p>
        </p:txBody>
      </p:sp>
      <p:sp>
        <p:nvSpPr>
          <p:cNvPr id="4" name="Slide Number Placeholder 3">
            <a:extLst>
              <a:ext uri="{FF2B5EF4-FFF2-40B4-BE49-F238E27FC236}">
                <a16:creationId xmlns:a16="http://schemas.microsoft.com/office/drawing/2014/main" id="{34CA7335-3A1A-718D-4BB7-B1569F6C2D72}"/>
              </a:ext>
            </a:extLst>
          </p:cNvPr>
          <p:cNvSpPr>
            <a:spLocks noGrp="1"/>
          </p:cNvSpPr>
          <p:nvPr>
            <p:ph type="sldNum" sz="quarter" idx="12"/>
          </p:nvPr>
        </p:nvSpPr>
        <p:spPr/>
        <p:txBody>
          <a:bodyPr/>
          <a:lstStyle/>
          <a:p>
            <a:fld id="{585D148C-3D4E-442C-BA1A-409379C3B611}" type="slidenum">
              <a:rPr lang="en-US" smtClean="0"/>
              <a:t>20</a:t>
            </a:fld>
            <a:r>
              <a:rPr lang="en-US" dirty="0"/>
              <a:t> of 974</a:t>
            </a:r>
          </a:p>
        </p:txBody>
      </p:sp>
    </p:spTree>
    <p:extLst>
      <p:ext uri="{BB962C8B-B14F-4D97-AF65-F5344CB8AC3E}">
        <p14:creationId xmlns:p14="http://schemas.microsoft.com/office/powerpoint/2010/main" val="282037276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496882-B893-AC66-94E3-D4059653E015}"/>
              </a:ext>
            </a:extLst>
          </p:cNvPr>
          <p:cNvSpPr>
            <a:spLocks noGrp="1"/>
          </p:cNvSpPr>
          <p:nvPr>
            <p:ph type="title"/>
          </p:nvPr>
        </p:nvSpPr>
        <p:spPr/>
        <p:txBody>
          <a:bodyPr/>
          <a:lstStyle/>
          <a:p>
            <a:pPr algn="ctr"/>
            <a:r>
              <a:rPr lang="en-US" dirty="0">
                <a:latin typeface="Times New Roman" panose="02020603050405020304" pitchFamily="18" charset="0"/>
                <a:cs typeface="Times New Roman" panose="02020603050405020304" pitchFamily="18" charset="0"/>
              </a:rPr>
              <a:t>Results</a:t>
            </a:r>
          </a:p>
        </p:txBody>
      </p:sp>
      <p:sp>
        <p:nvSpPr>
          <p:cNvPr id="5" name="Content Placeholder 4">
            <a:extLst>
              <a:ext uri="{FF2B5EF4-FFF2-40B4-BE49-F238E27FC236}">
                <a16:creationId xmlns:a16="http://schemas.microsoft.com/office/drawing/2014/main" id="{FA3DE642-854A-5625-12B4-E30CC3756897}"/>
              </a:ext>
            </a:extLst>
          </p:cNvPr>
          <p:cNvSpPr>
            <a:spLocks noGrp="1"/>
          </p:cNvSpPr>
          <p:nvPr>
            <p:ph idx="1"/>
          </p:nvPr>
        </p:nvSpPr>
        <p:spPr/>
        <p:txBody>
          <a:bodyPr/>
          <a:lstStyle/>
          <a:p>
            <a:r>
              <a:rPr lang="en-US" dirty="0">
                <a:latin typeface="Times New Roman" panose="02020603050405020304" pitchFamily="18" charset="0"/>
                <a:cs typeface="Times New Roman" panose="02020603050405020304" pitchFamily="18" charset="0"/>
              </a:rPr>
              <a:t>USACon is enrolled in multiple programs and trainings to support small business gov contractors through the APEX Consultant</a:t>
            </a:r>
          </a:p>
          <a:p>
            <a:pPr marL="0" indent="0">
              <a:buNone/>
            </a:pPr>
            <a:endParaRPr lang="en-US" dirty="0">
              <a:latin typeface="Times New Roman" panose="02020603050405020304" pitchFamily="18" charset="0"/>
              <a:cs typeface="Times New Roman" panose="02020603050405020304" pitchFamily="18" charset="0"/>
            </a:endParaRPr>
          </a:p>
          <a:p>
            <a:r>
              <a:rPr lang="en-US" dirty="0">
                <a:latin typeface="Times New Roman" panose="02020603050405020304" pitchFamily="18" charset="0"/>
                <a:cs typeface="Times New Roman" panose="02020603050405020304" pitchFamily="18" charset="0"/>
              </a:rPr>
              <a:t>USACon is still in business and improving as a contractor</a:t>
            </a:r>
          </a:p>
          <a:p>
            <a:pPr marL="0" indent="0">
              <a:buNone/>
            </a:pPr>
            <a:endParaRPr lang="en-US" dirty="0">
              <a:latin typeface="Times New Roman" panose="02020603050405020304" pitchFamily="18" charset="0"/>
              <a:cs typeface="Times New Roman" panose="02020603050405020304" pitchFamily="18" charset="0"/>
            </a:endParaRPr>
          </a:p>
          <a:p>
            <a:r>
              <a:rPr lang="en-US" dirty="0">
                <a:latin typeface="Times New Roman" panose="02020603050405020304" pitchFamily="18" charset="0"/>
                <a:cs typeface="Times New Roman" panose="02020603050405020304" pitchFamily="18" charset="0"/>
              </a:rPr>
              <a:t>USACon is performing and responding on current contracts</a:t>
            </a:r>
          </a:p>
          <a:p>
            <a:pPr marL="0" indent="0">
              <a:buNone/>
            </a:pPr>
            <a:endParaRPr lang="en-US" dirty="0">
              <a:latin typeface="Times New Roman" panose="02020603050405020304" pitchFamily="18" charset="0"/>
              <a:cs typeface="Times New Roman" panose="02020603050405020304" pitchFamily="18" charset="0"/>
            </a:endParaRPr>
          </a:p>
          <a:p>
            <a:r>
              <a:rPr lang="en-US" dirty="0">
                <a:latin typeface="Times New Roman" panose="02020603050405020304" pitchFamily="18" charset="0"/>
                <a:cs typeface="Times New Roman" panose="02020603050405020304" pitchFamily="18" charset="0"/>
              </a:rPr>
              <a:t>And USACon’s its employees stay employed</a:t>
            </a:r>
          </a:p>
        </p:txBody>
      </p:sp>
      <p:sp>
        <p:nvSpPr>
          <p:cNvPr id="4" name="Slide Number Placeholder 3">
            <a:extLst>
              <a:ext uri="{FF2B5EF4-FFF2-40B4-BE49-F238E27FC236}">
                <a16:creationId xmlns:a16="http://schemas.microsoft.com/office/drawing/2014/main" id="{2E1224F9-0A64-30CC-BB8C-EA38082B301A}"/>
              </a:ext>
            </a:extLst>
          </p:cNvPr>
          <p:cNvSpPr>
            <a:spLocks noGrp="1"/>
          </p:cNvSpPr>
          <p:nvPr>
            <p:ph type="sldNum" sz="quarter" idx="12"/>
          </p:nvPr>
        </p:nvSpPr>
        <p:spPr/>
        <p:txBody>
          <a:bodyPr/>
          <a:lstStyle/>
          <a:p>
            <a:fld id="{585D148C-3D4E-442C-BA1A-409379C3B611}" type="slidenum">
              <a:rPr lang="en-US" smtClean="0"/>
              <a:t>21</a:t>
            </a:fld>
            <a:r>
              <a:rPr lang="en-US" dirty="0"/>
              <a:t> of 974</a:t>
            </a:r>
          </a:p>
        </p:txBody>
      </p:sp>
    </p:spTree>
    <p:extLst>
      <p:ext uri="{BB962C8B-B14F-4D97-AF65-F5344CB8AC3E}">
        <p14:creationId xmlns:p14="http://schemas.microsoft.com/office/powerpoint/2010/main" val="370756855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2B8108-02A3-4855-A0F0-84CCA7E3B269}"/>
              </a:ext>
            </a:extLst>
          </p:cNvPr>
          <p:cNvSpPr>
            <a:spLocks noGrp="1"/>
          </p:cNvSpPr>
          <p:nvPr>
            <p:ph type="title"/>
          </p:nvPr>
        </p:nvSpPr>
        <p:spPr/>
        <p:txBody>
          <a:bodyPr/>
          <a:lstStyle/>
          <a:p>
            <a:pPr algn="ctr"/>
            <a:r>
              <a:rPr lang="en-US" dirty="0">
                <a:latin typeface="Times New Roman" panose="02020603050405020304" pitchFamily="18" charset="0"/>
                <a:cs typeface="Times New Roman" panose="02020603050405020304" pitchFamily="18" charset="0"/>
              </a:rPr>
              <a:t>Takeaways/Lessons Learned</a:t>
            </a:r>
          </a:p>
        </p:txBody>
      </p:sp>
      <p:sp>
        <p:nvSpPr>
          <p:cNvPr id="5" name="Content Placeholder 4">
            <a:extLst>
              <a:ext uri="{FF2B5EF4-FFF2-40B4-BE49-F238E27FC236}">
                <a16:creationId xmlns:a16="http://schemas.microsoft.com/office/drawing/2014/main" id="{7836D2B6-3A22-D8A2-AB11-80380E095E82}"/>
              </a:ext>
            </a:extLst>
          </p:cNvPr>
          <p:cNvSpPr>
            <a:spLocks noGrp="1"/>
          </p:cNvSpPr>
          <p:nvPr>
            <p:ph idx="1"/>
          </p:nvPr>
        </p:nvSpPr>
        <p:spPr/>
        <p:txBody>
          <a:bodyPr/>
          <a:lstStyle/>
          <a:p>
            <a:r>
              <a:rPr lang="en-US" dirty="0">
                <a:latin typeface="Times New Roman" panose="02020603050405020304" pitchFamily="18" charset="0"/>
                <a:cs typeface="Times New Roman" panose="02020603050405020304" pitchFamily="18" charset="0"/>
              </a:rPr>
              <a:t>Making referrals helps contractors and grantees get better</a:t>
            </a:r>
          </a:p>
          <a:p>
            <a:endParaRPr lang="en-US" sz="800" dirty="0">
              <a:latin typeface="Times New Roman" panose="02020603050405020304" pitchFamily="18" charset="0"/>
              <a:cs typeface="Times New Roman" panose="02020603050405020304" pitchFamily="18" charset="0"/>
            </a:endParaRPr>
          </a:p>
          <a:p>
            <a:r>
              <a:rPr lang="en-US" dirty="0">
                <a:latin typeface="Times New Roman" panose="02020603050405020304" pitchFamily="18" charset="0"/>
                <a:cs typeface="Times New Roman" panose="02020603050405020304" pitchFamily="18" charset="0"/>
              </a:rPr>
              <a:t>Collaboration between SDO, OSDBU, Bureau, and APEX Accelerator</a:t>
            </a:r>
          </a:p>
          <a:p>
            <a:endParaRPr lang="en-US" sz="800" dirty="0">
              <a:latin typeface="Times New Roman" panose="02020603050405020304" pitchFamily="18" charset="0"/>
              <a:cs typeface="Times New Roman" panose="02020603050405020304" pitchFamily="18" charset="0"/>
            </a:endParaRPr>
          </a:p>
          <a:p>
            <a:r>
              <a:rPr lang="en-US" dirty="0">
                <a:latin typeface="Times New Roman" panose="02020603050405020304" pitchFamily="18" charset="0"/>
                <a:cs typeface="Times New Roman" panose="02020603050405020304" pitchFamily="18" charset="0"/>
              </a:rPr>
              <a:t>Working together to overcome new and unexpected issues</a:t>
            </a:r>
          </a:p>
          <a:p>
            <a:endParaRPr lang="en-US" sz="800" dirty="0">
              <a:latin typeface="Times New Roman" panose="02020603050405020304" pitchFamily="18" charset="0"/>
              <a:cs typeface="Times New Roman" panose="02020603050405020304" pitchFamily="18" charset="0"/>
            </a:endParaRPr>
          </a:p>
          <a:p>
            <a:r>
              <a:rPr lang="en-US" dirty="0">
                <a:latin typeface="Times New Roman" panose="02020603050405020304" pitchFamily="18" charset="0"/>
                <a:cs typeface="Times New Roman" panose="02020603050405020304" pitchFamily="18" charset="0"/>
              </a:rPr>
              <a:t>The DOC is better</a:t>
            </a:r>
          </a:p>
          <a:p>
            <a:endParaRPr lang="en-US" sz="800" dirty="0">
              <a:latin typeface="Times New Roman" panose="02020603050405020304" pitchFamily="18" charset="0"/>
              <a:cs typeface="Times New Roman" panose="02020603050405020304" pitchFamily="18" charset="0"/>
            </a:endParaRPr>
          </a:p>
          <a:p>
            <a:r>
              <a:rPr lang="en-US" dirty="0">
                <a:latin typeface="Times New Roman" panose="02020603050405020304" pitchFamily="18" charset="0"/>
                <a:cs typeface="Times New Roman" panose="02020603050405020304" pitchFamily="18" charset="0"/>
              </a:rPr>
              <a:t>USACon is better</a:t>
            </a:r>
          </a:p>
          <a:p>
            <a:endParaRPr lang="en-US" dirty="0">
              <a:latin typeface="Times New Roman" panose="02020603050405020304" pitchFamily="18" charset="0"/>
              <a:cs typeface="Times New Roman" panose="02020603050405020304" pitchFamily="18" charset="0"/>
            </a:endParaRPr>
          </a:p>
        </p:txBody>
      </p:sp>
      <p:sp>
        <p:nvSpPr>
          <p:cNvPr id="4" name="Slide Number Placeholder 3">
            <a:extLst>
              <a:ext uri="{FF2B5EF4-FFF2-40B4-BE49-F238E27FC236}">
                <a16:creationId xmlns:a16="http://schemas.microsoft.com/office/drawing/2014/main" id="{99821848-977B-A306-BA75-26BE9FE87AA7}"/>
              </a:ext>
            </a:extLst>
          </p:cNvPr>
          <p:cNvSpPr>
            <a:spLocks noGrp="1"/>
          </p:cNvSpPr>
          <p:nvPr>
            <p:ph type="sldNum" sz="quarter" idx="12"/>
          </p:nvPr>
        </p:nvSpPr>
        <p:spPr/>
        <p:txBody>
          <a:bodyPr/>
          <a:lstStyle/>
          <a:p>
            <a:fld id="{585D148C-3D4E-442C-BA1A-409379C3B611}" type="slidenum">
              <a:rPr lang="en-US" smtClean="0"/>
              <a:t>22</a:t>
            </a:fld>
            <a:r>
              <a:rPr lang="en-US" dirty="0"/>
              <a:t> of 974</a:t>
            </a:r>
          </a:p>
        </p:txBody>
      </p:sp>
    </p:spTree>
    <p:extLst>
      <p:ext uri="{BB962C8B-B14F-4D97-AF65-F5344CB8AC3E}">
        <p14:creationId xmlns:p14="http://schemas.microsoft.com/office/powerpoint/2010/main" val="16634030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12C0BB-CA9C-663D-94DC-49CAE1052D65}"/>
              </a:ext>
            </a:extLst>
          </p:cNvPr>
          <p:cNvSpPr>
            <a:spLocks noGrp="1"/>
          </p:cNvSpPr>
          <p:nvPr>
            <p:ph type="title"/>
          </p:nvPr>
        </p:nvSpPr>
        <p:spPr/>
        <p:txBody>
          <a:bodyPr/>
          <a:lstStyle/>
          <a:p>
            <a:pPr algn="ctr"/>
            <a:r>
              <a:rPr lang="en-US" dirty="0">
                <a:latin typeface="Times New Roman" panose="02020603050405020304" pitchFamily="18" charset="0"/>
                <a:cs typeface="Times New Roman" panose="02020603050405020304" pitchFamily="18" charset="0"/>
              </a:rPr>
              <a:t>Questions and Answers	</a:t>
            </a:r>
          </a:p>
        </p:txBody>
      </p:sp>
      <p:sp>
        <p:nvSpPr>
          <p:cNvPr id="3" name="Content Placeholder 2">
            <a:extLst>
              <a:ext uri="{FF2B5EF4-FFF2-40B4-BE49-F238E27FC236}">
                <a16:creationId xmlns:a16="http://schemas.microsoft.com/office/drawing/2014/main" id="{98D3F147-2F4A-5D60-7ADF-131A9C880B2D}"/>
              </a:ext>
            </a:extLst>
          </p:cNvPr>
          <p:cNvSpPr>
            <a:spLocks noGrp="1"/>
          </p:cNvSpPr>
          <p:nvPr>
            <p:ph idx="1"/>
          </p:nvPr>
        </p:nvSpPr>
        <p:spPr/>
        <p:txBody>
          <a:bodyPr>
            <a:normAutofit/>
          </a:bodyPr>
          <a:lstStyle/>
          <a:p>
            <a:pPr marL="0" indent="0">
              <a:buNone/>
            </a:pPr>
            <a:r>
              <a:rPr lang="en-US" dirty="0">
                <a:latin typeface="Times New Roman" panose="02020603050405020304" pitchFamily="18" charset="0"/>
                <a:cs typeface="Times New Roman" panose="02020603050405020304" pitchFamily="18" charset="0"/>
              </a:rPr>
              <a:t>Greg, have we received any questions?</a:t>
            </a:r>
          </a:p>
          <a:p>
            <a:pPr marL="0" indent="0">
              <a:buNone/>
            </a:pPr>
            <a:endParaRPr lang="en-US" dirty="0">
              <a:latin typeface="Times New Roman" panose="02020603050405020304" pitchFamily="18" charset="0"/>
              <a:cs typeface="Times New Roman" panose="02020603050405020304" pitchFamily="18" charset="0"/>
            </a:endParaRPr>
          </a:p>
        </p:txBody>
      </p:sp>
      <p:sp>
        <p:nvSpPr>
          <p:cNvPr id="4" name="Slide Number Placeholder 3">
            <a:extLst>
              <a:ext uri="{FF2B5EF4-FFF2-40B4-BE49-F238E27FC236}">
                <a16:creationId xmlns:a16="http://schemas.microsoft.com/office/drawing/2014/main" id="{A08E8B77-D0EE-73D2-38D2-536085EF6D60}"/>
              </a:ext>
            </a:extLst>
          </p:cNvPr>
          <p:cNvSpPr>
            <a:spLocks noGrp="1"/>
          </p:cNvSpPr>
          <p:nvPr>
            <p:ph type="sldNum" sz="quarter" idx="12"/>
          </p:nvPr>
        </p:nvSpPr>
        <p:spPr/>
        <p:txBody>
          <a:bodyPr/>
          <a:lstStyle/>
          <a:p>
            <a:fld id="{585D148C-3D4E-442C-BA1A-409379C3B611}" type="slidenum">
              <a:rPr lang="en-US" smtClean="0"/>
              <a:t>23</a:t>
            </a:fld>
            <a:r>
              <a:rPr lang="en-US" dirty="0"/>
              <a:t> of 974</a:t>
            </a:r>
          </a:p>
        </p:txBody>
      </p:sp>
    </p:spTree>
    <p:extLst>
      <p:ext uri="{BB962C8B-B14F-4D97-AF65-F5344CB8AC3E}">
        <p14:creationId xmlns:p14="http://schemas.microsoft.com/office/powerpoint/2010/main" val="254083146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123222-C013-4F7E-8533-39389F71416D}"/>
              </a:ext>
            </a:extLst>
          </p:cNvPr>
          <p:cNvSpPr>
            <a:spLocks noGrp="1"/>
          </p:cNvSpPr>
          <p:nvPr>
            <p:ph type="title"/>
          </p:nvPr>
        </p:nvSpPr>
        <p:spPr/>
        <p:txBody>
          <a:bodyPr/>
          <a:lstStyle/>
          <a:p>
            <a:pPr algn="ctr"/>
            <a:r>
              <a:rPr lang="en-US" dirty="0">
                <a:latin typeface="Times New Roman" panose="02020603050405020304" pitchFamily="18" charset="0"/>
                <a:cs typeface="Times New Roman" panose="02020603050405020304" pitchFamily="18" charset="0"/>
              </a:rPr>
              <a:t>End of Chapter 2</a:t>
            </a:r>
          </a:p>
        </p:txBody>
      </p:sp>
      <p:sp>
        <p:nvSpPr>
          <p:cNvPr id="3" name="Content Placeholder 2">
            <a:extLst>
              <a:ext uri="{FF2B5EF4-FFF2-40B4-BE49-F238E27FC236}">
                <a16:creationId xmlns:a16="http://schemas.microsoft.com/office/drawing/2014/main" id="{AE969B1F-CC8D-4DF2-B6D8-8FC17C3DBB6D}"/>
              </a:ext>
            </a:extLst>
          </p:cNvPr>
          <p:cNvSpPr>
            <a:spLocks noGrp="1"/>
          </p:cNvSpPr>
          <p:nvPr>
            <p:ph idx="1"/>
          </p:nvPr>
        </p:nvSpPr>
        <p:spPr/>
        <p:txBody>
          <a:bodyPr>
            <a:normAutofit/>
          </a:bodyPr>
          <a:lstStyle/>
          <a:p>
            <a:pPr algn="ctr"/>
            <a:r>
              <a:rPr lang="en-US" dirty="0">
                <a:latin typeface="Times New Roman" panose="02020603050405020304" pitchFamily="18" charset="0"/>
                <a:cs typeface="Times New Roman" panose="02020603050405020304" pitchFamily="18" charset="0"/>
              </a:rPr>
              <a:t>Greg Coss at  gcoss1@doc.gov</a:t>
            </a:r>
          </a:p>
          <a:p>
            <a:pPr algn="ctr"/>
            <a:r>
              <a:rPr lang="en-US" dirty="0">
                <a:latin typeface="Times New Roman" panose="02020603050405020304" pitchFamily="18" charset="0"/>
                <a:cs typeface="Times New Roman" panose="02020603050405020304" pitchFamily="18" charset="0"/>
              </a:rPr>
              <a:t>James Latoff at </a:t>
            </a:r>
            <a:r>
              <a:rPr lang="en-US" dirty="0">
                <a:latin typeface="Times New Roman" panose="02020603050405020304" pitchFamily="18" charset="0"/>
                <a:cs typeface="Times New Roman" panose="02020603050405020304" pitchFamily="18" charset="0"/>
                <a:hlinkClick r:id="rId2"/>
              </a:rPr>
              <a:t>jlatoff@doc.gov</a:t>
            </a:r>
            <a:endParaRPr lang="en-US" dirty="0">
              <a:latin typeface="Times New Roman" panose="02020603050405020304" pitchFamily="18" charset="0"/>
              <a:cs typeface="Times New Roman" panose="02020603050405020304" pitchFamily="18" charset="0"/>
            </a:endParaRPr>
          </a:p>
          <a:p>
            <a:pPr marL="0" indent="0" algn="ctr">
              <a:buNone/>
            </a:pPr>
            <a:endParaRPr lang="en-US" dirty="0">
              <a:latin typeface="Times New Roman" panose="02020603050405020304" pitchFamily="18" charset="0"/>
              <a:cs typeface="Times New Roman" panose="02020603050405020304" pitchFamily="18" charset="0"/>
            </a:endParaRPr>
          </a:p>
          <a:p>
            <a:r>
              <a:rPr lang="en-US" dirty="0">
                <a:latin typeface="Times New Roman" panose="02020603050405020304" pitchFamily="18" charset="0"/>
                <a:cs typeface="Times New Roman" panose="02020603050405020304" pitchFamily="18" charset="0"/>
              </a:rPr>
              <a:t>Greg has still agreed to handle all tough questions, serious concerns, legitimate issues, or any negative comments</a:t>
            </a:r>
          </a:p>
          <a:p>
            <a:r>
              <a:rPr lang="en-US" dirty="0">
                <a:latin typeface="Times New Roman" panose="02020603050405020304" pitchFamily="18" charset="0"/>
                <a:cs typeface="Times New Roman" panose="02020603050405020304" pitchFamily="18" charset="0"/>
              </a:rPr>
              <a:t>James will handle all positive comments and cat photos</a:t>
            </a:r>
          </a:p>
          <a:p>
            <a:endParaRPr lang="en-US" dirty="0"/>
          </a:p>
        </p:txBody>
      </p:sp>
      <p:sp>
        <p:nvSpPr>
          <p:cNvPr id="4" name="Slide Number Placeholder 3">
            <a:extLst>
              <a:ext uri="{FF2B5EF4-FFF2-40B4-BE49-F238E27FC236}">
                <a16:creationId xmlns:a16="http://schemas.microsoft.com/office/drawing/2014/main" id="{AC731D5C-D51A-018F-300E-553EC24729E8}"/>
              </a:ext>
            </a:extLst>
          </p:cNvPr>
          <p:cNvSpPr>
            <a:spLocks noGrp="1"/>
          </p:cNvSpPr>
          <p:nvPr>
            <p:ph type="sldNum" sz="quarter" idx="12"/>
          </p:nvPr>
        </p:nvSpPr>
        <p:spPr/>
        <p:txBody>
          <a:bodyPr/>
          <a:lstStyle/>
          <a:p>
            <a:fld id="{585D148C-3D4E-442C-BA1A-409379C3B611}" type="slidenum">
              <a:rPr lang="en-US" smtClean="0"/>
              <a:t>24</a:t>
            </a:fld>
            <a:r>
              <a:rPr lang="en-US" dirty="0"/>
              <a:t> of 974</a:t>
            </a:r>
          </a:p>
        </p:txBody>
      </p:sp>
    </p:spTree>
    <p:extLst>
      <p:ext uri="{BB962C8B-B14F-4D97-AF65-F5344CB8AC3E}">
        <p14:creationId xmlns:p14="http://schemas.microsoft.com/office/powerpoint/2010/main" val="309770148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71C6B3-D0AF-4D9D-B183-1E90ACEDE039}"/>
              </a:ext>
            </a:extLst>
          </p:cNvPr>
          <p:cNvSpPr>
            <a:spLocks noGrp="1"/>
          </p:cNvSpPr>
          <p:nvPr>
            <p:ph type="title"/>
          </p:nvPr>
        </p:nvSpPr>
        <p:spPr/>
        <p:txBody>
          <a:bodyPr/>
          <a:lstStyle/>
          <a:p>
            <a:pPr algn="ctr"/>
            <a:r>
              <a:rPr lang="en-US" dirty="0">
                <a:latin typeface="Times New Roman" panose="02020603050405020304" pitchFamily="18" charset="0"/>
                <a:cs typeface="Times New Roman" panose="02020603050405020304" pitchFamily="18" charset="0"/>
              </a:rPr>
              <a:t>Chapter 3: NSPM-33</a:t>
            </a:r>
          </a:p>
        </p:txBody>
      </p:sp>
      <p:sp>
        <p:nvSpPr>
          <p:cNvPr id="3" name="Content Placeholder 2">
            <a:extLst>
              <a:ext uri="{FF2B5EF4-FFF2-40B4-BE49-F238E27FC236}">
                <a16:creationId xmlns:a16="http://schemas.microsoft.com/office/drawing/2014/main" id="{B265FBE0-7D52-45D9-BDF9-DB2145D4317A}"/>
              </a:ext>
            </a:extLst>
          </p:cNvPr>
          <p:cNvSpPr>
            <a:spLocks noGrp="1"/>
          </p:cNvSpPr>
          <p:nvPr>
            <p:ph idx="1"/>
          </p:nvPr>
        </p:nvSpPr>
        <p:spPr/>
        <p:txBody>
          <a:bodyPr/>
          <a:lstStyle/>
          <a:p>
            <a:endParaRPr lang="en-US" sz="2800" dirty="0">
              <a:latin typeface="Times New Roman" panose="02020603050405020304" pitchFamily="18" charset="0"/>
              <a:cs typeface="Times New Roman" panose="02020603050405020304" pitchFamily="18" charset="0"/>
            </a:endParaRPr>
          </a:p>
          <a:p>
            <a:r>
              <a:rPr lang="en-US" sz="2800" dirty="0">
                <a:latin typeface="Times New Roman" panose="02020603050405020304" pitchFamily="18" charset="0"/>
                <a:cs typeface="Times New Roman" panose="02020603050405020304" pitchFamily="18" charset="0"/>
              </a:rPr>
              <a:t>A</a:t>
            </a:r>
            <a:r>
              <a:rPr lang="en-US" sz="2800" dirty="0">
                <a:solidFill>
                  <a:srgbClr val="FF0000"/>
                </a:solidFill>
                <a:latin typeface="Times New Roman" panose="02020603050405020304" pitchFamily="18" charset="0"/>
                <a:cs typeface="Times New Roman" panose="02020603050405020304" pitchFamily="18" charset="0"/>
              </a:rPr>
              <a:t>n</a:t>
            </a:r>
            <a:r>
              <a:rPr lang="en-US" sz="2800" dirty="0">
                <a:latin typeface="Times New Roman" panose="02020603050405020304" pitchFamily="18" charset="0"/>
                <a:cs typeface="Times New Roman" panose="02020603050405020304" pitchFamily="18" charset="0"/>
              </a:rPr>
              <a:t> </a:t>
            </a:r>
            <a:r>
              <a:rPr lang="en-US" sz="2800" strike="sngStrike" dirty="0">
                <a:latin typeface="Times New Roman" panose="02020603050405020304" pitchFamily="18" charset="0"/>
                <a:cs typeface="Times New Roman" panose="02020603050405020304" pitchFamily="18" charset="0"/>
              </a:rPr>
              <a:t>Brief</a:t>
            </a:r>
            <a:r>
              <a:rPr lang="en-US" sz="2800" dirty="0">
                <a:latin typeface="Times New Roman" panose="02020603050405020304" pitchFamily="18" charset="0"/>
                <a:cs typeface="Times New Roman" panose="02020603050405020304" pitchFamily="18" charset="0"/>
              </a:rPr>
              <a:t> Explanation of the Guidance For Implementing National Security Presidential Memorandum 33 On National Security Strategy For United States Government-Supported Research and Development</a:t>
            </a:r>
            <a:endParaRPr lang="en-US" dirty="0">
              <a:latin typeface="Times New Roman" panose="02020603050405020304" pitchFamily="18" charset="0"/>
              <a:cs typeface="Times New Roman" panose="02020603050405020304" pitchFamily="18" charset="0"/>
            </a:endParaRPr>
          </a:p>
          <a:p>
            <a:pPr marL="0" indent="0" algn="ctr">
              <a:buNone/>
            </a:pPr>
            <a:endParaRPr lang="en-US" dirty="0">
              <a:latin typeface="Times New Roman" panose="02020603050405020304" pitchFamily="18" charset="0"/>
              <a:cs typeface="Times New Roman" panose="02020603050405020304" pitchFamily="18" charset="0"/>
            </a:endParaRPr>
          </a:p>
        </p:txBody>
      </p:sp>
      <p:sp>
        <p:nvSpPr>
          <p:cNvPr id="4" name="Slide Number Placeholder 3">
            <a:extLst>
              <a:ext uri="{FF2B5EF4-FFF2-40B4-BE49-F238E27FC236}">
                <a16:creationId xmlns:a16="http://schemas.microsoft.com/office/drawing/2014/main" id="{C57701D7-FB7D-D4AE-B889-E0D9D879BEA2}"/>
              </a:ext>
            </a:extLst>
          </p:cNvPr>
          <p:cNvSpPr>
            <a:spLocks noGrp="1"/>
          </p:cNvSpPr>
          <p:nvPr>
            <p:ph type="sldNum" sz="quarter" idx="12"/>
          </p:nvPr>
        </p:nvSpPr>
        <p:spPr/>
        <p:txBody>
          <a:bodyPr/>
          <a:lstStyle/>
          <a:p>
            <a:fld id="{585D148C-3D4E-442C-BA1A-409379C3B611}" type="slidenum">
              <a:rPr lang="en-US" smtClean="0"/>
              <a:t>25</a:t>
            </a:fld>
            <a:r>
              <a:rPr lang="en-US" dirty="0"/>
              <a:t> of 974</a:t>
            </a:r>
          </a:p>
        </p:txBody>
      </p:sp>
    </p:spTree>
    <p:extLst>
      <p:ext uri="{BB962C8B-B14F-4D97-AF65-F5344CB8AC3E}">
        <p14:creationId xmlns:p14="http://schemas.microsoft.com/office/powerpoint/2010/main" val="279464617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6D410BE-F6F6-4228-BD2D-A99294D5A02F}"/>
              </a:ext>
            </a:extLst>
          </p:cNvPr>
          <p:cNvSpPr>
            <a:spLocks noGrp="1"/>
          </p:cNvSpPr>
          <p:nvPr>
            <p:ph idx="4294967295"/>
          </p:nvPr>
        </p:nvSpPr>
        <p:spPr>
          <a:xfrm>
            <a:off x="999242" y="1674796"/>
            <a:ext cx="10515600" cy="4351338"/>
          </a:xfrm>
        </p:spPr>
        <p:txBody>
          <a:bodyPr>
            <a:normAutofit/>
          </a:bodyPr>
          <a:lstStyle/>
          <a:p>
            <a:pPr marL="0" indent="0" algn="ctr">
              <a:buNone/>
            </a:pPr>
            <a:endParaRPr lang="en-US" sz="4800" dirty="0">
              <a:latin typeface="Times New Roman" panose="02020603050405020304" pitchFamily="18" charset="0"/>
              <a:cs typeface="Times New Roman" panose="02020603050405020304" pitchFamily="18" charset="0"/>
            </a:endParaRPr>
          </a:p>
          <a:p>
            <a:pPr marL="0" indent="0" algn="ctr">
              <a:buNone/>
            </a:pPr>
            <a:r>
              <a:rPr lang="en-US" sz="4800" dirty="0">
                <a:latin typeface="Times New Roman" panose="02020603050405020304" pitchFamily="18" charset="0"/>
                <a:cs typeface="Times New Roman" panose="02020603050405020304" pitchFamily="18" charset="0"/>
              </a:rPr>
              <a:t>Who Put This Guidance Together?</a:t>
            </a:r>
            <a:endParaRPr lang="en-US" sz="4800" dirty="0"/>
          </a:p>
        </p:txBody>
      </p:sp>
    </p:spTree>
    <p:extLst>
      <p:ext uri="{BB962C8B-B14F-4D97-AF65-F5344CB8AC3E}">
        <p14:creationId xmlns:p14="http://schemas.microsoft.com/office/powerpoint/2010/main" val="204335762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B32D48-0CF0-4E97-959D-FD704359A8F1}"/>
              </a:ext>
            </a:extLst>
          </p:cNvPr>
          <p:cNvSpPr>
            <a:spLocks noGrp="1"/>
          </p:cNvSpPr>
          <p:nvPr>
            <p:ph type="title"/>
          </p:nvPr>
        </p:nvSpPr>
        <p:spPr/>
        <p:txBody>
          <a:bodyPr/>
          <a:lstStyle/>
          <a:p>
            <a:pPr algn="ctr"/>
            <a:r>
              <a:rPr lang="en-US" dirty="0">
                <a:latin typeface="Times New Roman" panose="02020603050405020304" pitchFamily="18" charset="0"/>
                <a:cs typeface="Times New Roman" panose="02020603050405020304" pitchFamily="18" charset="0"/>
              </a:rPr>
              <a:t>The Office of Science and Technology Policy (OSTP)</a:t>
            </a:r>
          </a:p>
        </p:txBody>
      </p:sp>
      <p:sp>
        <p:nvSpPr>
          <p:cNvPr id="3" name="Content Placeholder 2">
            <a:extLst>
              <a:ext uri="{FF2B5EF4-FFF2-40B4-BE49-F238E27FC236}">
                <a16:creationId xmlns:a16="http://schemas.microsoft.com/office/drawing/2014/main" id="{4E257B09-DD29-4C78-AC65-A1ADB6C7C23C}"/>
              </a:ext>
            </a:extLst>
          </p:cNvPr>
          <p:cNvSpPr>
            <a:spLocks noGrp="1"/>
          </p:cNvSpPr>
          <p:nvPr>
            <p:ph idx="1"/>
          </p:nvPr>
        </p:nvSpPr>
        <p:spPr/>
        <p:txBody>
          <a:bodyPr>
            <a:normAutofit/>
          </a:bodyPr>
          <a:lstStyle/>
          <a:p>
            <a:r>
              <a:rPr lang="en-US" sz="2400" b="0" i="0" u="sng" strike="noStrike" baseline="0" dirty="0">
                <a:solidFill>
                  <a:srgbClr val="000000"/>
                </a:solidFill>
                <a:latin typeface="Times New Roman" panose="02020603050405020304" pitchFamily="18" charset="0"/>
              </a:rPr>
              <a:t>Advises the Executive Office </a:t>
            </a:r>
            <a:r>
              <a:rPr lang="en-US" sz="2400" b="0" i="0" u="none" strike="noStrike" baseline="0" dirty="0">
                <a:solidFill>
                  <a:srgbClr val="000000"/>
                </a:solidFill>
                <a:latin typeface="Times New Roman" panose="02020603050405020304" pitchFamily="18" charset="0"/>
              </a:rPr>
              <a:t>on the scientific, engineering, and technological aspects of the economy, national security, homeland security, health, foreign relations, environment, and technological recovery and use of resources, among other topics</a:t>
            </a:r>
          </a:p>
          <a:p>
            <a:r>
              <a:rPr lang="en-US" sz="2400" dirty="0">
                <a:solidFill>
                  <a:srgbClr val="000000"/>
                </a:solidFill>
                <a:latin typeface="Times New Roman" panose="02020603050405020304" pitchFamily="18" charset="0"/>
              </a:rPr>
              <a:t>L</a:t>
            </a:r>
            <a:r>
              <a:rPr lang="en-US" sz="2400" b="0" i="0" u="none" strike="noStrike" baseline="0" dirty="0">
                <a:solidFill>
                  <a:srgbClr val="000000"/>
                </a:solidFill>
                <a:latin typeface="Times New Roman" panose="02020603050405020304" pitchFamily="18" charset="0"/>
              </a:rPr>
              <a:t>eads interagency science and technology policy coordination efforts</a:t>
            </a:r>
          </a:p>
          <a:p>
            <a:r>
              <a:rPr lang="en-US" sz="2400" dirty="0">
                <a:solidFill>
                  <a:srgbClr val="000000"/>
                </a:solidFill>
                <a:latin typeface="Times New Roman" panose="02020603050405020304" pitchFamily="18" charset="0"/>
              </a:rPr>
              <a:t>A</a:t>
            </a:r>
            <a:r>
              <a:rPr lang="en-US" sz="2400" b="0" i="0" u="none" strike="noStrike" baseline="0" dirty="0">
                <a:solidFill>
                  <a:srgbClr val="000000"/>
                </a:solidFill>
                <a:latin typeface="Times New Roman" panose="02020603050405020304" pitchFamily="18" charset="0"/>
              </a:rPr>
              <a:t>ssists the OMB with an annual review and analysis of Federal research and development in budgets</a:t>
            </a:r>
          </a:p>
          <a:p>
            <a:r>
              <a:rPr lang="en-US" sz="2400" dirty="0">
                <a:solidFill>
                  <a:srgbClr val="000000"/>
                </a:solidFill>
                <a:latin typeface="Times New Roman" panose="02020603050405020304" pitchFamily="18" charset="0"/>
              </a:rPr>
              <a:t>S</a:t>
            </a:r>
            <a:r>
              <a:rPr lang="en-US" sz="2400" b="0" i="0" u="none" strike="noStrike" baseline="0" dirty="0">
                <a:solidFill>
                  <a:srgbClr val="000000"/>
                </a:solidFill>
                <a:latin typeface="Times New Roman" panose="02020603050405020304" pitchFamily="18" charset="0"/>
              </a:rPr>
              <a:t>erves as a source of scientific and technological analysis and judgment for the President with respect to major policies, plans, and programs of the Federal Government</a:t>
            </a:r>
            <a:endParaRPr lang="en-US" sz="2400" dirty="0"/>
          </a:p>
        </p:txBody>
      </p:sp>
    </p:spTree>
    <p:extLst>
      <p:ext uri="{BB962C8B-B14F-4D97-AF65-F5344CB8AC3E}">
        <p14:creationId xmlns:p14="http://schemas.microsoft.com/office/powerpoint/2010/main" val="362246871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DFBDFB-B647-40AC-9C5A-996E14430B32}"/>
              </a:ext>
            </a:extLst>
          </p:cNvPr>
          <p:cNvSpPr>
            <a:spLocks noGrp="1"/>
          </p:cNvSpPr>
          <p:nvPr>
            <p:ph type="title"/>
          </p:nvPr>
        </p:nvSpPr>
        <p:spPr>
          <a:xfrm>
            <a:off x="838200" y="1225484"/>
            <a:ext cx="10515600" cy="465203"/>
          </a:xfrm>
        </p:spPr>
        <p:txBody>
          <a:bodyPr>
            <a:normAutofit fontScale="90000"/>
          </a:bodyPr>
          <a:lstStyle/>
          <a:p>
            <a:pPr algn="ctr"/>
            <a:r>
              <a:rPr lang="en-US" dirty="0">
                <a:latin typeface="Times New Roman" panose="02020603050405020304" pitchFamily="18" charset="0"/>
                <a:cs typeface="Times New Roman" panose="02020603050405020304" pitchFamily="18" charset="0"/>
              </a:rPr>
              <a:t>The National </a:t>
            </a:r>
            <a:r>
              <a:rPr lang="en-US" sz="4900" dirty="0">
                <a:latin typeface="Times New Roman" panose="02020603050405020304" pitchFamily="18" charset="0"/>
                <a:cs typeface="Times New Roman" panose="02020603050405020304" pitchFamily="18" charset="0"/>
              </a:rPr>
              <a:t>Science</a:t>
            </a:r>
            <a:r>
              <a:rPr lang="en-US" dirty="0">
                <a:latin typeface="Times New Roman" panose="02020603050405020304" pitchFamily="18" charset="0"/>
                <a:cs typeface="Times New Roman" panose="02020603050405020304" pitchFamily="18" charset="0"/>
              </a:rPr>
              <a:t> and Technology Council (NSTC)</a:t>
            </a:r>
            <a:br>
              <a:rPr lang="en-US" b="1" dirty="0">
                <a:latin typeface="Times New Roman" panose="02020603050405020304" pitchFamily="18" charset="0"/>
                <a:cs typeface="Times New Roman" panose="02020603050405020304" pitchFamily="18" charset="0"/>
              </a:rPr>
            </a:br>
            <a:endParaRPr lang="en-US"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2BE83263-9CDC-4EC6-A621-5264EE053498}"/>
              </a:ext>
            </a:extLst>
          </p:cNvPr>
          <p:cNvSpPr>
            <a:spLocks noGrp="1"/>
          </p:cNvSpPr>
          <p:nvPr>
            <p:ph idx="1"/>
          </p:nvPr>
        </p:nvSpPr>
        <p:spPr>
          <a:xfrm>
            <a:off x="838200" y="2281287"/>
            <a:ext cx="10515600" cy="3895676"/>
          </a:xfrm>
        </p:spPr>
        <p:txBody>
          <a:bodyPr/>
          <a:lstStyle/>
          <a:p>
            <a:r>
              <a:rPr lang="en-US" sz="2400" u="sng" dirty="0">
                <a:solidFill>
                  <a:srgbClr val="000000"/>
                </a:solidFill>
                <a:latin typeface="Times New Roman" panose="02020603050405020304" pitchFamily="18" charset="0"/>
              </a:rPr>
              <a:t>C</a:t>
            </a:r>
            <a:r>
              <a:rPr lang="en-US" sz="2400" b="0" i="0" u="sng" strike="noStrike" baseline="0" dirty="0">
                <a:solidFill>
                  <a:srgbClr val="000000"/>
                </a:solidFill>
                <a:latin typeface="Times New Roman" panose="02020603050405020304" pitchFamily="18" charset="0"/>
              </a:rPr>
              <a:t>oordinates science and technology policy </a:t>
            </a:r>
            <a:r>
              <a:rPr lang="en-US" sz="2400" b="0" i="0" u="none" strike="noStrike" baseline="0" dirty="0">
                <a:solidFill>
                  <a:srgbClr val="000000"/>
                </a:solidFill>
                <a:latin typeface="Times New Roman" panose="02020603050405020304" pitchFamily="18" charset="0"/>
              </a:rPr>
              <a:t>across the diverse entities that make up the Federal research and development enterprise</a:t>
            </a:r>
          </a:p>
          <a:p>
            <a:r>
              <a:rPr lang="en-US" sz="2400" dirty="0">
                <a:solidFill>
                  <a:srgbClr val="000000"/>
                </a:solidFill>
                <a:latin typeface="Times New Roman" panose="02020603050405020304" pitchFamily="18" charset="0"/>
              </a:rPr>
              <a:t>Works</a:t>
            </a:r>
            <a:r>
              <a:rPr lang="en-US" sz="2400" b="0" i="0" u="none" strike="noStrike" baseline="0" dirty="0">
                <a:solidFill>
                  <a:srgbClr val="000000"/>
                </a:solidFill>
                <a:latin typeface="Times New Roman" panose="02020603050405020304" pitchFamily="18" charset="0"/>
              </a:rPr>
              <a:t> to ensure science and technology policy decisions and programs are consistent with the President's stated goals</a:t>
            </a:r>
          </a:p>
          <a:p>
            <a:r>
              <a:rPr lang="en-US" sz="2400" dirty="0">
                <a:solidFill>
                  <a:srgbClr val="000000"/>
                </a:solidFill>
                <a:latin typeface="Times New Roman" panose="02020603050405020304" pitchFamily="18" charset="0"/>
              </a:rPr>
              <a:t>P</a:t>
            </a:r>
            <a:r>
              <a:rPr lang="en-US" sz="2400" b="0" i="0" u="none" strike="noStrike" baseline="0" dirty="0">
                <a:solidFill>
                  <a:srgbClr val="000000"/>
                </a:solidFill>
                <a:latin typeface="Times New Roman" panose="02020603050405020304" pitchFamily="18" charset="0"/>
              </a:rPr>
              <a:t>repares research and development strategies that are coordinated across Federal agencies</a:t>
            </a:r>
          </a:p>
          <a:p>
            <a:r>
              <a:rPr lang="en-US" sz="2400" b="0" i="0" u="none" strike="noStrike" baseline="0" dirty="0">
                <a:solidFill>
                  <a:srgbClr val="000000"/>
                </a:solidFill>
                <a:latin typeface="Times New Roman" panose="02020603050405020304" pitchFamily="18" charset="0"/>
              </a:rPr>
              <a:t>The work of the NSTC is organized under committees that oversee subcommittees and working groups focused on different aspects of science and technology</a:t>
            </a:r>
            <a:endParaRPr lang="en-US" sz="2400" dirty="0"/>
          </a:p>
        </p:txBody>
      </p:sp>
    </p:spTree>
    <p:extLst>
      <p:ext uri="{BB962C8B-B14F-4D97-AF65-F5344CB8AC3E}">
        <p14:creationId xmlns:p14="http://schemas.microsoft.com/office/powerpoint/2010/main" val="293845802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D0AA8F-53B9-47B7-B970-3DCB404C0948}"/>
              </a:ext>
            </a:extLst>
          </p:cNvPr>
          <p:cNvSpPr>
            <a:spLocks noGrp="1"/>
          </p:cNvSpPr>
          <p:nvPr>
            <p:ph type="title"/>
          </p:nvPr>
        </p:nvSpPr>
        <p:spPr/>
        <p:txBody>
          <a:bodyPr/>
          <a:lstStyle/>
          <a:p>
            <a:pPr algn="ctr"/>
            <a:r>
              <a:rPr lang="en-US" dirty="0">
                <a:latin typeface="Times New Roman" panose="02020603050405020304" pitchFamily="18" charset="0"/>
                <a:cs typeface="Times New Roman" panose="02020603050405020304" pitchFamily="18" charset="0"/>
              </a:rPr>
              <a:t>Subcommittee on Research and Security</a:t>
            </a:r>
          </a:p>
        </p:txBody>
      </p:sp>
      <p:sp>
        <p:nvSpPr>
          <p:cNvPr id="3" name="Content Placeholder 2">
            <a:extLst>
              <a:ext uri="{FF2B5EF4-FFF2-40B4-BE49-F238E27FC236}">
                <a16:creationId xmlns:a16="http://schemas.microsoft.com/office/drawing/2014/main" id="{E59D6753-7923-4FCA-9DE2-0F953E52EF6A}"/>
              </a:ext>
            </a:extLst>
          </p:cNvPr>
          <p:cNvSpPr>
            <a:spLocks noGrp="1"/>
          </p:cNvSpPr>
          <p:nvPr>
            <p:ph idx="1"/>
          </p:nvPr>
        </p:nvSpPr>
        <p:spPr/>
        <p:txBody>
          <a:bodyPr>
            <a:normAutofit/>
          </a:bodyPr>
          <a:lstStyle/>
          <a:p>
            <a:r>
              <a:rPr lang="en-US" sz="2400" dirty="0">
                <a:solidFill>
                  <a:srgbClr val="000000"/>
                </a:solidFill>
                <a:latin typeface="Times New Roman" panose="02020603050405020304" pitchFamily="18" charset="0"/>
              </a:rPr>
              <a:t>Created this guidance</a:t>
            </a:r>
          </a:p>
          <a:p>
            <a:r>
              <a:rPr lang="en-US" sz="2400" dirty="0">
                <a:solidFill>
                  <a:srgbClr val="000000"/>
                </a:solidFill>
                <a:latin typeface="Times New Roman" panose="02020603050405020304" pitchFamily="18" charset="0"/>
              </a:rPr>
              <a:t>A</a:t>
            </a:r>
            <a:r>
              <a:rPr lang="en-US" sz="2400" b="0" i="0" u="none" strike="noStrike" baseline="0" dirty="0">
                <a:solidFill>
                  <a:srgbClr val="000000"/>
                </a:solidFill>
                <a:latin typeface="Times New Roman" panose="02020603050405020304" pitchFamily="18" charset="0"/>
              </a:rPr>
              <a:t>n interagency group organized under the NSTC Joint Committee on the Research Environment (JCORE)</a:t>
            </a:r>
          </a:p>
          <a:p>
            <a:r>
              <a:rPr lang="en-US" sz="2400" b="0" i="0" u="sng" strike="noStrike" baseline="0" dirty="0">
                <a:solidFill>
                  <a:srgbClr val="000000"/>
                </a:solidFill>
                <a:latin typeface="Times New Roman" panose="02020603050405020304" pitchFamily="18" charset="0"/>
              </a:rPr>
              <a:t>Coordinates Federal Government efforts to enhance the security and integrity </a:t>
            </a:r>
            <a:r>
              <a:rPr lang="en-US" sz="2400" b="0" i="0" u="none" strike="noStrike" baseline="0" dirty="0">
                <a:solidFill>
                  <a:srgbClr val="000000"/>
                </a:solidFill>
                <a:latin typeface="Times New Roman" panose="02020603050405020304" pitchFamily="18" charset="0"/>
              </a:rPr>
              <a:t>of America’s science and technology research enterprise without compromising American values or the openness of the innovation ecosystem</a:t>
            </a:r>
          </a:p>
          <a:p>
            <a:r>
              <a:rPr lang="en-US" sz="2400" dirty="0">
                <a:solidFill>
                  <a:srgbClr val="000000"/>
                </a:solidFill>
                <a:latin typeface="Times New Roman" panose="02020603050405020304" pitchFamily="18" charset="0"/>
              </a:rPr>
              <a:t>F</a:t>
            </a:r>
            <a:r>
              <a:rPr lang="en-US" sz="2400" b="0" i="0" u="none" strike="noStrike" baseline="0" dirty="0">
                <a:solidFill>
                  <a:srgbClr val="000000"/>
                </a:solidFill>
                <a:latin typeface="Times New Roman" panose="02020603050405020304" pitchFamily="18" charset="0"/>
              </a:rPr>
              <a:t>ocuses on coordinating appropriate and effective risk management, coordinating Federal efforts to effectively communicate and provide outreach to academic and research organizations, developing guidance for agencies on security and integrity of the Federally-funded research enterprise, and developing recommended practices for academic and research organizations</a:t>
            </a:r>
            <a:endParaRPr lang="en-US" sz="2400" dirty="0"/>
          </a:p>
        </p:txBody>
      </p:sp>
    </p:spTree>
    <p:extLst>
      <p:ext uri="{BB962C8B-B14F-4D97-AF65-F5344CB8AC3E}">
        <p14:creationId xmlns:p14="http://schemas.microsoft.com/office/powerpoint/2010/main" val="157990782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8C7AE5-8575-44FE-B81A-B12662EF028E}"/>
              </a:ext>
            </a:extLst>
          </p:cNvPr>
          <p:cNvSpPr>
            <a:spLocks noGrp="1"/>
          </p:cNvSpPr>
          <p:nvPr>
            <p:ph type="title"/>
          </p:nvPr>
        </p:nvSpPr>
        <p:spPr/>
        <p:txBody>
          <a:bodyPr/>
          <a:lstStyle/>
          <a:p>
            <a:pPr algn="ctr"/>
            <a:r>
              <a:rPr lang="en-US" dirty="0">
                <a:latin typeface="Times New Roman" panose="02020603050405020304" pitchFamily="18" charset="0"/>
                <a:cs typeface="Times New Roman" panose="02020603050405020304" pitchFamily="18" charset="0"/>
              </a:rPr>
              <a:t>Greg is Here! Greg Is Still Not A Cat! </a:t>
            </a:r>
            <a:br>
              <a:rPr lang="en-US" dirty="0">
                <a:latin typeface="Times New Roman" panose="02020603050405020304" pitchFamily="18" charset="0"/>
                <a:cs typeface="Times New Roman" panose="02020603050405020304" pitchFamily="18" charset="0"/>
              </a:rPr>
            </a:br>
            <a:r>
              <a:rPr lang="en-US" dirty="0">
                <a:latin typeface="Times New Roman" panose="02020603050405020304" pitchFamily="18" charset="0"/>
                <a:cs typeface="Times New Roman" panose="02020603050405020304" pitchFamily="18" charset="0"/>
              </a:rPr>
              <a:t>But His Cat </a:t>
            </a:r>
            <a:r>
              <a:rPr lang="en-US" dirty="0" err="1">
                <a:latin typeface="Times New Roman" panose="02020603050405020304" pitchFamily="18" charset="0"/>
                <a:cs typeface="Times New Roman" panose="02020603050405020304" pitchFamily="18" charset="0"/>
              </a:rPr>
              <a:t>Kuzy</a:t>
            </a:r>
            <a:r>
              <a:rPr lang="en-US" dirty="0">
                <a:latin typeface="Times New Roman" panose="02020603050405020304" pitchFamily="18" charset="0"/>
                <a:cs typeface="Times New Roman" panose="02020603050405020304" pitchFamily="18" charset="0"/>
              </a:rPr>
              <a:t> is!</a:t>
            </a:r>
          </a:p>
        </p:txBody>
      </p:sp>
      <p:pic>
        <p:nvPicPr>
          <p:cNvPr id="1028" name="Picture 4" descr="Zoom Cat Lawyer - I'm Not A Cat&quot; Sticker by CourtesyOfM | Redbubble">
            <a:extLst>
              <a:ext uri="{FF2B5EF4-FFF2-40B4-BE49-F238E27FC236}">
                <a16:creationId xmlns:a16="http://schemas.microsoft.com/office/drawing/2014/main" id="{09072FC5-4902-4B27-ADDE-1D3286F66088}"/>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3952875" y="1857675"/>
            <a:ext cx="4286250" cy="4286250"/>
          </a:xfrm>
          <a:prstGeom prst="rect">
            <a:avLst/>
          </a:prstGeom>
          <a:noFill/>
          <a:extLst>
            <a:ext uri="{909E8E84-426E-40DD-AFC4-6F175D3DCCD1}">
              <a14:hiddenFill xmlns:a14="http://schemas.microsoft.com/office/drawing/2010/main">
                <a:solidFill>
                  <a:srgbClr val="FFFFFF"/>
                </a:solidFill>
              </a14:hiddenFill>
            </a:ext>
          </a:extLst>
        </p:spPr>
      </p:pic>
      <p:sp>
        <p:nvSpPr>
          <p:cNvPr id="3" name="Slide Number Placeholder 2">
            <a:extLst>
              <a:ext uri="{FF2B5EF4-FFF2-40B4-BE49-F238E27FC236}">
                <a16:creationId xmlns:a16="http://schemas.microsoft.com/office/drawing/2014/main" id="{FD698E28-8383-523B-56D6-687C0EBAE4AA}"/>
              </a:ext>
            </a:extLst>
          </p:cNvPr>
          <p:cNvSpPr>
            <a:spLocks noGrp="1"/>
          </p:cNvSpPr>
          <p:nvPr>
            <p:ph type="sldNum" sz="quarter" idx="12"/>
          </p:nvPr>
        </p:nvSpPr>
        <p:spPr/>
        <p:txBody>
          <a:bodyPr/>
          <a:lstStyle/>
          <a:p>
            <a:fld id="{585D148C-3D4E-442C-BA1A-409379C3B611}" type="slidenum">
              <a:rPr lang="en-US" smtClean="0"/>
              <a:t>3</a:t>
            </a:fld>
            <a:r>
              <a:rPr lang="en-US" dirty="0"/>
              <a:t> of 974</a:t>
            </a:r>
          </a:p>
          <a:p>
            <a:endParaRPr lang="en-US" dirty="0"/>
          </a:p>
        </p:txBody>
      </p:sp>
    </p:spTree>
    <p:extLst>
      <p:ext uri="{BB962C8B-B14F-4D97-AF65-F5344CB8AC3E}">
        <p14:creationId xmlns:p14="http://schemas.microsoft.com/office/powerpoint/2010/main" val="308465595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9B1F9F-4D5F-46CD-A485-D210356A3D83}"/>
              </a:ext>
            </a:extLst>
          </p:cNvPr>
          <p:cNvSpPr>
            <a:spLocks noGrp="1"/>
          </p:cNvSpPr>
          <p:nvPr>
            <p:ph type="title"/>
          </p:nvPr>
        </p:nvSpPr>
        <p:spPr/>
        <p:txBody>
          <a:bodyPr/>
          <a:lstStyle/>
          <a:p>
            <a:pPr algn="ctr"/>
            <a:r>
              <a:rPr lang="en-US" dirty="0">
                <a:latin typeface="Times New Roman" panose="02020603050405020304" pitchFamily="18" charset="0"/>
                <a:cs typeface="Times New Roman" panose="02020603050405020304" pitchFamily="18" charset="0"/>
              </a:rPr>
              <a:t>Why Did the Subcommittee Create the Guidance?</a:t>
            </a:r>
          </a:p>
        </p:txBody>
      </p:sp>
      <p:sp>
        <p:nvSpPr>
          <p:cNvPr id="3" name="Content Placeholder 2">
            <a:extLst>
              <a:ext uri="{FF2B5EF4-FFF2-40B4-BE49-F238E27FC236}">
                <a16:creationId xmlns:a16="http://schemas.microsoft.com/office/drawing/2014/main" id="{ADAD8177-E1AE-4FE6-BADD-983A92643E84}"/>
              </a:ext>
            </a:extLst>
          </p:cNvPr>
          <p:cNvSpPr>
            <a:spLocks noGrp="1"/>
          </p:cNvSpPr>
          <p:nvPr>
            <p:ph idx="1"/>
          </p:nvPr>
        </p:nvSpPr>
        <p:spPr>
          <a:xfrm>
            <a:off x="838200" y="1690688"/>
            <a:ext cx="10515600" cy="4802187"/>
          </a:xfrm>
        </p:spPr>
        <p:txBody>
          <a:bodyPr>
            <a:normAutofit lnSpcReduction="10000"/>
          </a:bodyPr>
          <a:lstStyle/>
          <a:p>
            <a:r>
              <a:rPr lang="en-US" sz="2600" dirty="0">
                <a:effectLst/>
                <a:latin typeface="Times New Roman" panose="02020603050405020304" pitchFamily="18" charset="0"/>
                <a:ea typeface="Calibri" panose="020F0502020204030204" pitchFamily="34" charset="0"/>
                <a:cs typeface="Times New Roman" panose="02020603050405020304" pitchFamily="18" charset="0"/>
              </a:rPr>
              <a:t>Because </a:t>
            </a:r>
            <a:r>
              <a:rPr lang="en-US" sz="2600" dirty="0">
                <a:latin typeface="Times New Roman" panose="02020603050405020304" pitchFamily="18" charset="0"/>
                <a:ea typeface="Calibri" panose="020F0502020204030204" pitchFamily="34" charset="0"/>
                <a:cs typeface="Times New Roman" panose="02020603050405020304" pitchFamily="18" charset="0"/>
              </a:rPr>
              <a:t>the previous administration </a:t>
            </a:r>
            <a:r>
              <a:rPr lang="en-US" sz="2600" dirty="0">
                <a:effectLst/>
                <a:latin typeface="Times New Roman" panose="02020603050405020304" pitchFamily="18" charset="0"/>
                <a:ea typeface="Calibri" panose="020F0502020204030204" pitchFamily="34" charset="0"/>
                <a:cs typeface="Times New Roman" panose="02020603050405020304" pitchFamily="18" charset="0"/>
              </a:rPr>
              <a:t>issued NSPM-33</a:t>
            </a:r>
            <a:r>
              <a:rPr lang="en-US" sz="2600" b="0" i="0" u="none" strike="noStrike" baseline="0" dirty="0">
                <a:solidFill>
                  <a:srgbClr val="000000"/>
                </a:solidFill>
                <a:latin typeface="Times New Roman" panose="02020603050405020304" pitchFamily="18" charset="0"/>
              </a:rPr>
              <a:t> to strengthen protections of U.S. Government-supported R&amp;D against foreign government interference and misappropriation, while maintaining an open environment to foster research discoveries and innovation</a:t>
            </a:r>
            <a:r>
              <a:rPr lang="en-US" sz="2600" dirty="0">
                <a:effectLst/>
                <a:latin typeface="Times New Roman" panose="02020603050405020304" pitchFamily="18" charset="0"/>
                <a:ea typeface="Calibri" panose="020F0502020204030204" pitchFamily="34" charset="0"/>
                <a:cs typeface="Times New Roman" panose="02020603050405020304" pitchFamily="18" charset="0"/>
              </a:rPr>
              <a:t> </a:t>
            </a:r>
          </a:p>
          <a:p>
            <a:r>
              <a:rPr lang="en-US" sz="2600" b="0" i="0" u="none" strike="noStrike" baseline="0" dirty="0">
                <a:solidFill>
                  <a:srgbClr val="000000"/>
                </a:solidFill>
                <a:latin typeface="Times New Roman" panose="02020603050405020304" pitchFamily="18" charset="0"/>
                <a:cs typeface="Times New Roman" panose="02020603050405020304" pitchFamily="18" charset="0"/>
              </a:rPr>
              <a:t>The guidance provides direction to Federal departments and agencies regarding their implementation of NSPM-33</a:t>
            </a:r>
          </a:p>
          <a:p>
            <a:r>
              <a:rPr lang="en-US" sz="2400" b="0" i="0" u="none" strike="noStrike" baseline="0" dirty="0">
                <a:solidFill>
                  <a:srgbClr val="000000"/>
                </a:solidFill>
                <a:latin typeface="Times New Roman" panose="02020603050405020304" pitchFamily="18" charset="0"/>
              </a:rPr>
              <a:t>Effective implementation will make it more difficult for individuals to conceal materially important support, obligations, conflicts of interest, and/or relationships that, when concealed, could lead to Federal research agencies making inadequately informed funding decisions</a:t>
            </a:r>
          </a:p>
          <a:p>
            <a:r>
              <a:rPr lang="en-US" sz="2400" b="0" i="0" u="none" strike="noStrike" baseline="0" dirty="0">
                <a:solidFill>
                  <a:srgbClr val="000000"/>
                </a:solidFill>
                <a:latin typeface="Times New Roman" panose="02020603050405020304" pitchFamily="18" charset="0"/>
              </a:rPr>
              <a:t>Effective implementation will also make it easier for R&amp;D award recipients and research agencies to identify and address noncompliance in a timely and fair manner</a:t>
            </a:r>
            <a:endParaRPr lang="en-US" sz="2400" dirty="0">
              <a:effectLst/>
              <a:latin typeface="Times New Roman" panose="02020603050405020304" pitchFamily="18" charset="0"/>
              <a:ea typeface="Calibri" panose="020F0502020204030204" pitchFamily="34" charset="0"/>
              <a:cs typeface="Times New Roman" panose="02020603050405020304" pitchFamily="18" charset="0"/>
            </a:endParaRPr>
          </a:p>
          <a:p>
            <a:endParaRPr lang="en-US" dirty="0"/>
          </a:p>
        </p:txBody>
      </p:sp>
    </p:spTree>
    <p:extLst>
      <p:ext uri="{BB962C8B-B14F-4D97-AF65-F5344CB8AC3E}">
        <p14:creationId xmlns:p14="http://schemas.microsoft.com/office/powerpoint/2010/main" val="261812556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B043D2-8B2B-4E40-B773-BCCB5DD268EE}"/>
              </a:ext>
            </a:extLst>
          </p:cNvPr>
          <p:cNvSpPr>
            <a:spLocks noGrp="1"/>
          </p:cNvSpPr>
          <p:nvPr>
            <p:ph type="title"/>
          </p:nvPr>
        </p:nvSpPr>
        <p:spPr>
          <a:xfrm>
            <a:off x="838200" y="365125"/>
            <a:ext cx="10515600" cy="1935015"/>
          </a:xfrm>
        </p:spPr>
        <p:txBody>
          <a:bodyPr>
            <a:normAutofit/>
          </a:bodyPr>
          <a:lstStyle/>
          <a:p>
            <a:pPr algn="ctr"/>
            <a:r>
              <a:rPr lang="en-US" sz="6000" u="sng" dirty="0">
                <a:latin typeface="Times New Roman" panose="02020603050405020304" pitchFamily="18" charset="0"/>
                <a:cs typeface="Times New Roman" panose="02020603050405020304" pitchFamily="18" charset="0"/>
              </a:rPr>
              <a:t>Bottomline</a:t>
            </a:r>
          </a:p>
        </p:txBody>
      </p:sp>
      <p:sp>
        <p:nvSpPr>
          <p:cNvPr id="3" name="Content Placeholder 2">
            <a:extLst>
              <a:ext uri="{FF2B5EF4-FFF2-40B4-BE49-F238E27FC236}">
                <a16:creationId xmlns:a16="http://schemas.microsoft.com/office/drawing/2014/main" id="{25196758-E65E-43BB-839F-E8CC2BFAB348}"/>
              </a:ext>
            </a:extLst>
          </p:cNvPr>
          <p:cNvSpPr>
            <a:spLocks noGrp="1"/>
          </p:cNvSpPr>
          <p:nvPr>
            <p:ph idx="1"/>
          </p:nvPr>
        </p:nvSpPr>
        <p:spPr/>
        <p:txBody>
          <a:bodyPr>
            <a:normAutofit/>
          </a:bodyPr>
          <a:lstStyle/>
          <a:p>
            <a:endParaRPr lang="en-US" u="sng" dirty="0">
              <a:latin typeface="Times New Roman" panose="02020603050405020304" pitchFamily="18" charset="0"/>
              <a:ea typeface="Calibri" panose="020F0502020204030204" pitchFamily="34" charset="0"/>
              <a:cs typeface="Arial" panose="020B0604020202020204" pitchFamily="34" charset="0"/>
            </a:endParaRPr>
          </a:p>
          <a:p>
            <a:r>
              <a:rPr lang="en-US" sz="4000" u="sng" dirty="0">
                <a:latin typeface="Times New Roman" panose="02020603050405020304" pitchFamily="18" charset="0"/>
                <a:ea typeface="Calibri" panose="020F0502020204030204" pitchFamily="34" charset="0"/>
                <a:cs typeface="Arial" panose="020B0604020202020204" pitchFamily="34" charset="0"/>
              </a:rPr>
              <a:t>Bad Guys Want Our Research and Technology</a:t>
            </a:r>
          </a:p>
          <a:p>
            <a:pPr marL="0" indent="0">
              <a:buNone/>
            </a:pPr>
            <a:endParaRPr lang="en-US" u="sng" dirty="0">
              <a:latin typeface="Times New Roman" panose="02020603050405020304" pitchFamily="18" charset="0"/>
              <a:ea typeface="Calibri" panose="020F0502020204030204" pitchFamily="34" charset="0"/>
              <a:cs typeface="Arial" panose="020B0604020202020204" pitchFamily="34" charset="0"/>
            </a:endParaRPr>
          </a:p>
          <a:p>
            <a:r>
              <a:rPr lang="en-US" sz="2400" dirty="0">
                <a:latin typeface="Times New Roman" panose="02020603050405020304" pitchFamily="18" charset="0"/>
                <a:ea typeface="Calibri" panose="020F0502020204030204" pitchFamily="34" charset="0"/>
                <a:cs typeface="Times New Roman" panose="02020603050405020304" pitchFamily="18" charset="0"/>
              </a:rPr>
              <a:t>F</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oreign governments — including the governments of China, Russia, Iran, and others — are working hard to acquire our most advanced technologies </a:t>
            </a:r>
          </a:p>
          <a:p>
            <a:endParaRPr lang="en-US" sz="2400" dirty="0">
              <a:effectLst/>
              <a:latin typeface="Times New Roman" panose="02020603050405020304" pitchFamily="18" charset="0"/>
              <a:ea typeface="Calibri" panose="020F0502020204030204" pitchFamily="34" charset="0"/>
              <a:cs typeface="Times New Roman" panose="02020603050405020304" pitchFamily="18" charset="0"/>
            </a:endParaRPr>
          </a:p>
          <a:p>
            <a:r>
              <a:rPr lang="en-US" sz="2400" b="0" i="0" u="none" strike="noStrike" baseline="0" dirty="0">
                <a:solidFill>
                  <a:srgbClr val="000000"/>
                </a:solidFill>
                <a:latin typeface="Times New Roman" panose="02020603050405020304" pitchFamily="18" charset="0"/>
              </a:rPr>
              <a:t>NSPM-33 established national security policy for U.S. Government-supported R&amp;D</a:t>
            </a:r>
          </a:p>
        </p:txBody>
      </p:sp>
    </p:spTree>
    <p:extLst>
      <p:ext uri="{BB962C8B-B14F-4D97-AF65-F5344CB8AC3E}">
        <p14:creationId xmlns:p14="http://schemas.microsoft.com/office/powerpoint/2010/main" val="32065168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8DA4D8-0665-410A-8218-3135F983CC8D}"/>
              </a:ext>
            </a:extLst>
          </p:cNvPr>
          <p:cNvSpPr>
            <a:spLocks noGrp="1"/>
          </p:cNvSpPr>
          <p:nvPr>
            <p:ph type="title"/>
          </p:nvPr>
        </p:nvSpPr>
        <p:spPr>
          <a:xfrm>
            <a:off x="838200" y="121844"/>
            <a:ext cx="10515600" cy="649943"/>
          </a:xfrm>
        </p:spPr>
        <p:txBody>
          <a:bodyPr>
            <a:normAutofit fontScale="90000"/>
          </a:bodyPr>
          <a:lstStyle/>
          <a:p>
            <a:pPr algn="ctr"/>
            <a:r>
              <a:rPr lang="en-US" dirty="0">
                <a:latin typeface="Times New Roman" panose="02020603050405020304" pitchFamily="18" charset="0"/>
                <a:cs typeface="Times New Roman" panose="02020603050405020304" pitchFamily="18" charset="0"/>
              </a:rPr>
              <a:t>When: Key Dates</a:t>
            </a:r>
          </a:p>
        </p:txBody>
      </p:sp>
      <p:sp>
        <p:nvSpPr>
          <p:cNvPr id="3" name="Content Placeholder 2">
            <a:extLst>
              <a:ext uri="{FF2B5EF4-FFF2-40B4-BE49-F238E27FC236}">
                <a16:creationId xmlns:a16="http://schemas.microsoft.com/office/drawing/2014/main" id="{D4B8B6D5-A2FA-4BB0-B77B-EBAFA66B27EA}"/>
              </a:ext>
            </a:extLst>
          </p:cNvPr>
          <p:cNvSpPr>
            <a:spLocks noGrp="1"/>
          </p:cNvSpPr>
          <p:nvPr>
            <p:ph idx="1"/>
          </p:nvPr>
        </p:nvSpPr>
        <p:spPr>
          <a:xfrm>
            <a:off x="167780" y="964734"/>
            <a:ext cx="11853644" cy="5771422"/>
          </a:xfrm>
        </p:spPr>
        <p:txBody>
          <a:bodyPr>
            <a:normAutofit lnSpcReduction="10000"/>
          </a:bodyPr>
          <a:lstStyle/>
          <a:p>
            <a:r>
              <a:rPr lang="en-US" dirty="0">
                <a:latin typeface="Times New Roman" panose="02020603050405020304" pitchFamily="18" charset="0"/>
                <a:cs typeface="Times New Roman" panose="02020603050405020304" pitchFamily="18" charset="0"/>
              </a:rPr>
              <a:t>NSPM-33 Issued </a:t>
            </a:r>
            <a:r>
              <a:rPr lang="en-US" u="sng" dirty="0">
                <a:latin typeface="Times New Roman" panose="02020603050405020304" pitchFamily="18" charset="0"/>
                <a:cs typeface="Times New Roman" panose="02020603050405020304" pitchFamily="18" charset="0"/>
              </a:rPr>
              <a:t>January 14, 2021</a:t>
            </a:r>
            <a:endParaRPr lang="en-US" dirty="0">
              <a:latin typeface="Times New Roman" panose="02020603050405020304" pitchFamily="18" charset="0"/>
              <a:cs typeface="Times New Roman" panose="02020603050405020304" pitchFamily="18" charset="0"/>
            </a:endParaRPr>
          </a:p>
          <a:p>
            <a:r>
              <a:rPr lang="en-US" dirty="0">
                <a:latin typeface="Times New Roman" panose="02020603050405020304" pitchFamily="18" charset="0"/>
                <a:cs typeface="Times New Roman" panose="02020603050405020304" pitchFamily="18" charset="0"/>
              </a:rPr>
              <a:t>Implementation Guidance issued </a:t>
            </a:r>
            <a:r>
              <a:rPr lang="en-US" u="sng" dirty="0">
                <a:latin typeface="Times New Roman" panose="02020603050405020304" pitchFamily="18" charset="0"/>
                <a:cs typeface="Times New Roman" panose="02020603050405020304" pitchFamily="18" charset="0"/>
              </a:rPr>
              <a:t>January 2022</a:t>
            </a:r>
          </a:p>
          <a:p>
            <a:r>
              <a:rPr lang="en-US" dirty="0">
                <a:latin typeface="Times New Roman" panose="02020603050405020304" pitchFamily="18" charset="0"/>
                <a:cs typeface="Times New Roman" panose="02020603050405020304" pitchFamily="18" charset="0"/>
              </a:rPr>
              <a:t>Federal Research Agencies work together to develop model grant application forms and instructions for use by any federal research funding agency.  </a:t>
            </a:r>
            <a:r>
              <a:rPr lang="en-US" u="sng" dirty="0">
                <a:latin typeface="Times New Roman" panose="02020603050405020304" pitchFamily="18" charset="0"/>
                <a:cs typeface="Times New Roman" panose="02020603050405020304" pitchFamily="18" charset="0"/>
              </a:rPr>
              <a:t>January through April 2022</a:t>
            </a:r>
          </a:p>
          <a:p>
            <a:r>
              <a:rPr lang="en-US" dirty="0">
                <a:latin typeface="Times New Roman" panose="02020603050405020304" pitchFamily="18" charset="0"/>
                <a:cs typeface="Times New Roman" panose="02020603050405020304" pitchFamily="18" charset="0"/>
              </a:rPr>
              <a:t>Digital Persistent Identifiers (DPIs): </a:t>
            </a:r>
            <a:r>
              <a:rPr lang="en-US" sz="1700" dirty="0">
                <a:latin typeface="Times New Roman" panose="02020603050405020304" pitchFamily="18" charset="0"/>
                <a:cs typeface="Times New Roman" panose="02020603050405020304" pitchFamily="18" charset="0"/>
              </a:rPr>
              <a:t>Section 4(b)(v) of NSPM-33 directs that “Consistent with applicable Federal laws and statutory authorities, within 1 year of the date of this memorandum, funding agencies shall establish policies regarding requirements for individual researchers supported by or working on any Federal research grant to be registered with a service that provides a digital persistent identifier for that individual.” </a:t>
            </a:r>
            <a:r>
              <a:rPr lang="en-US" sz="1700" u="sng" dirty="0">
                <a:latin typeface="Times New Roman" panose="02020603050405020304" pitchFamily="18" charset="0"/>
                <a:cs typeface="Times New Roman" panose="02020603050405020304" pitchFamily="18" charset="0"/>
              </a:rPr>
              <a:t>1 year is January 14, 2022</a:t>
            </a:r>
          </a:p>
          <a:p>
            <a:r>
              <a:rPr lang="en-US" dirty="0">
                <a:latin typeface="Times New Roman" panose="02020603050405020304" pitchFamily="18" charset="0"/>
                <a:cs typeface="Times New Roman" panose="02020603050405020304" pitchFamily="18" charset="0"/>
              </a:rPr>
              <a:t>Research Security Program:  </a:t>
            </a:r>
            <a:r>
              <a:rPr lang="en-US" sz="1800" b="0" i="0" u="none" strike="noStrike" baseline="0" dirty="0">
                <a:solidFill>
                  <a:srgbClr val="000000"/>
                </a:solidFill>
                <a:latin typeface="Times New Roman" panose="02020603050405020304" pitchFamily="18" charset="0"/>
                <a:cs typeface="Times New Roman" panose="02020603050405020304" pitchFamily="18" charset="0"/>
              </a:rPr>
              <a:t>Section 4(g) of NSPM-33 directs that by </a:t>
            </a:r>
            <a:r>
              <a:rPr lang="en-US" sz="1800" b="0" i="0" u="sng" strike="noStrike" baseline="0" dirty="0">
                <a:solidFill>
                  <a:srgbClr val="000000"/>
                </a:solidFill>
                <a:latin typeface="Times New Roman" panose="02020603050405020304" pitchFamily="18" charset="0"/>
                <a:cs typeface="Times New Roman" panose="02020603050405020304" pitchFamily="18" charset="0"/>
              </a:rPr>
              <a:t>January 14, 2022</a:t>
            </a:r>
            <a:r>
              <a:rPr lang="en-US" sz="1800" b="0" i="0" u="none" strike="noStrike" baseline="0" dirty="0">
                <a:solidFill>
                  <a:srgbClr val="000000"/>
                </a:solidFill>
                <a:latin typeface="Times New Roman" panose="02020603050405020304" pitchFamily="18" charset="0"/>
                <a:cs typeface="Times New Roman" panose="02020603050405020304" pitchFamily="18" charset="0"/>
              </a:rPr>
              <a:t>, </a:t>
            </a:r>
            <a:r>
              <a:rPr lang="en-US" sz="1700" dirty="0">
                <a:latin typeface="Times New Roman" panose="02020603050405020304" pitchFamily="18" charset="0"/>
                <a:cs typeface="Times New Roman" panose="02020603050405020304" pitchFamily="18" charset="0"/>
              </a:rPr>
              <a:t>“heads of funding agencies shall require that research institutions receiving Federal science and engineering support in excess of 50 million dollars per year certify to the funding agency that the institution has established and operates a research security program. Institutional research security programs should include elements of cyber security, foreign travel security, insider threat awareness and identification, and, as appropriate, export control training. Heads of funding agencies shall consider whether additional research security program requirements are appropriate for institutions receiving Federal funding for R&amp;D in critical and emerging technology areas with implications for United States national and economic security.” </a:t>
            </a:r>
          </a:p>
          <a:p>
            <a:r>
              <a:rPr lang="en-US" dirty="0">
                <a:latin typeface="Times New Roman" panose="02020603050405020304" pitchFamily="18" charset="0"/>
                <a:cs typeface="Times New Roman" panose="02020603050405020304" pitchFamily="18" charset="0"/>
              </a:rPr>
              <a:t>Cited provisions within the NDAA may have dates imposed for NSPM-33</a:t>
            </a:r>
          </a:p>
          <a:p>
            <a:endParaRPr lang="en-US" sz="1700" dirty="0"/>
          </a:p>
          <a:p>
            <a:endParaRPr lang="en-US" dirty="0"/>
          </a:p>
        </p:txBody>
      </p:sp>
    </p:spTree>
    <p:extLst>
      <p:ext uri="{BB962C8B-B14F-4D97-AF65-F5344CB8AC3E}">
        <p14:creationId xmlns:p14="http://schemas.microsoft.com/office/powerpoint/2010/main" val="41970450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F33D68-675A-433B-B86D-E310C8C045AB}"/>
              </a:ext>
            </a:extLst>
          </p:cNvPr>
          <p:cNvSpPr>
            <a:spLocks noGrp="1"/>
          </p:cNvSpPr>
          <p:nvPr>
            <p:ph type="title"/>
          </p:nvPr>
        </p:nvSpPr>
        <p:spPr/>
        <p:txBody>
          <a:bodyPr>
            <a:normAutofit fontScale="90000"/>
          </a:bodyPr>
          <a:lstStyle/>
          <a:p>
            <a:pPr algn="ctr"/>
            <a:br>
              <a:rPr lang="en-US" sz="4400" dirty="0">
                <a:latin typeface="Times New Roman" panose="02020603050405020304" pitchFamily="18" charset="0"/>
                <a:cs typeface="Times New Roman" panose="02020603050405020304" pitchFamily="18" charset="0"/>
              </a:rPr>
            </a:br>
            <a:r>
              <a:rPr lang="en-US" sz="4400" dirty="0">
                <a:latin typeface="Times New Roman" panose="02020603050405020304" pitchFamily="18" charset="0"/>
                <a:cs typeface="Times New Roman" panose="02020603050405020304" pitchFamily="18" charset="0"/>
              </a:rPr>
              <a:t>What Does The New Memorandum Do?</a:t>
            </a:r>
            <a:br>
              <a:rPr lang="en-US" sz="4400" dirty="0"/>
            </a:br>
            <a:endParaRPr lang="en-US"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0F38D419-A35B-45AD-B21B-F5F557BB5887}"/>
              </a:ext>
            </a:extLst>
          </p:cNvPr>
          <p:cNvSpPr>
            <a:spLocks noGrp="1"/>
          </p:cNvSpPr>
          <p:nvPr>
            <p:ph idx="1"/>
          </p:nvPr>
        </p:nvSpPr>
        <p:spPr>
          <a:xfrm>
            <a:off x="838200" y="1690689"/>
            <a:ext cx="10515600" cy="4486274"/>
          </a:xfrm>
        </p:spPr>
        <p:txBody>
          <a:bodyPr/>
          <a:lstStyle/>
          <a:p>
            <a:pPr marL="0" indent="0">
              <a:buNone/>
            </a:pPr>
            <a:endParaRPr lang="en-US" dirty="0">
              <a:latin typeface="Times New Roman" panose="02020603050405020304" pitchFamily="18" charset="0"/>
              <a:cs typeface="Times New Roman" panose="02020603050405020304" pitchFamily="18" charset="0"/>
            </a:endParaRPr>
          </a:p>
          <a:p>
            <a:pPr marL="514350" indent="-514350">
              <a:buAutoNum type="arabicPeriod"/>
            </a:pPr>
            <a:r>
              <a:rPr lang="en-US" dirty="0">
                <a:latin typeface="Times New Roman" panose="02020603050405020304" pitchFamily="18" charset="0"/>
                <a:cs typeface="Times New Roman" panose="02020603050405020304" pitchFamily="18" charset="0"/>
              </a:rPr>
              <a:t>Disclosure Requirements and Standardization</a:t>
            </a:r>
          </a:p>
          <a:p>
            <a:pPr marL="514350" indent="-514350">
              <a:buAutoNum type="arabicPeriod"/>
            </a:pPr>
            <a:r>
              <a:rPr lang="en-US" dirty="0">
                <a:latin typeface="Times New Roman" panose="02020603050405020304" pitchFamily="18" charset="0"/>
                <a:cs typeface="Times New Roman" panose="02020603050405020304" pitchFamily="18" charset="0"/>
              </a:rPr>
              <a:t>Digital Persistent Identifiers</a:t>
            </a:r>
          </a:p>
          <a:p>
            <a:pPr marL="514350" indent="-514350">
              <a:buAutoNum type="arabicPeriod"/>
            </a:pPr>
            <a:r>
              <a:rPr lang="en-US" dirty="0">
                <a:latin typeface="Times New Roman" panose="02020603050405020304" pitchFamily="18" charset="0"/>
                <a:cs typeface="Times New Roman" panose="02020603050405020304" pitchFamily="18" charset="0"/>
              </a:rPr>
              <a:t>Consequences for Violation of Disclosure Requirements</a:t>
            </a:r>
          </a:p>
          <a:p>
            <a:pPr marL="514350" indent="-514350">
              <a:buAutoNum type="arabicPeriod"/>
            </a:pPr>
            <a:r>
              <a:rPr lang="en-US" dirty="0">
                <a:latin typeface="Times New Roman" panose="02020603050405020304" pitchFamily="18" charset="0"/>
                <a:cs typeface="Times New Roman" panose="02020603050405020304" pitchFamily="18" charset="0"/>
              </a:rPr>
              <a:t>Information Sharing</a:t>
            </a:r>
          </a:p>
          <a:p>
            <a:pPr marL="514350" indent="-514350">
              <a:buAutoNum type="arabicPeriod"/>
            </a:pPr>
            <a:r>
              <a:rPr lang="en-US" dirty="0">
                <a:latin typeface="Times New Roman" panose="02020603050405020304" pitchFamily="18" charset="0"/>
                <a:cs typeface="Times New Roman" panose="02020603050405020304" pitchFamily="18" charset="0"/>
              </a:rPr>
              <a:t>Research Security Programs</a:t>
            </a:r>
          </a:p>
        </p:txBody>
      </p:sp>
    </p:spTree>
    <p:extLst>
      <p:ext uri="{BB962C8B-B14F-4D97-AF65-F5344CB8AC3E}">
        <p14:creationId xmlns:p14="http://schemas.microsoft.com/office/powerpoint/2010/main" val="1392831976"/>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3785CC-67F4-4284-AFC7-FE1B0E1BDE03}"/>
              </a:ext>
            </a:extLst>
          </p:cNvPr>
          <p:cNvSpPr>
            <a:spLocks noGrp="1"/>
          </p:cNvSpPr>
          <p:nvPr>
            <p:ph type="title"/>
          </p:nvPr>
        </p:nvSpPr>
        <p:spPr/>
        <p:txBody>
          <a:bodyPr>
            <a:normAutofit/>
          </a:bodyPr>
          <a:lstStyle/>
          <a:p>
            <a:pPr algn="ctr"/>
            <a:r>
              <a:rPr lang="en-US" sz="4000" dirty="0">
                <a:effectLst/>
                <a:latin typeface="Times New Roman" panose="02020603050405020304" pitchFamily="18" charset="0"/>
                <a:ea typeface="Calibri" panose="020F0502020204030204" pitchFamily="34" charset="0"/>
                <a:cs typeface="Times New Roman" panose="02020603050405020304" pitchFamily="18" charset="0"/>
              </a:rPr>
              <a:t>1. Disclosure Requirements and Standardization</a:t>
            </a:r>
            <a:endParaRPr lang="en-US" sz="4000"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15717CBA-EC04-479F-B5BC-97951BC7BDA9}"/>
              </a:ext>
            </a:extLst>
          </p:cNvPr>
          <p:cNvSpPr>
            <a:spLocks noGrp="1"/>
          </p:cNvSpPr>
          <p:nvPr>
            <p:ph idx="1"/>
          </p:nvPr>
        </p:nvSpPr>
        <p:spPr/>
        <p:txBody>
          <a:bodyPr>
            <a:normAutofit/>
          </a:bodyPr>
          <a:lstStyle/>
          <a:p>
            <a:r>
              <a:rPr lang="en-US" sz="2400" u="sng" dirty="0">
                <a:solidFill>
                  <a:srgbClr val="000000"/>
                </a:solidFill>
                <a:latin typeface="Times New Roman" panose="02020603050405020304" pitchFamily="18" charset="0"/>
                <a:cs typeface="Times New Roman" panose="02020603050405020304" pitchFamily="18" charset="0"/>
              </a:rPr>
              <a:t>Objective</a:t>
            </a:r>
            <a:r>
              <a:rPr lang="en-US" sz="2400" dirty="0">
                <a:solidFill>
                  <a:srgbClr val="000000"/>
                </a:solidFill>
                <a:latin typeface="Times New Roman" panose="02020603050405020304" pitchFamily="18" charset="0"/>
                <a:cs typeface="Times New Roman" panose="02020603050405020304" pitchFamily="18" charset="0"/>
              </a:rPr>
              <a:t>: P</a:t>
            </a:r>
            <a:r>
              <a:rPr lang="en-US" sz="2400" b="0" i="0" u="none" strike="noStrike" baseline="0" dirty="0">
                <a:solidFill>
                  <a:srgbClr val="000000"/>
                </a:solidFill>
                <a:latin typeface="Times New Roman" panose="02020603050405020304" pitchFamily="18" charset="0"/>
                <a:cs typeface="Times New Roman" panose="02020603050405020304" pitchFamily="18" charset="0"/>
              </a:rPr>
              <a:t>rovide </a:t>
            </a:r>
            <a:r>
              <a:rPr lang="en-US" sz="2400" b="1" i="0" u="none" strike="noStrike" baseline="0" dirty="0">
                <a:solidFill>
                  <a:srgbClr val="000000"/>
                </a:solidFill>
                <a:latin typeface="Times New Roman" panose="02020603050405020304" pitchFamily="18" charset="0"/>
                <a:cs typeface="Times New Roman" panose="02020603050405020304" pitchFamily="18" charset="0"/>
              </a:rPr>
              <a:t>clarity</a:t>
            </a:r>
            <a:r>
              <a:rPr lang="en-US" sz="2400" b="0" i="0" u="none" strike="noStrike" baseline="0" dirty="0">
                <a:solidFill>
                  <a:srgbClr val="000000"/>
                </a:solidFill>
                <a:latin typeface="Times New Roman" panose="02020603050405020304" pitchFamily="18" charset="0"/>
                <a:cs typeface="Times New Roman" panose="02020603050405020304" pitchFamily="18" charset="0"/>
              </a:rPr>
              <a:t> regarding disclosure requirements (e.g., who discloses what, relevant limitations and exclusions), disclosure process (e.g., updates, corrections, certification, and provision of supporting documentation), and expected degree of cross-agency uniformity</a:t>
            </a:r>
            <a:endParaRPr lang="en-US" sz="24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endParaRPr>
          </a:p>
          <a:p>
            <a:r>
              <a:rPr lang="en-US" sz="24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To </a:t>
            </a:r>
            <a:r>
              <a:rPr lang="en-US" sz="2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ensure federally-funded researchers and research organizations </a:t>
            </a:r>
            <a:r>
              <a:rPr lang="en-US" sz="2400" b="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provide appropriate information </a:t>
            </a:r>
            <a:r>
              <a:rPr lang="en-US" sz="2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related to potential conflicts that may impact research security, the guidance provides clarity regarding disclosure requirements, processes, and expected uniformity across Federal research agencies</a:t>
            </a:r>
          </a:p>
          <a:p>
            <a:r>
              <a:rPr lang="en-US" sz="2400" dirty="0">
                <a:latin typeface="Times New Roman" panose="02020603050405020304" pitchFamily="18" charset="0"/>
                <a:ea typeface="Calibri" panose="020F0502020204030204" pitchFamily="34" charset="0"/>
                <a:cs typeface="Times New Roman" panose="02020603050405020304" pitchFamily="18" charset="0"/>
              </a:rPr>
              <a:t>T</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o reduce uncertainty and </a:t>
            </a:r>
            <a:r>
              <a:rPr lang="en-US" sz="2400" b="1" dirty="0">
                <a:effectLst/>
                <a:latin typeface="Times New Roman" panose="02020603050405020304" pitchFamily="18" charset="0"/>
                <a:ea typeface="Calibri" panose="020F0502020204030204" pitchFamily="34" charset="0"/>
                <a:cs typeface="Times New Roman" panose="02020603050405020304" pitchFamily="18" charset="0"/>
              </a:rPr>
              <a:t>establish clear, persistent guidelines </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for researchers and research organizations to follow</a:t>
            </a:r>
          </a:p>
        </p:txBody>
      </p:sp>
    </p:spTree>
    <p:extLst>
      <p:ext uri="{BB962C8B-B14F-4D97-AF65-F5344CB8AC3E}">
        <p14:creationId xmlns:p14="http://schemas.microsoft.com/office/powerpoint/2010/main" val="3230188729"/>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C1A346-A5BE-42D1-A0A0-001B66812486}"/>
              </a:ext>
            </a:extLst>
          </p:cNvPr>
          <p:cNvSpPr>
            <a:spLocks noGrp="1"/>
          </p:cNvSpPr>
          <p:nvPr>
            <p:ph type="title"/>
          </p:nvPr>
        </p:nvSpPr>
        <p:spPr>
          <a:xfrm>
            <a:off x="838200" y="365126"/>
            <a:ext cx="10515600" cy="845366"/>
          </a:xfrm>
        </p:spPr>
        <p:txBody>
          <a:bodyPr>
            <a:normAutofit fontScale="90000"/>
          </a:bodyPr>
          <a:lstStyle/>
          <a:p>
            <a:r>
              <a:rPr lang="en-US" dirty="0">
                <a:latin typeface="Times New Roman" panose="02020603050405020304" pitchFamily="18" charset="0"/>
                <a:cs typeface="Times New Roman" panose="02020603050405020304" pitchFamily="18" charset="0"/>
              </a:rPr>
              <a:t>Disclosure Requirements and Standardization</a:t>
            </a:r>
            <a:br>
              <a:rPr lang="en-US" dirty="0"/>
            </a:br>
            <a:endParaRPr lang="en-US" dirty="0"/>
          </a:p>
        </p:txBody>
      </p:sp>
      <p:sp>
        <p:nvSpPr>
          <p:cNvPr id="3" name="Content Placeholder 2">
            <a:extLst>
              <a:ext uri="{FF2B5EF4-FFF2-40B4-BE49-F238E27FC236}">
                <a16:creationId xmlns:a16="http://schemas.microsoft.com/office/drawing/2014/main" id="{664CF045-4FDB-4184-B829-2BDC0F75D12B}"/>
              </a:ext>
            </a:extLst>
          </p:cNvPr>
          <p:cNvSpPr>
            <a:spLocks noGrp="1"/>
          </p:cNvSpPr>
          <p:nvPr>
            <p:ph idx="1"/>
          </p:nvPr>
        </p:nvSpPr>
        <p:spPr>
          <a:xfrm>
            <a:off x="779477" y="872456"/>
            <a:ext cx="10515600" cy="5620418"/>
          </a:xfrm>
        </p:spPr>
        <p:txBody>
          <a:bodyPr>
            <a:normAutofit fontScale="77500" lnSpcReduction="20000"/>
          </a:bodyPr>
          <a:lstStyle/>
          <a:p>
            <a:pPr marL="514350" indent="-514350">
              <a:buFont typeface="+mj-lt"/>
              <a:buAutoNum type="arabicPeriod"/>
            </a:pPr>
            <a:r>
              <a:rPr lang="en-US" dirty="0">
                <a:latin typeface="Times New Roman" panose="02020603050405020304" pitchFamily="18" charset="0"/>
                <a:cs typeface="Times New Roman" panose="02020603050405020304" pitchFamily="18" charset="0"/>
              </a:rPr>
              <a:t>Standardization of disclosure requirements</a:t>
            </a:r>
          </a:p>
          <a:p>
            <a:pPr marL="514350" indent="-514350">
              <a:buFont typeface="+mj-lt"/>
              <a:buAutoNum type="arabicPeriod"/>
            </a:pPr>
            <a:r>
              <a:rPr lang="en-US" dirty="0">
                <a:latin typeface="Times New Roman" panose="02020603050405020304" pitchFamily="18" charset="0"/>
                <a:cs typeface="Times New Roman" panose="02020603050405020304" pitchFamily="18" charset="0"/>
              </a:rPr>
              <a:t>Forms and formats</a:t>
            </a:r>
          </a:p>
          <a:p>
            <a:pPr marL="514350" indent="-514350">
              <a:buFont typeface="+mj-lt"/>
              <a:buAutoNum type="arabicPeriod"/>
            </a:pPr>
            <a:r>
              <a:rPr lang="en-US" dirty="0">
                <a:latin typeface="Times New Roman" panose="02020603050405020304" pitchFamily="18" charset="0"/>
                <a:cs typeface="Times New Roman" panose="02020603050405020304" pitchFamily="18" charset="0"/>
              </a:rPr>
              <a:t>Peer reviewer and advisory committee member requirements</a:t>
            </a:r>
          </a:p>
          <a:p>
            <a:pPr marL="514350" indent="-514350">
              <a:buFont typeface="+mj-lt"/>
              <a:buAutoNum type="arabicPeriod"/>
            </a:pPr>
            <a:r>
              <a:rPr lang="en-US" dirty="0">
                <a:latin typeface="Times New Roman" panose="02020603050405020304" pitchFamily="18" charset="0"/>
                <a:cs typeface="Times New Roman" panose="02020603050405020304" pitchFamily="18" charset="0"/>
              </a:rPr>
              <a:t>Potential to include students</a:t>
            </a:r>
          </a:p>
          <a:p>
            <a:pPr marL="514350" indent="-514350">
              <a:buFont typeface="+mj-lt"/>
              <a:buAutoNum type="arabicPeriod"/>
            </a:pPr>
            <a:r>
              <a:rPr lang="en-US" dirty="0">
                <a:latin typeface="Times New Roman" panose="02020603050405020304" pitchFamily="18" charset="0"/>
                <a:cs typeface="Times New Roman" panose="02020603050405020304" pitchFamily="18" charset="0"/>
              </a:rPr>
              <a:t>Collection of associate information</a:t>
            </a:r>
          </a:p>
          <a:p>
            <a:pPr marL="514350" indent="-514350">
              <a:buFont typeface="+mj-lt"/>
              <a:buAutoNum type="arabicPeriod"/>
            </a:pPr>
            <a:r>
              <a:rPr lang="en-US" dirty="0">
                <a:latin typeface="Times New Roman" panose="02020603050405020304" pitchFamily="18" charset="0"/>
                <a:cs typeface="Times New Roman" panose="02020603050405020304" pitchFamily="18" charset="0"/>
              </a:rPr>
              <a:t>Financial conflict of interest information</a:t>
            </a:r>
          </a:p>
          <a:p>
            <a:pPr marL="514350" indent="-514350">
              <a:buFont typeface="+mj-lt"/>
              <a:buAutoNum type="arabicPeriod"/>
            </a:pPr>
            <a:r>
              <a:rPr lang="en-US" dirty="0">
                <a:latin typeface="Times New Roman" panose="02020603050405020304" pitchFamily="18" charset="0"/>
                <a:cs typeface="Times New Roman" panose="02020603050405020304" pitchFamily="18" charset="0"/>
              </a:rPr>
              <a:t>Exclusions</a:t>
            </a:r>
          </a:p>
          <a:p>
            <a:pPr marL="514350" indent="-514350">
              <a:buFont typeface="+mj-lt"/>
              <a:buAutoNum type="arabicPeriod"/>
            </a:pPr>
            <a:r>
              <a:rPr lang="en-US" dirty="0">
                <a:latin typeface="Times New Roman" panose="02020603050405020304" pitchFamily="18" charset="0"/>
                <a:cs typeface="Times New Roman" panose="02020603050405020304" pitchFamily="18" charset="0"/>
              </a:rPr>
              <a:t>Gifts</a:t>
            </a:r>
          </a:p>
          <a:p>
            <a:pPr marL="514350" indent="-514350">
              <a:buFont typeface="+mj-lt"/>
              <a:buAutoNum type="arabicPeriod"/>
            </a:pPr>
            <a:r>
              <a:rPr lang="en-US" dirty="0">
                <a:latin typeface="Times New Roman" panose="02020603050405020304" pitchFamily="18" charset="0"/>
                <a:cs typeface="Times New Roman" panose="02020603050405020304" pitchFamily="18" charset="0"/>
              </a:rPr>
              <a:t>Core facilities and shared equipment</a:t>
            </a:r>
          </a:p>
          <a:p>
            <a:pPr marL="514350" indent="-514350">
              <a:buFont typeface="+mj-lt"/>
              <a:buAutoNum type="arabicPeriod"/>
            </a:pPr>
            <a:r>
              <a:rPr lang="en-US" dirty="0">
                <a:latin typeface="Times New Roman" panose="02020603050405020304" pitchFamily="18" charset="0"/>
                <a:cs typeface="Times New Roman" panose="02020603050405020304" pitchFamily="18" charset="0"/>
              </a:rPr>
              <a:t>Participation in foreign programs</a:t>
            </a:r>
          </a:p>
          <a:p>
            <a:pPr marL="514350" indent="-514350">
              <a:buFont typeface="+mj-lt"/>
              <a:buAutoNum type="arabicPeriod"/>
            </a:pPr>
            <a:r>
              <a:rPr lang="en-US" dirty="0">
                <a:latin typeface="Times New Roman" panose="02020603050405020304" pitchFamily="18" charset="0"/>
                <a:cs typeface="Times New Roman" panose="02020603050405020304" pitchFamily="18" charset="0"/>
              </a:rPr>
              <a:t>Foreign contracts</a:t>
            </a:r>
          </a:p>
          <a:p>
            <a:pPr marL="514350" indent="-514350">
              <a:buFont typeface="+mj-lt"/>
              <a:buAutoNum type="arabicPeriod"/>
            </a:pPr>
            <a:r>
              <a:rPr lang="en-US" dirty="0">
                <a:latin typeface="Times New Roman" panose="02020603050405020304" pitchFamily="18" charset="0"/>
                <a:cs typeface="Times New Roman" panose="02020603050405020304" pitchFamily="18" charset="0"/>
              </a:rPr>
              <a:t>Just-in-time submissions</a:t>
            </a:r>
          </a:p>
          <a:p>
            <a:pPr marL="514350" indent="-514350">
              <a:buFont typeface="+mj-lt"/>
              <a:buAutoNum type="arabicPeriod"/>
            </a:pPr>
            <a:r>
              <a:rPr lang="en-US" dirty="0">
                <a:latin typeface="Times New Roman" panose="02020603050405020304" pitchFamily="18" charset="0"/>
                <a:cs typeface="Times New Roman" panose="02020603050405020304" pitchFamily="18" charset="0"/>
              </a:rPr>
              <a:t>Updating disclosures post award</a:t>
            </a:r>
          </a:p>
          <a:p>
            <a:pPr marL="514350" indent="-514350">
              <a:buFont typeface="+mj-lt"/>
              <a:buAutoNum type="arabicPeriod"/>
            </a:pPr>
            <a:r>
              <a:rPr lang="en-US" dirty="0">
                <a:latin typeface="Times New Roman" panose="02020603050405020304" pitchFamily="18" charset="0"/>
                <a:cs typeface="Times New Roman" panose="02020603050405020304" pitchFamily="18" charset="0"/>
              </a:rPr>
              <a:t>Correcting inaccurate or incomplete submissions</a:t>
            </a:r>
          </a:p>
          <a:p>
            <a:pPr marL="514350" indent="-514350">
              <a:buFont typeface="+mj-lt"/>
              <a:buAutoNum type="arabicPeriod"/>
            </a:pPr>
            <a:r>
              <a:rPr lang="en-US" dirty="0">
                <a:latin typeface="Times New Roman" panose="02020603050405020304" pitchFamily="18" charset="0"/>
                <a:cs typeface="Times New Roman" panose="02020603050405020304" pitchFamily="18" charset="0"/>
              </a:rPr>
              <a:t>Certification for R&amp;D award applications</a:t>
            </a:r>
          </a:p>
          <a:p>
            <a:pPr marL="514350" indent="-514350">
              <a:buFont typeface="+mj-lt"/>
              <a:buAutoNum type="arabicPeriod"/>
            </a:pPr>
            <a:endParaRPr lang="en-US" dirty="0"/>
          </a:p>
          <a:p>
            <a:pPr marL="514350" indent="-514350">
              <a:buFont typeface="+mj-lt"/>
              <a:buAutoNum type="arabicPeriod"/>
            </a:pPr>
            <a:endParaRPr lang="en-US" dirty="0"/>
          </a:p>
        </p:txBody>
      </p:sp>
    </p:spTree>
    <p:extLst>
      <p:ext uri="{BB962C8B-B14F-4D97-AF65-F5344CB8AC3E}">
        <p14:creationId xmlns:p14="http://schemas.microsoft.com/office/powerpoint/2010/main" val="567410731"/>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280FF6-9D01-4D72-88C7-84C6D6DD3E90}"/>
              </a:ext>
            </a:extLst>
          </p:cNvPr>
          <p:cNvSpPr>
            <a:spLocks noGrp="1"/>
          </p:cNvSpPr>
          <p:nvPr>
            <p:ph type="title"/>
          </p:nvPr>
        </p:nvSpPr>
        <p:spPr/>
        <p:txBody>
          <a:bodyPr/>
          <a:lstStyle/>
          <a:p>
            <a:pPr algn="ctr"/>
            <a:r>
              <a:rPr lang="en-US" sz="4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2. Digital Persistent Identifiers (DPIs): BIG ISSUE… </a:t>
            </a:r>
            <a:r>
              <a:rPr lang="en-US" dirty="0">
                <a:latin typeface="Times New Roman" panose="02020603050405020304" pitchFamily="18" charset="0"/>
                <a:cs typeface="Times New Roman" panose="02020603050405020304" pitchFamily="18" charset="0"/>
              </a:rPr>
              <a:t>How to Implement?</a:t>
            </a:r>
          </a:p>
        </p:txBody>
      </p:sp>
      <p:sp>
        <p:nvSpPr>
          <p:cNvPr id="3" name="Content Placeholder 2">
            <a:extLst>
              <a:ext uri="{FF2B5EF4-FFF2-40B4-BE49-F238E27FC236}">
                <a16:creationId xmlns:a16="http://schemas.microsoft.com/office/drawing/2014/main" id="{FFA74E8D-12CB-4960-A84B-0EE32866CA3A}"/>
              </a:ext>
            </a:extLst>
          </p:cNvPr>
          <p:cNvSpPr>
            <a:spLocks noGrp="1"/>
          </p:cNvSpPr>
          <p:nvPr>
            <p:ph idx="1"/>
          </p:nvPr>
        </p:nvSpPr>
        <p:spPr/>
        <p:txBody>
          <a:bodyPr>
            <a:normAutofit/>
          </a:bodyPr>
          <a:lstStyle/>
          <a:p>
            <a:r>
              <a:rPr lang="en-US" sz="2400" u="sng" dirty="0">
                <a:solidFill>
                  <a:srgbClr val="000000"/>
                </a:solidFill>
                <a:latin typeface="Times New Roman" panose="02020603050405020304" pitchFamily="18" charset="0"/>
              </a:rPr>
              <a:t>Objective</a:t>
            </a:r>
            <a:r>
              <a:rPr lang="en-US" sz="2400" dirty="0">
                <a:solidFill>
                  <a:srgbClr val="000000"/>
                </a:solidFill>
                <a:latin typeface="Times New Roman" panose="02020603050405020304" pitchFamily="18" charset="0"/>
              </a:rPr>
              <a:t>: D</a:t>
            </a:r>
            <a:r>
              <a:rPr lang="en-US" sz="2400" b="0" i="0" u="none" strike="noStrike" baseline="0" dirty="0">
                <a:solidFill>
                  <a:srgbClr val="000000"/>
                </a:solidFill>
                <a:latin typeface="Times New Roman" panose="02020603050405020304" pitchFamily="18" charset="0"/>
              </a:rPr>
              <a:t>escribe how research agencies will incorporate DPIs—also known as Persistent Identifiers (PIDs)—into disclosure processes to bolster research security and integrity while reducing administrative burden</a:t>
            </a:r>
            <a:endParaRPr lang="en-US" sz="26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endParaRPr>
          </a:p>
          <a:p>
            <a:r>
              <a:rPr lang="en-US" sz="2400" dirty="0">
                <a:effectLst/>
                <a:latin typeface="Times New Roman" panose="02020603050405020304" pitchFamily="18" charset="0"/>
                <a:ea typeface="Calibri" panose="020F0502020204030204" pitchFamily="34" charset="0"/>
                <a:cs typeface="Times New Roman" panose="02020603050405020304" pitchFamily="18" charset="0"/>
              </a:rPr>
              <a:t>Tools such as electronic CVs, or DPI services, provide platforms that can help researchers apply for grants and other forms of support through persistent, easily accessible reporting tools</a:t>
            </a:r>
          </a:p>
          <a:p>
            <a:r>
              <a:rPr lang="en-US" sz="2400" dirty="0">
                <a:latin typeface="Times New Roman" panose="02020603050405020304" pitchFamily="18" charset="0"/>
                <a:ea typeface="Calibri" panose="020F0502020204030204" pitchFamily="34" charset="0"/>
                <a:cs typeface="Times New Roman" panose="02020603050405020304" pitchFamily="18" charset="0"/>
              </a:rPr>
              <a:t>E</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ncourage creators of DPI services to include categories of information that will be important to identifying — and avoiding — financial conflicts of interest and conflicts of commitment</a:t>
            </a:r>
          </a:p>
          <a:p>
            <a:r>
              <a:rPr lang="en-US" sz="2400" dirty="0">
                <a:latin typeface="Times New Roman" panose="02020603050405020304" pitchFamily="18" charset="0"/>
                <a:ea typeface="Calibri" panose="020F0502020204030204" pitchFamily="34" charset="0"/>
                <a:cs typeface="Times New Roman" panose="02020603050405020304" pitchFamily="18" charset="0"/>
              </a:rPr>
              <a:t>Yet to be defined, many parameters still in process</a:t>
            </a:r>
            <a:endParaRPr lang="en-US" sz="2400" dirty="0">
              <a:effectLst/>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677597199"/>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A12200-17AC-4092-A7B7-7A22644AE4D1}"/>
              </a:ext>
            </a:extLst>
          </p:cNvPr>
          <p:cNvSpPr>
            <a:spLocks noGrp="1"/>
          </p:cNvSpPr>
          <p:nvPr>
            <p:ph type="title"/>
          </p:nvPr>
        </p:nvSpPr>
        <p:spPr>
          <a:xfrm>
            <a:off x="377504" y="105066"/>
            <a:ext cx="11241247" cy="1325563"/>
          </a:xfrm>
        </p:spPr>
        <p:txBody>
          <a:bodyPr>
            <a:normAutofit/>
          </a:bodyPr>
          <a:lstStyle/>
          <a:p>
            <a:pPr algn="ctr"/>
            <a:r>
              <a:rPr lang="en-US" dirty="0">
                <a:latin typeface="Times New Roman" panose="02020603050405020304" pitchFamily="18" charset="0"/>
                <a:cs typeface="Times New Roman" panose="02020603050405020304" pitchFamily="18" charset="0"/>
              </a:rPr>
              <a:t>DPI Specifics</a:t>
            </a:r>
          </a:p>
        </p:txBody>
      </p:sp>
      <p:sp>
        <p:nvSpPr>
          <p:cNvPr id="3" name="Content Placeholder 2">
            <a:extLst>
              <a:ext uri="{FF2B5EF4-FFF2-40B4-BE49-F238E27FC236}">
                <a16:creationId xmlns:a16="http://schemas.microsoft.com/office/drawing/2014/main" id="{9635DA29-CE6C-4C40-AF6A-06C5CFF3DF99}"/>
              </a:ext>
            </a:extLst>
          </p:cNvPr>
          <p:cNvSpPr>
            <a:spLocks noGrp="1"/>
          </p:cNvSpPr>
          <p:nvPr>
            <p:ph idx="1"/>
          </p:nvPr>
        </p:nvSpPr>
        <p:spPr>
          <a:xfrm>
            <a:off x="838200" y="1825625"/>
            <a:ext cx="10515600" cy="4784900"/>
          </a:xfrm>
        </p:spPr>
        <p:txBody>
          <a:bodyPr>
            <a:normAutofit lnSpcReduction="10000"/>
          </a:bodyPr>
          <a:lstStyle/>
          <a:p>
            <a:r>
              <a:rPr lang="en-US" dirty="0">
                <a:latin typeface="Times New Roman" panose="02020603050405020304" pitchFamily="18" charset="0"/>
                <a:cs typeface="Times New Roman" panose="02020603050405020304" pitchFamily="18" charset="0"/>
              </a:rPr>
              <a:t>Incorporation of DPIs into grant and cooperative agreement application and disclosure processes</a:t>
            </a:r>
          </a:p>
          <a:p>
            <a:r>
              <a:rPr lang="en-US" dirty="0">
                <a:latin typeface="Times New Roman" panose="02020603050405020304" pitchFamily="18" charset="0"/>
                <a:cs typeface="Times New Roman" panose="02020603050405020304" pitchFamily="18" charset="0"/>
              </a:rPr>
              <a:t>Requiring DPIs versus providing as an option for disclosures</a:t>
            </a:r>
          </a:p>
          <a:p>
            <a:r>
              <a:rPr lang="en-US" dirty="0">
                <a:latin typeface="Times New Roman" panose="02020603050405020304" pitchFamily="18" charset="0"/>
                <a:cs typeface="Times New Roman" panose="02020603050405020304" pitchFamily="18" charset="0"/>
              </a:rPr>
              <a:t>Categories of individuals provide a DPI option for disclosures</a:t>
            </a:r>
          </a:p>
          <a:p>
            <a:r>
              <a:rPr lang="en-US" dirty="0">
                <a:latin typeface="Times New Roman" panose="02020603050405020304" pitchFamily="18" charset="0"/>
                <a:cs typeface="Times New Roman" panose="02020603050405020304" pitchFamily="18" charset="0"/>
              </a:rPr>
              <a:t>Use of available DPI service</a:t>
            </a:r>
          </a:p>
          <a:p>
            <a:r>
              <a:rPr lang="en-US" dirty="0">
                <a:latin typeface="Times New Roman" panose="02020603050405020304" pitchFamily="18" charset="0"/>
                <a:cs typeface="Times New Roman" panose="02020603050405020304" pitchFamily="18" charset="0"/>
              </a:rPr>
              <a:t>Common/core standards that a DPI service should meet to be included as an option for disclosure in Federal grant and cooperative agreement application processes </a:t>
            </a:r>
          </a:p>
          <a:p>
            <a:r>
              <a:rPr lang="en-US" dirty="0">
                <a:latin typeface="Times New Roman" panose="02020603050405020304" pitchFamily="18" charset="0"/>
                <a:cs typeface="Times New Roman" panose="02020603050405020304" pitchFamily="18" charset="0"/>
              </a:rPr>
              <a:t>Ensuring interoperability across multiple options for DPI service</a:t>
            </a:r>
          </a:p>
          <a:p>
            <a:r>
              <a:rPr lang="en-US" dirty="0">
                <a:latin typeface="Times New Roman" panose="02020603050405020304" pitchFamily="18" charset="0"/>
                <a:cs typeface="Times New Roman" panose="02020603050405020304" pitchFamily="18" charset="0"/>
              </a:rPr>
              <a:t>Potential for public disclosure of information provided to research agencies via a DPI service</a:t>
            </a:r>
          </a:p>
        </p:txBody>
      </p:sp>
    </p:spTree>
    <p:extLst>
      <p:ext uri="{BB962C8B-B14F-4D97-AF65-F5344CB8AC3E}">
        <p14:creationId xmlns:p14="http://schemas.microsoft.com/office/powerpoint/2010/main" val="2118261362"/>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9E8E60-1CBB-4735-B25C-781F8B6665FB}"/>
              </a:ext>
            </a:extLst>
          </p:cNvPr>
          <p:cNvSpPr>
            <a:spLocks noGrp="1"/>
          </p:cNvSpPr>
          <p:nvPr>
            <p:ph type="title"/>
          </p:nvPr>
        </p:nvSpPr>
        <p:spPr>
          <a:xfrm>
            <a:off x="838200" y="681038"/>
            <a:ext cx="10515600" cy="1009650"/>
          </a:xfrm>
        </p:spPr>
        <p:txBody>
          <a:bodyPr>
            <a:normAutofit/>
          </a:bodyPr>
          <a:lstStyle/>
          <a:p>
            <a:pPr algn="ctr"/>
            <a:r>
              <a:rPr lang="en-US" sz="3600" dirty="0">
                <a:effectLst/>
                <a:latin typeface="Times New Roman" panose="02020603050405020304" pitchFamily="18" charset="0"/>
                <a:ea typeface="Times New Roman" panose="02020603050405020304" pitchFamily="18" charset="0"/>
                <a:cs typeface="Times New Roman" panose="02020603050405020304" pitchFamily="18" charset="0"/>
              </a:rPr>
              <a:t>3. Consequences for Violating Disclosure Requirements</a:t>
            </a:r>
            <a:endParaRPr lang="en-US" sz="3600" dirty="0"/>
          </a:p>
        </p:txBody>
      </p:sp>
      <p:sp>
        <p:nvSpPr>
          <p:cNvPr id="3" name="Content Placeholder 2">
            <a:extLst>
              <a:ext uri="{FF2B5EF4-FFF2-40B4-BE49-F238E27FC236}">
                <a16:creationId xmlns:a16="http://schemas.microsoft.com/office/drawing/2014/main" id="{C24A8A55-C145-4E3E-8844-8DB60EE7C501}"/>
              </a:ext>
            </a:extLst>
          </p:cNvPr>
          <p:cNvSpPr>
            <a:spLocks noGrp="1"/>
          </p:cNvSpPr>
          <p:nvPr>
            <p:ph idx="1"/>
          </p:nvPr>
        </p:nvSpPr>
        <p:spPr>
          <a:xfrm>
            <a:off x="838200" y="1838226"/>
            <a:ext cx="10515600" cy="3509177"/>
          </a:xfrm>
        </p:spPr>
        <p:txBody>
          <a:bodyPr>
            <a:normAutofit/>
          </a:bodyPr>
          <a:lstStyle/>
          <a:p>
            <a:r>
              <a:rPr lang="en-US" sz="2400" b="0" i="0" u="sng" strike="noStrike" baseline="0" dirty="0">
                <a:solidFill>
                  <a:srgbClr val="000000"/>
                </a:solidFill>
                <a:latin typeface="Times New Roman" panose="02020603050405020304" pitchFamily="18" charset="0"/>
              </a:rPr>
              <a:t>Objective</a:t>
            </a:r>
            <a:r>
              <a:rPr lang="en-US" sz="2400" b="0" i="0" u="none" strike="noStrike" baseline="0" dirty="0">
                <a:solidFill>
                  <a:srgbClr val="000000"/>
                </a:solidFill>
                <a:latin typeface="Times New Roman" panose="02020603050405020304" pitchFamily="18" charset="0"/>
              </a:rPr>
              <a:t>: Provide guidelines for determining appropriate consequences, consistent with applicable laws and regulations, while preserving an appropriate level of flexibility for agencies and research organizations</a:t>
            </a:r>
            <a:endParaRPr lang="en-US" sz="2400" dirty="0">
              <a:effectLst/>
              <a:latin typeface="Times New Roman" panose="02020603050405020304" pitchFamily="18" charset="0"/>
              <a:ea typeface="Times New Roman" panose="02020603050405020304" pitchFamily="18" charset="0"/>
              <a:cs typeface="Times New Roman" panose="02020603050405020304" pitchFamily="18" charset="0"/>
            </a:endParaRPr>
          </a:p>
          <a:p>
            <a:r>
              <a:rPr lang="en-US" sz="2400" dirty="0">
                <a:latin typeface="Times New Roman" panose="02020603050405020304" pitchFamily="18" charset="0"/>
                <a:ea typeface="Times New Roman" panose="02020603050405020304" pitchFamily="18" charset="0"/>
                <a:cs typeface="Times New Roman" panose="02020603050405020304" pitchFamily="18" charset="0"/>
              </a:rPr>
              <a:t>T</a:t>
            </a: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he guidance seeks to ensure that agencies have appropriate policies concerning consequences for violations of disclosure requirements for consistency in enforcement and oversight</a:t>
            </a:r>
          </a:p>
        </p:txBody>
      </p:sp>
    </p:spTree>
    <p:extLst>
      <p:ext uri="{BB962C8B-B14F-4D97-AF65-F5344CB8AC3E}">
        <p14:creationId xmlns:p14="http://schemas.microsoft.com/office/powerpoint/2010/main" val="2499819972"/>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A7631E-389A-4265-9D04-89EBB4D7B925}"/>
              </a:ext>
            </a:extLst>
          </p:cNvPr>
          <p:cNvSpPr>
            <a:spLocks noGrp="1"/>
          </p:cNvSpPr>
          <p:nvPr>
            <p:ph type="title"/>
          </p:nvPr>
        </p:nvSpPr>
        <p:spPr>
          <a:xfrm>
            <a:off x="327171" y="365125"/>
            <a:ext cx="11551640" cy="817723"/>
          </a:xfrm>
        </p:spPr>
        <p:txBody>
          <a:bodyPr>
            <a:normAutofit/>
          </a:bodyPr>
          <a:lstStyle/>
          <a:p>
            <a:pPr algn="ctr"/>
            <a:r>
              <a:rPr lang="en-US" sz="4000" dirty="0">
                <a:latin typeface="Times New Roman" panose="02020603050405020304" pitchFamily="18" charset="0"/>
                <a:cs typeface="Times New Roman" panose="02020603050405020304" pitchFamily="18" charset="0"/>
              </a:rPr>
              <a:t>Consequences for Violations Specifics</a:t>
            </a:r>
          </a:p>
        </p:txBody>
      </p:sp>
      <p:sp>
        <p:nvSpPr>
          <p:cNvPr id="3" name="Content Placeholder 2">
            <a:extLst>
              <a:ext uri="{FF2B5EF4-FFF2-40B4-BE49-F238E27FC236}">
                <a16:creationId xmlns:a16="http://schemas.microsoft.com/office/drawing/2014/main" id="{C44F3559-ED34-421A-856C-1F9FD8F76D9A}"/>
              </a:ext>
            </a:extLst>
          </p:cNvPr>
          <p:cNvSpPr>
            <a:spLocks noGrp="1"/>
          </p:cNvSpPr>
          <p:nvPr>
            <p:ph idx="1"/>
          </p:nvPr>
        </p:nvSpPr>
        <p:spPr>
          <a:xfrm>
            <a:off x="838200" y="1300294"/>
            <a:ext cx="10515600" cy="5192581"/>
          </a:xfrm>
        </p:spPr>
        <p:txBody>
          <a:bodyPr>
            <a:normAutofit/>
          </a:bodyPr>
          <a:lstStyle/>
          <a:p>
            <a:r>
              <a:rPr lang="en-US" dirty="0">
                <a:latin typeface="Times New Roman" panose="02020603050405020304" pitchFamily="18" charset="0"/>
                <a:cs typeface="Times New Roman" panose="02020603050405020304" pitchFamily="18" charset="0"/>
              </a:rPr>
              <a:t>Potential administrative actions, including S&amp;D</a:t>
            </a:r>
          </a:p>
          <a:p>
            <a:r>
              <a:rPr lang="en-US" dirty="0">
                <a:latin typeface="Times New Roman" panose="02020603050405020304" pitchFamily="18" charset="0"/>
                <a:cs typeface="Times New Roman" panose="02020603050405020304" pitchFamily="18" charset="0"/>
              </a:rPr>
              <a:t>Provides factors in determining appropriate actions</a:t>
            </a:r>
          </a:p>
          <a:p>
            <a:r>
              <a:rPr lang="en-US" dirty="0">
                <a:latin typeface="Times New Roman" panose="02020603050405020304" pitchFamily="18" charset="0"/>
                <a:cs typeface="Times New Roman" panose="02020603050405020304" pitchFamily="18" charset="0"/>
              </a:rPr>
              <a:t>Requires detailed information regarding administrative remedy and enforcement processes </a:t>
            </a:r>
          </a:p>
          <a:p>
            <a:r>
              <a:rPr lang="en-US" dirty="0">
                <a:latin typeface="Times New Roman" panose="02020603050405020304" pitchFamily="18" charset="0"/>
                <a:cs typeface="Times New Roman" panose="02020603050405020304" pitchFamily="18" charset="0"/>
              </a:rPr>
              <a:t>Encourages individuals to come forward and correct past omissions</a:t>
            </a:r>
          </a:p>
          <a:p>
            <a:r>
              <a:rPr lang="en-US" dirty="0">
                <a:latin typeface="Times New Roman" panose="02020603050405020304" pitchFamily="18" charset="0"/>
                <a:cs typeface="Times New Roman" panose="02020603050405020304" pitchFamily="18" charset="0"/>
              </a:rPr>
              <a:t>Follows notice and due process in agency consideration and application of regulatory administrative action </a:t>
            </a:r>
          </a:p>
          <a:p>
            <a:r>
              <a:rPr lang="en-US" dirty="0">
                <a:latin typeface="Times New Roman" panose="02020603050405020304" pitchFamily="18" charset="0"/>
                <a:cs typeface="Times New Roman" panose="02020603050405020304" pitchFamily="18" charset="0"/>
              </a:rPr>
              <a:t>Provides circumstances for potential imposition of consequences</a:t>
            </a:r>
          </a:p>
          <a:p>
            <a:r>
              <a:rPr lang="en-US" dirty="0">
                <a:latin typeface="Times New Roman" panose="02020603050405020304" pitchFamily="18" charset="0"/>
                <a:cs typeface="Times New Roman" panose="02020603050405020304" pitchFamily="18" charset="0"/>
              </a:rPr>
              <a:t>Circumstances for potential suspension or denial of Higher Education Act (HEA) Title IV funds </a:t>
            </a:r>
          </a:p>
        </p:txBody>
      </p:sp>
    </p:spTree>
    <p:extLst>
      <p:ext uri="{BB962C8B-B14F-4D97-AF65-F5344CB8AC3E}">
        <p14:creationId xmlns:p14="http://schemas.microsoft.com/office/powerpoint/2010/main" val="276390377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A0BB85-F411-AF41-E2B5-5F146F6F7DEC}"/>
              </a:ext>
            </a:extLst>
          </p:cNvPr>
          <p:cNvSpPr>
            <a:spLocks noGrp="1"/>
          </p:cNvSpPr>
          <p:nvPr>
            <p:ph type="title"/>
          </p:nvPr>
        </p:nvSpPr>
        <p:spPr/>
        <p:txBody>
          <a:bodyPr/>
          <a:lstStyle/>
          <a:p>
            <a:pPr algn="ctr"/>
            <a:r>
              <a:rPr lang="en-US" dirty="0">
                <a:latin typeface="Times New Roman" panose="02020603050405020304" pitchFamily="18" charset="0"/>
                <a:cs typeface="Times New Roman" panose="02020603050405020304" pitchFamily="18" charset="0"/>
              </a:rPr>
              <a:t>Road Map For Today</a:t>
            </a:r>
          </a:p>
        </p:txBody>
      </p:sp>
      <p:sp>
        <p:nvSpPr>
          <p:cNvPr id="3" name="Content Placeholder 2">
            <a:extLst>
              <a:ext uri="{FF2B5EF4-FFF2-40B4-BE49-F238E27FC236}">
                <a16:creationId xmlns:a16="http://schemas.microsoft.com/office/drawing/2014/main" id="{C4871853-AF31-E1B0-8B6D-0ACEA88BB6FD}"/>
              </a:ext>
            </a:extLst>
          </p:cNvPr>
          <p:cNvSpPr>
            <a:spLocks noGrp="1"/>
          </p:cNvSpPr>
          <p:nvPr>
            <p:ph idx="1"/>
          </p:nvPr>
        </p:nvSpPr>
        <p:spPr/>
        <p:txBody>
          <a:bodyPr>
            <a:normAutofit fontScale="92500" lnSpcReduction="20000"/>
          </a:bodyPr>
          <a:lstStyle/>
          <a:p>
            <a:pPr algn="ctr"/>
            <a:endParaRPr lang="en-US" dirty="0">
              <a:latin typeface="Times New Roman" panose="02020603050405020304" pitchFamily="18" charset="0"/>
              <a:cs typeface="Times New Roman" panose="02020603050405020304" pitchFamily="18" charset="0"/>
            </a:endParaRPr>
          </a:p>
          <a:p>
            <a:r>
              <a:rPr lang="en-US" dirty="0">
                <a:latin typeface="Times New Roman" panose="02020603050405020304" pitchFamily="18" charset="0"/>
                <a:cs typeface="Times New Roman" panose="02020603050405020304" pitchFamily="18" charset="0"/>
              </a:rPr>
              <a:t>Chapter 1: S&amp;D Nutshell</a:t>
            </a:r>
          </a:p>
          <a:p>
            <a:pPr marL="0" indent="0">
              <a:buNone/>
            </a:pPr>
            <a:endParaRPr lang="en-US" dirty="0">
              <a:latin typeface="Times New Roman" panose="02020603050405020304" pitchFamily="18" charset="0"/>
              <a:cs typeface="Times New Roman" panose="02020603050405020304" pitchFamily="18" charset="0"/>
            </a:endParaRPr>
          </a:p>
          <a:p>
            <a:r>
              <a:rPr lang="en-US" dirty="0">
                <a:latin typeface="Times New Roman" panose="02020603050405020304" pitchFamily="18" charset="0"/>
                <a:cs typeface="Times New Roman" panose="02020603050405020304" pitchFamily="18" charset="0"/>
              </a:rPr>
              <a:t>Chapter 2: USA Construction (“USACon”) Case Study</a:t>
            </a:r>
          </a:p>
          <a:p>
            <a:endParaRPr lang="en-US" dirty="0">
              <a:latin typeface="Times New Roman" panose="02020603050405020304" pitchFamily="18" charset="0"/>
              <a:cs typeface="Times New Roman" panose="02020603050405020304" pitchFamily="18" charset="0"/>
            </a:endParaRPr>
          </a:p>
          <a:p>
            <a:r>
              <a:rPr lang="en-US" dirty="0">
                <a:latin typeface="Times New Roman" panose="02020603050405020304" pitchFamily="18" charset="0"/>
                <a:cs typeface="Times New Roman" panose="02020603050405020304" pitchFamily="18" charset="0"/>
              </a:rPr>
              <a:t>Chapter 3: NSPM-33</a:t>
            </a:r>
          </a:p>
          <a:p>
            <a:pPr marL="0" indent="0">
              <a:buNone/>
            </a:pPr>
            <a:endParaRPr lang="en-US" dirty="0">
              <a:latin typeface="Times New Roman" panose="02020603050405020304" pitchFamily="18" charset="0"/>
              <a:cs typeface="Times New Roman" panose="02020603050405020304" pitchFamily="18" charset="0"/>
            </a:endParaRPr>
          </a:p>
          <a:p>
            <a:r>
              <a:rPr lang="en-US">
                <a:latin typeface="Times New Roman" panose="02020603050405020304" pitchFamily="18" charset="0"/>
                <a:cs typeface="Times New Roman" panose="02020603050405020304" pitchFamily="18" charset="0"/>
              </a:rPr>
              <a:t>Chapter 4: </a:t>
            </a:r>
            <a:r>
              <a:rPr lang="en-US" dirty="0">
                <a:latin typeface="Times New Roman" panose="02020603050405020304" pitchFamily="18" charset="0"/>
                <a:cs typeface="Times New Roman" panose="02020603050405020304" pitchFamily="18" charset="0"/>
              </a:rPr>
              <a:t>S&amp;D POCs</a:t>
            </a:r>
          </a:p>
          <a:p>
            <a:pPr marL="0" indent="0">
              <a:buNone/>
            </a:pPr>
            <a:endParaRPr lang="en-US" dirty="0">
              <a:latin typeface="Times New Roman" panose="02020603050405020304" pitchFamily="18" charset="0"/>
              <a:cs typeface="Times New Roman" panose="02020603050405020304" pitchFamily="18" charset="0"/>
            </a:endParaRPr>
          </a:p>
          <a:p>
            <a:r>
              <a:rPr lang="en-US" dirty="0">
                <a:latin typeface="Times New Roman" panose="02020603050405020304" pitchFamily="18" charset="0"/>
                <a:cs typeface="Times New Roman" panose="02020603050405020304" pitchFamily="18" charset="0"/>
              </a:rPr>
              <a:t>Questions &amp; Answers</a:t>
            </a:r>
          </a:p>
        </p:txBody>
      </p:sp>
      <p:sp>
        <p:nvSpPr>
          <p:cNvPr id="4" name="Slide Number Placeholder 3">
            <a:extLst>
              <a:ext uri="{FF2B5EF4-FFF2-40B4-BE49-F238E27FC236}">
                <a16:creationId xmlns:a16="http://schemas.microsoft.com/office/drawing/2014/main" id="{2DC04B81-1C85-7C91-1E87-09826BB3D5AF}"/>
              </a:ext>
            </a:extLst>
          </p:cNvPr>
          <p:cNvSpPr>
            <a:spLocks noGrp="1"/>
          </p:cNvSpPr>
          <p:nvPr>
            <p:ph type="sldNum" sz="quarter" idx="12"/>
          </p:nvPr>
        </p:nvSpPr>
        <p:spPr>
          <a:xfrm>
            <a:off x="8596312" y="6356350"/>
            <a:ext cx="2743200" cy="365125"/>
          </a:xfrm>
        </p:spPr>
        <p:txBody>
          <a:bodyPr/>
          <a:lstStyle/>
          <a:p>
            <a:fld id="{585D148C-3D4E-442C-BA1A-409379C3B611}" type="slidenum">
              <a:rPr lang="en-US" smtClean="0"/>
              <a:t>4</a:t>
            </a:fld>
            <a:r>
              <a:rPr lang="en-US" dirty="0"/>
              <a:t> of 974</a:t>
            </a:r>
          </a:p>
        </p:txBody>
      </p:sp>
    </p:spTree>
    <p:extLst>
      <p:ext uri="{BB962C8B-B14F-4D97-AF65-F5344CB8AC3E}">
        <p14:creationId xmlns:p14="http://schemas.microsoft.com/office/powerpoint/2010/main" val="2093950692"/>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BCC220-641A-4703-9966-04184CAC40E4}"/>
              </a:ext>
            </a:extLst>
          </p:cNvPr>
          <p:cNvSpPr>
            <a:spLocks noGrp="1"/>
          </p:cNvSpPr>
          <p:nvPr>
            <p:ph type="title"/>
          </p:nvPr>
        </p:nvSpPr>
        <p:spPr/>
        <p:txBody>
          <a:bodyPr/>
          <a:lstStyle/>
          <a:p>
            <a:pPr algn="ctr"/>
            <a:r>
              <a:rPr lang="en-US" dirty="0">
                <a:latin typeface="Times New Roman" panose="02020603050405020304" pitchFamily="18" charset="0"/>
                <a:cs typeface="Times New Roman" panose="02020603050405020304" pitchFamily="18" charset="0"/>
              </a:rPr>
              <a:t>Criminal, Civil, and Administrative Actions</a:t>
            </a:r>
          </a:p>
        </p:txBody>
      </p:sp>
      <p:sp>
        <p:nvSpPr>
          <p:cNvPr id="3" name="Content Placeholder 2">
            <a:extLst>
              <a:ext uri="{FF2B5EF4-FFF2-40B4-BE49-F238E27FC236}">
                <a16:creationId xmlns:a16="http://schemas.microsoft.com/office/drawing/2014/main" id="{30678D38-FFAC-4565-9900-665D8BDD928E}"/>
              </a:ext>
            </a:extLst>
          </p:cNvPr>
          <p:cNvSpPr>
            <a:spLocks noGrp="1"/>
          </p:cNvSpPr>
          <p:nvPr>
            <p:ph idx="1"/>
          </p:nvPr>
        </p:nvSpPr>
        <p:spPr/>
        <p:txBody>
          <a:bodyPr>
            <a:normAutofit/>
          </a:bodyPr>
          <a:lstStyle/>
          <a:p>
            <a:r>
              <a:rPr lang="en-US" sz="2400" dirty="0">
                <a:latin typeface="Times New Roman" panose="02020603050405020304" pitchFamily="18" charset="0"/>
                <a:cs typeface="Times New Roman" panose="02020603050405020304" pitchFamily="18" charset="0"/>
              </a:rPr>
              <a:t>Potential violations will be investigated by cognizant OIGs and referred to criminal and/or civil offices within DOJ as necessary</a:t>
            </a:r>
          </a:p>
          <a:p>
            <a:r>
              <a:rPr lang="en-US" sz="2400" dirty="0">
                <a:latin typeface="Times New Roman" panose="02020603050405020304" pitchFamily="18" charset="0"/>
                <a:cs typeface="Times New Roman" panose="02020603050405020304" pitchFamily="18" charset="0"/>
              </a:rPr>
              <a:t>OIGs will also refer to the agencies for consideration of administrative actions, including S&amp;D</a:t>
            </a:r>
          </a:p>
          <a:p>
            <a:r>
              <a:rPr lang="en-US" sz="2400" dirty="0">
                <a:latin typeface="Times New Roman" panose="02020603050405020304" pitchFamily="18" charset="0"/>
                <a:cs typeface="Times New Roman" panose="02020603050405020304" pitchFamily="18" charset="0"/>
              </a:rPr>
              <a:t>S&amp;D offices will coordinate through and follow normal ISDC Lead Agency procedures</a:t>
            </a:r>
          </a:p>
          <a:p>
            <a:r>
              <a:rPr lang="en-US" sz="2400" dirty="0">
                <a:latin typeface="Times New Roman" panose="02020603050405020304" pitchFamily="18" charset="0"/>
                <a:cs typeface="Times New Roman" panose="02020603050405020304" pitchFamily="18" charset="0"/>
              </a:rPr>
              <a:t>Applies the </a:t>
            </a:r>
            <a:r>
              <a:rPr lang="en-US" sz="2400" dirty="0" err="1">
                <a:latin typeface="Times New Roman" panose="02020603050405020304" pitchFamily="18" charset="0"/>
                <a:cs typeface="Times New Roman" panose="02020603050405020304" pitchFamily="18" charset="0"/>
              </a:rPr>
              <a:t>Nonprocurement</a:t>
            </a:r>
            <a:r>
              <a:rPr lang="en-US" sz="2400" dirty="0">
                <a:latin typeface="Times New Roman" panose="02020603050405020304" pitchFamily="18" charset="0"/>
                <a:cs typeface="Times New Roman" panose="02020603050405020304" pitchFamily="18" charset="0"/>
              </a:rPr>
              <a:t> Rule and the FAR (applicable to financial assistance and contracts for R&amp;D)</a:t>
            </a:r>
          </a:p>
        </p:txBody>
      </p:sp>
    </p:spTree>
    <p:extLst>
      <p:ext uri="{BB962C8B-B14F-4D97-AF65-F5344CB8AC3E}">
        <p14:creationId xmlns:p14="http://schemas.microsoft.com/office/powerpoint/2010/main" val="3575455559"/>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5E11A9-DFBD-42D6-AD29-435A3B60CCEE}"/>
              </a:ext>
            </a:extLst>
          </p:cNvPr>
          <p:cNvSpPr>
            <a:spLocks noGrp="1"/>
          </p:cNvSpPr>
          <p:nvPr>
            <p:ph type="title"/>
          </p:nvPr>
        </p:nvSpPr>
        <p:spPr/>
        <p:txBody>
          <a:bodyPr>
            <a:normAutofit/>
          </a:bodyPr>
          <a:lstStyle/>
          <a:p>
            <a:pPr algn="ctr"/>
            <a:r>
              <a:rPr lang="en-US" sz="2800" u="none" strike="noStrike" baseline="0" dirty="0">
                <a:latin typeface="Times New Roman" panose="02020603050405020304" pitchFamily="18" charset="0"/>
                <a:cs typeface="Times New Roman" panose="02020603050405020304" pitchFamily="18" charset="0"/>
              </a:rPr>
              <a:t>Factors for Consideration in Determining Appropriate </a:t>
            </a:r>
            <a:r>
              <a:rPr lang="en-US" sz="2800" dirty="0">
                <a:latin typeface="Times New Roman" panose="02020603050405020304" pitchFamily="18" charset="0"/>
                <a:cs typeface="Times New Roman" panose="02020603050405020304" pitchFamily="18" charset="0"/>
              </a:rPr>
              <a:t>A</a:t>
            </a:r>
            <a:r>
              <a:rPr lang="en-US" sz="2800" u="none" strike="noStrike" baseline="0" dirty="0">
                <a:latin typeface="Times New Roman" panose="02020603050405020304" pitchFamily="18" charset="0"/>
                <a:cs typeface="Times New Roman" panose="02020603050405020304" pitchFamily="18" charset="0"/>
              </a:rPr>
              <a:t>dministrative Actions and Other Consequences</a:t>
            </a:r>
            <a:endParaRPr lang="en-US" sz="2800"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020CF031-9816-4D99-A500-FB2C5A898BD6}"/>
              </a:ext>
            </a:extLst>
          </p:cNvPr>
          <p:cNvSpPr>
            <a:spLocks noGrp="1"/>
          </p:cNvSpPr>
          <p:nvPr>
            <p:ph idx="1"/>
          </p:nvPr>
        </p:nvSpPr>
        <p:spPr/>
        <p:txBody>
          <a:bodyPr>
            <a:normAutofit/>
          </a:bodyPr>
          <a:lstStyle/>
          <a:p>
            <a:pPr marR="1190"/>
            <a:r>
              <a:rPr lang="en-US" sz="2400" b="0" i="0" u="none" strike="noStrike" baseline="0" dirty="0">
                <a:latin typeface="Times New Roman" panose="02020603050405020304" pitchFamily="18" charset="0"/>
              </a:rPr>
              <a:t>Harm or potential harm to the agency, the Federal Government, U.S. taxpayers, and other National interests</a:t>
            </a:r>
          </a:p>
          <a:p>
            <a:r>
              <a:rPr lang="en-US" sz="2400" b="0" i="0" u="none" strike="noStrike" baseline="0" dirty="0">
                <a:latin typeface="Times New Roman" panose="02020603050405020304" pitchFamily="18" charset="0"/>
              </a:rPr>
              <a:t>Intent of the offender</a:t>
            </a:r>
          </a:p>
          <a:p>
            <a:r>
              <a:rPr lang="en-US" sz="2400" b="0" i="0" u="none" strike="noStrike" baseline="0" dirty="0">
                <a:latin typeface="Times New Roman" panose="02020603050405020304" pitchFamily="18" charset="0"/>
              </a:rPr>
              <a:t>The offender’s knowledge of requirements</a:t>
            </a:r>
          </a:p>
          <a:p>
            <a:r>
              <a:rPr lang="en-US" sz="2400" b="0" i="0" u="none" strike="noStrike" baseline="0" dirty="0">
                <a:latin typeface="Times New Roman" panose="02020603050405020304" pitchFamily="18" charset="0"/>
              </a:rPr>
              <a:t>Pattern of violation versus isolated incident</a:t>
            </a:r>
          </a:p>
          <a:p>
            <a:r>
              <a:rPr lang="en-US" sz="2400" b="0" i="0" u="none" strike="noStrike" baseline="0" dirty="0">
                <a:latin typeface="Times New Roman" panose="02020603050405020304" pitchFamily="18" charset="0"/>
              </a:rPr>
              <a:t>Existing and timing of self-disclosure</a:t>
            </a:r>
          </a:p>
          <a:p>
            <a:r>
              <a:rPr lang="en-US" sz="2400" b="0" i="0" u="none" strike="noStrike" baseline="0" dirty="0">
                <a:latin typeface="Times New Roman" panose="02020603050405020304" pitchFamily="18" charset="0"/>
              </a:rPr>
              <a:t>Policies, procedures, and training available to the offender</a:t>
            </a:r>
          </a:p>
          <a:p>
            <a:r>
              <a:rPr lang="en-US" sz="2400" b="0" i="0" u="none" strike="noStrike" baseline="0" dirty="0">
                <a:latin typeface="Times New Roman" panose="02020603050405020304" pitchFamily="18" charset="0"/>
              </a:rPr>
              <a:t>Any other mitigating factors</a:t>
            </a:r>
          </a:p>
        </p:txBody>
      </p:sp>
    </p:spTree>
    <p:extLst>
      <p:ext uri="{BB962C8B-B14F-4D97-AF65-F5344CB8AC3E}">
        <p14:creationId xmlns:p14="http://schemas.microsoft.com/office/powerpoint/2010/main" val="4246726078"/>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0C28A8-156B-4C94-838E-B42B02C28F5C}"/>
              </a:ext>
            </a:extLst>
          </p:cNvPr>
          <p:cNvSpPr>
            <a:spLocks noGrp="1"/>
          </p:cNvSpPr>
          <p:nvPr>
            <p:ph type="title"/>
          </p:nvPr>
        </p:nvSpPr>
        <p:spPr/>
        <p:txBody>
          <a:bodyPr/>
          <a:lstStyle/>
          <a:p>
            <a:pPr algn="ctr"/>
            <a:r>
              <a:rPr lang="en-US" dirty="0">
                <a:latin typeface="Times New Roman" panose="02020603050405020304" pitchFamily="18" charset="0"/>
                <a:cs typeface="Times New Roman" panose="02020603050405020304" pitchFamily="18" charset="0"/>
              </a:rPr>
              <a:t>Detailed Information for Administrative Remedies &amp; Enforcement Process</a:t>
            </a:r>
          </a:p>
        </p:txBody>
      </p:sp>
      <p:sp>
        <p:nvSpPr>
          <p:cNvPr id="3" name="Content Placeholder 2">
            <a:extLst>
              <a:ext uri="{FF2B5EF4-FFF2-40B4-BE49-F238E27FC236}">
                <a16:creationId xmlns:a16="http://schemas.microsoft.com/office/drawing/2014/main" id="{5282A37A-9226-4010-9AEA-27407409FF29}"/>
              </a:ext>
            </a:extLst>
          </p:cNvPr>
          <p:cNvSpPr>
            <a:spLocks noGrp="1"/>
          </p:cNvSpPr>
          <p:nvPr>
            <p:ph idx="1"/>
          </p:nvPr>
        </p:nvSpPr>
        <p:spPr/>
        <p:txBody>
          <a:bodyPr>
            <a:normAutofit fontScale="92500" lnSpcReduction="10000"/>
          </a:bodyPr>
          <a:lstStyle/>
          <a:p>
            <a:r>
              <a:rPr lang="en-US" sz="2400" b="0" i="0" u="none" strike="noStrike" baseline="0" dirty="0">
                <a:solidFill>
                  <a:srgbClr val="000000"/>
                </a:solidFill>
                <a:latin typeface="Times New Roman" panose="02020603050405020304" pitchFamily="18" charset="0"/>
              </a:rPr>
              <a:t>Agencies should document procedures, including roles and responsibilities, for addressing failures to disclose required information</a:t>
            </a:r>
          </a:p>
          <a:p>
            <a:r>
              <a:rPr lang="en-US" sz="2400" b="0" i="0" u="none" strike="noStrike" baseline="0" dirty="0">
                <a:solidFill>
                  <a:srgbClr val="000000"/>
                </a:solidFill>
                <a:latin typeface="Times New Roman" panose="02020603050405020304" pitchFamily="18" charset="0"/>
              </a:rPr>
              <a:t>The </a:t>
            </a:r>
            <a:r>
              <a:rPr lang="en-US" sz="2400" b="0" i="0" u="sng" strike="noStrike" baseline="0" dirty="0">
                <a:solidFill>
                  <a:srgbClr val="000000"/>
                </a:solidFill>
                <a:latin typeface="Times New Roman" panose="02020603050405020304" pitchFamily="18" charset="0"/>
              </a:rPr>
              <a:t>NSTC Subcommittee on Research Security will develop a standard operating procedure template </a:t>
            </a:r>
            <a:r>
              <a:rPr lang="en-US" sz="2400" b="0" i="0" u="none" strike="noStrike" baseline="0" dirty="0">
                <a:solidFill>
                  <a:srgbClr val="000000"/>
                </a:solidFill>
                <a:latin typeface="Times New Roman" panose="02020603050405020304" pitchFamily="18" charset="0"/>
              </a:rPr>
              <a:t>by which research agencies can address, consistent with applicable laws and regulations, possible noncompliance with disclosure requirements on the part of covered individuals and research organizations</a:t>
            </a:r>
          </a:p>
          <a:p>
            <a:r>
              <a:rPr lang="en-US" sz="2400" b="0" i="0" u="sng" strike="noStrike" baseline="0" dirty="0">
                <a:solidFill>
                  <a:srgbClr val="000000"/>
                </a:solidFill>
                <a:latin typeface="Times New Roman" panose="02020603050405020304" pitchFamily="18" charset="0"/>
              </a:rPr>
              <a:t>Agencies will ensure that mechanisms for correcting disclosures exist</a:t>
            </a:r>
            <a:r>
              <a:rPr lang="en-US" sz="2400" b="0" i="0" u="none" strike="noStrike" baseline="0" dirty="0">
                <a:solidFill>
                  <a:srgbClr val="000000"/>
                </a:solidFill>
                <a:latin typeface="Times New Roman" panose="02020603050405020304" pitchFamily="18" charset="0"/>
              </a:rPr>
              <a:t>, are communicated clearly, specify timeframes, and are simple and straightforward to the greatest extent practicable</a:t>
            </a:r>
          </a:p>
          <a:p>
            <a:r>
              <a:rPr lang="en-US" sz="2400" b="0" i="0" u="none" strike="noStrike" baseline="0" dirty="0">
                <a:solidFill>
                  <a:srgbClr val="000000"/>
                </a:solidFill>
                <a:latin typeface="Times New Roman" panose="02020603050405020304" pitchFamily="18" charset="0"/>
              </a:rPr>
              <a:t>Agencies should strongly encourage self-disclosure and correction of omissions and inaccuracies, by </a:t>
            </a:r>
            <a:r>
              <a:rPr lang="en-US" sz="2400" b="0" i="0" u="sng" strike="noStrike" baseline="0" dirty="0">
                <a:solidFill>
                  <a:srgbClr val="000000"/>
                </a:solidFill>
                <a:latin typeface="Times New Roman" panose="02020603050405020304" pitchFamily="18" charset="0"/>
              </a:rPr>
              <a:t>ensuring that self-disclosure will be taken into consideration during the process of administrative resolution </a:t>
            </a:r>
            <a:r>
              <a:rPr lang="en-US" sz="2400" b="0" i="0" u="none" strike="noStrike" baseline="0" dirty="0">
                <a:solidFill>
                  <a:srgbClr val="000000"/>
                </a:solidFill>
                <a:latin typeface="Times New Roman" panose="02020603050405020304" pitchFamily="18" charset="0"/>
              </a:rPr>
              <a:t>of noncompliance with disclosure requirements, and by publicly highlighting circumstances or instances where this occurs, where appropriate.</a:t>
            </a:r>
            <a:endParaRPr lang="en-US" sz="2400" dirty="0"/>
          </a:p>
        </p:txBody>
      </p:sp>
    </p:spTree>
    <p:extLst>
      <p:ext uri="{BB962C8B-B14F-4D97-AF65-F5344CB8AC3E}">
        <p14:creationId xmlns:p14="http://schemas.microsoft.com/office/powerpoint/2010/main" val="233130804"/>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6AE78D-8352-4038-A666-B575DBB13175}"/>
              </a:ext>
            </a:extLst>
          </p:cNvPr>
          <p:cNvSpPr>
            <a:spLocks noGrp="1"/>
          </p:cNvSpPr>
          <p:nvPr>
            <p:ph type="title"/>
          </p:nvPr>
        </p:nvSpPr>
        <p:spPr/>
        <p:txBody>
          <a:bodyPr/>
          <a:lstStyle/>
          <a:p>
            <a:pPr algn="ctr"/>
            <a:r>
              <a:rPr lang="en-US" sz="4400" dirty="0">
                <a:effectLst/>
                <a:latin typeface="Times New Roman" panose="02020603050405020304" pitchFamily="18" charset="0"/>
                <a:ea typeface="Times New Roman" panose="02020603050405020304" pitchFamily="18" charset="0"/>
                <a:cs typeface="Times New Roman" panose="02020603050405020304" pitchFamily="18" charset="0"/>
              </a:rPr>
              <a:t>4. Information Sharing</a:t>
            </a:r>
            <a:endParaRPr lang="en-US" dirty="0"/>
          </a:p>
        </p:txBody>
      </p:sp>
      <p:sp>
        <p:nvSpPr>
          <p:cNvPr id="3" name="Content Placeholder 2">
            <a:extLst>
              <a:ext uri="{FF2B5EF4-FFF2-40B4-BE49-F238E27FC236}">
                <a16:creationId xmlns:a16="http://schemas.microsoft.com/office/drawing/2014/main" id="{CEEF0AE9-B0B4-4329-A2F2-3A604E6132FA}"/>
              </a:ext>
            </a:extLst>
          </p:cNvPr>
          <p:cNvSpPr>
            <a:spLocks noGrp="1"/>
          </p:cNvSpPr>
          <p:nvPr>
            <p:ph idx="1"/>
          </p:nvPr>
        </p:nvSpPr>
        <p:spPr/>
        <p:txBody>
          <a:bodyPr/>
          <a:lstStyle/>
          <a:p>
            <a:r>
              <a:rPr lang="en-US" sz="2400" b="0" i="0" u="sng" strike="noStrike" baseline="0" dirty="0">
                <a:solidFill>
                  <a:srgbClr val="000000"/>
                </a:solidFill>
                <a:latin typeface="Times New Roman" panose="02020603050405020304" pitchFamily="18" charset="0"/>
              </a:rPr>
              <a:t>Objective:</a:t>
            </a:r>
            <a:r>
              <a:rPr lang="en-US" sz="2400" b="0" i="0" strike="noStrike" baseline="0" dirty="0">
                <a:solidFill>
                  <a:srgbClr val="000000"/>
                </a:solidFill>
                <a:latin typeface="Times New Roman" panose="02020603050405020304" pitchFamily="18" charset="0"/>
              </a:rPr>
              <a:t> Provide</a:t>
            </a:r>
            <a:r>
              <a:rPr lang="en-US" sz="2400" b="0" i="0" u="none" strike="noStrike" baseline="0" dirty="0">
                <a:solidFill>
                  <a:srgbClr val="000000"/>
                </a:solidFill>
                <a:latin typeface="Times New Roman" panose="02020603050405020304" pitchFamily="18" charset="0"/>
              </a:rPr>
              <a:t> clarity regarding circumstances when agencies may share information regarding violations and potential violations, and provide assurance regarding how such sharing will be limited to respect privacy and other legal and reasonable protections</a:t>
            </a:r>
            <a:endParaRPr lang="en-US" sz="2400" dirty="0">
              <a:effectLst/>
              <a:latin typeface="Times New Roman" panose="02020603050405020304" pitchFamily="18" charset="0"/>
              <a:ea typeface="Times New Roman" panose="02020603050405020304" pitchFamily="18" charset="0"/>
              <a:cs typeface="Times New Roman" panose="02020603050405020304" pitchFamily="18" charset="0"/>
            </a:endParaRPr>
          </a:p>
          <a:p>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The guidance also seeks to ensure that agencies can appropriately and consistently share information within the Federal government about such violations in compliance with relevant law</a:t>
            </a:r>
            <a:endParaRPr lang="en-US" sz="2400" dirty="0">
              <a:effectLst/>
              <a:latin typeface="Times New Roman" panose="02020603050405020304" pitchFamily="18" charset="0"/>
              <a:ea typeface="Calibri" panose="020F0502020204030204" pitchFamily="34" charset="0"/>
              <a:cs typeface="Times New Roman" panose="02020603050405020304" pitchFamily="18" charset="0"/>
            </a:endParaRPr>
          </a:p>
          <a:p>
            <a:endParaRPr lang="en-US" dirty="0"/>
          </a:p>
        </p:txBody>
      </p:sp>
    </p:spTree>
    <p:extLst>
      <p:ext uri="{BB962C8B-B14F-4D97-AF65-F5344CB8AC3E}">
        <p14:creationId xmlns:p14="http://schemas.microsoft.com/office/powerpoint/2010/main" val="3374660949"/>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17DF4A-017A-4FD7-9D9C-7C8025C56A19}"/>
              </a:ext>
            </a:extLst>
          </p:cNvPr>
          <p:cNvSpPr>
            <a:spLocks noGrp="1"/>
          </p:cNvSpPr>
          <p:nvPr>
            <p:ph type="title"/>
          </p:nvPr>
        </p:nvSpPr>
        <p:spPr/>
        <p:txBody>
          <a:bodyPr/>
          <a:lstStyle/>
          <a:p>
            <a:pPr algn="ctr"/>
            <a:r>
              <a:rPr lang="en-US" dirty="0">
                <a:latin typeface="Times New Roman" panose="02020603050405020304" pitchFamily="18" charset="0"/>
                <a:cs typeface="Times New Roman" panose="02020603050405020304" pitchFamily="18" charset="0"/>
              </a:rPr>
              <a:t>Information Sharing Specifics</a:t>
            </a:r>
          </a:p>
        </p:txBody>
      </p:sp>
      <p:sp>
        <p:nvSpPr>
          <p:cNvPr id="3" name="Content Placeholder 2">
            <a:extLst>
              <a:ext uri="{FF2B5EF4-FFF2-40B4-BE49-F238E27FC236}">
                <a16:creationId xmlns:a16="http://schemas.microsoft.com/office/drawing/2014/main" id="{6DEDC855-6F01-45C5-9A51-69701DD0F39A}"/>
              </a:ext>
            </a:extLst>
          </p:cNvPr>
          <p:cNvSpPr>
            <a:spLocks noGrp="1"/>
          </p:cNvSpPr>
          <p:nvPr>
            <p:ph idx="1"/>
          </p:nvPr>
        </p:nvSpPr>
        <p:spPr/>
        <p:txBody>
          <a:bodyPr>
            <a:normAutofit lnSpcReduction="10000"/>
          </a:bodyPr>
          <a:lstStyle/>
          <a:p>
            <a:r>
              <a:rPr lang="en-US" dirty="0">
                <a:latin typeface="Times New Roman" panose="02020603050405020304" pitchFamily="18" charset="0"/>
                <a:cs typeface="Times New Roman" panose="02020603050405020304" pitchFamily="18" charset="0"/>
              </a:rPr>
              <a:t>Provides circumstances for sharing information with other agencies about violations of disclosure requirements</a:t>
            </a:r>
          </a:p>
          <a:p>
            <a:r>
              <a:rPr lang="en-US" dirty="0">
                <a:latin typeface="Times New Roman" panose="02020603050405020304" pitchFamily="18" charset="0"/>
                <a:cs typeface="Times New Roman" panose="02020603050405020304" pitchFamily="18" charset="0"/>
              </a:rPr>
              <a:t>Provides circumstances for appropriate research agency sharing of information prior to final determination of a violation </a:t>
            </a:r>
          </a:p>
          <a:p>
            <a:r>
              <a:rPr lang="en-US" dirty="0">
                <a:latin typeface="Times New Roman" panose="02020603050405020304" pitchFamily="18" charset="0"/>
                <a:cs typeface="Times New Roman" panose="02020603050405020304" pitchFamily="18" charset="0"/>
              </a:rPr>
              <a:t>Discusses mechanisms for sharing information about violations</a:t>
            </a:r>
          </a:p>
          <a:p>
            <a:r>
              <a:rPr lang="en-US" dirty="0">
                <a:latin typeface="Times New Roman" panose="02020603050405020304" pitchFamily="18" charset="0"/>
                <a:cs typeface="Times New Roman" panose="02020603050405020304" pitchFamily="18" charset="0"/>
              </a:rPr>
              <a:t>Discusses mechanisms for research agency sharing of information regarding </a:t>
            </a:r>
            <a:r>
              <a:rPr lang="en-US" u="sng" dirty="0">
                <a:latin typeface="Times New Roman" panose="02020603050405020304" pitchFamily="18" charset="0"/>
                <a:cs typeface="Times New Roman" panose="02020603050405020304" pitchFamily="18" charset="0"/>
              </a:rPr>
              <a:t>potential</a:t>
            </a:r>
            <a:r>
              <a:rPr lang="en-US" dirty="0">
                <a:latin typeface="Times New Roman" panose="02020603050405020304" pitchFamily="18" charset="0"/>
                <a:cs typeface="Times New Roman" panose="02020603050405020304" pitchFamily="18" charset="0"/>
              </a:rPr>
              <a:t> violations </a:t>
            </a:r>
          </a:p>
          <a:p>
            <a:r>
              <a:rPr lang="en-US" dirty="0">
                <a:latin typeface="Times New Roman" panose="02020603050405020304" pitchFamily="18" charset="0"/>
                <a:cs typeface="Times New Roman" panose="02020603050405020304" pitchFamily="18" charset="0"/>
              </a:rPr>
              <a:t>Proper sharing of information about violations and potential violations especially Privacy</a:t>
            </a:r>
          </a:p>
          <a:p>
            <a:r>
              <a:rPr lang="en-US" dirty="0">
                <a:latin typeface="Times New Roman" panose="02020603050405020304" pitchFamily="18" charset="0"/>
                <a:cs typeface="Times New Roman" panose="02020603050405020304" pitchFamily="18" charset="0"/>
              </a:rPr>
              <a:t>S&amp;D actions will be recorded in SAM</a:t>
            </a:r>
          </a:p>
        </p:txBody>
      </p:sp>
    </p:spTree>
    <p:extLst>
      <p:ext uri="{BB962C8B-B14F-4D97-AF65-F5344CB8AC3E}">
        <p14:creationId xmlns:p14="http://schemas.microsoft.com/office/powerpoint/2010/main" val="436876439"/>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C9C5B4-93B7-4D86-A0CE-84472FE2A480}"/>
              </a:ext>
            </a:extLst>
          </p:cNvPr>
          <p:cNvSpPr>
            <a:spLocks noGrp="1"/>
          </p:cNvSpPr>
          <p:nvPr>
            <p:ph type="title"/>
          </p:nvPr>
        </p:nvSpPr>
        <p:spPr/>
        <p:txBody>
          <a:bodyPr>
            <a:normAutofit/>
          </a:bodyPr>
          <a:lstStyle/>
          <a:p>
            <a:pPr algn="ctr"/>
            <a:r>
              <a:rPr lang="en-US" sz="3200" u="none" strike="noStrike" baseline="0" dirty="0">
                <a:latin typeface="Times New Roman" panose="02020603050405020304" pitchFamily="18" charset="0"/>
                <a:cs typeface="Times New Roman" panose="02020603050405020304" pitchFamily="18" charset="0"/>
              </a:rPr>
              <a:t>Circumstances for Appropriate Research </a:t>
            </a:r>
            <a:r>
              <a:rPr lang="en-US" sz="3200" dirty="0">
                <a:latin typeface="Times New Roman" panose="02020603050405020304" pitchFamily="18" charset="0"/>
                <a:cs typeface="Times New Roman" panose="02020603050405020304" pitchFamily="18" charset="0"/>
              </a:rPr>
              <a:t>A</a:t>
            </a:r>
            <a:r>
              <a:rPr lang="en-US" sz="3200" u="none" strike="noStrike" baseline="0" dirty="0">
                <a:latin typeface="Times New Roman" panose="02020603050405020304" pitchFamily="18" charset="0"/>
                <a:cs typeface="Times New Roman" panose="02020603050405020304" pitchFamily="18" charset="0"/>
              </a:rPr>
              <a:t>gency Sharing of Information </a:t>
            </a:r>
            <a:r>
              <a:rPr lang="en-US" sz="3200" dirty="0">
                <a:latin typeface="Times New Roman" panose="02020603050405020304" pitchFamily="18" charset="0"/>
                <a:cs typeface="Times New Roman" panose="02020603050405020304" pitchFamily="18" charset="0"/>
              </a:rPr>
              <a:t>P</a:t>
            </a:r>
            <a:r>
              <a:rPr lang="en-US" sz="3200" u="none" strike="noStrike" baseline="0" dirty="0">
                <a:latin typeface="Times New Roman" panose="02020603050405020304" pitchFamily="18" charset="0"/>
                <a:cs typeface="Times New Roman" panose="02020603050405020304" pitchFamily="18" charset="0"/>
              </a:rPr>
              <a:t>rior to Final </a:t>
            </a:r>
            <a:r>
              <a:rPr lang="en-US" sz="3200" dirty="0">
                <a:latin typeface="Times New Roman" panose="02020603050405020304" pitchFamily="18" charset="0"/>
                <a:cs typeface="Times New Roman" panose="02020603050405020304" pitchFamily="18" charset="0"/>
              </a:rPr>
              <a:t>D</a:t>
            </a:r>
            <a:r>
              <a:rPr lang="en-US" sz="3200" u="none" strike="noStrike" baseline="0" dirty="0">
                <a:latin typeface="Times New Roman" panose="02020603050405020304" pitchFamily="18" charset="0"/>
                <a:cs typeface="Times New Roman" panose="02020603050405020304" pitchFamily="18" charset="0"/>
              </a:rPr>
              <a:t>etermination of a Violation</a:t>
            </a:r>
            <a:endParaRPr lang="en-US" sz="3200"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9FDEBCDC-6E6D-4FCD-AA90-7E82B051853B}"/>
              </a:ext>
            </a:extLst>
          </p:cNvPr>
          <p:cNvSpPr>
            <a:spLocks noGrp="1"/>
          </p:cNvSpPr>
          <p:nvPr>
            <p:ph idx="1"/>
          </p:nvPr>
        </p:nvSpPr>
        <p:spPr/>
        <p:txBody>
          <a:bodyPr>
            <a:normAutofit lnSpcReduction="10000"/>
          </a:bodyPr>
          <a:lstStyle/>
          <a:p>
            <a:r>
              <a:rPr lang="en-US" sz="2400" b="0" i="0" u="none" strike="noStrike" baseline="0" dirty="0">
                <a:solidFill>
                  <a:srgbClr val="000000"/>
                </a:solidFill>
                <a:latin typeface="Times New Roman" panose="02020603050405020304" pitchFamily="18" charset="0"/>
              </a:rPr>
              <a:t>Research agencies should share information with other agencies prior to a final determination of a violation (consistent with due process, privacy considerations, and all other applicable law) when referring to an appropriate law enforcement or other agency or entity for further investigation and/or consideration of enforcement or administrative action </a:t>
            </a:r>
          </a:p>
          <a:p>
            <a:r>
              <a:rPr lang="en-US" sz="2400" b="0" i="0" u="none" strike="noStrike" baseline="0" dirty="0">
                <a:solidFill>
                  <a:srgbClr val="000000"/>
                </a:solidFill>
                <a:latin typeface="Times New Roman" panose="02020603050405020304" pitchFamily="18" charset="0"/>
              </a:rPr>
              <a:t>The IG Act requires OIGs and the FBI mutually to notify each other in all matters involving fraud against the Federal Government</a:t>
            </a:r>
          </a:p>
          <a:p>
            <a:r>
              <a:rPr lang="en-US" sz="2400" b="0" i="0" u="none" strike="noStrike" baseline="0" dirty="0">
                <a:solidFill>
                  <a:srgbClr val="000000"/>
                </a:solidFill>
                <a:latin typeface="Times New Roman" panose="02020603050405020304" pitchFamily="18" charset="0"/>
              </a:rPr>
              <a:t>OIGs may coordinate with other law enforcement agencies on a need-to-know basis consistent with their respective routine uses for investigative records </a:t>
            </a:r>
          </a:p>
          <a:p>
            <a:r>
              <a:rPr lang="en-US" sz="2400" b="0" i="0" u="none" strike="noStrike" baseline="0" dirty="0">
                <a:solidFill>
                  <a:srgbClr val="000000"/>
                </a:solidFill>
                <a:latin typeface="Times New Roman" panose="02020603050405020304" pitchFamily="18" charset="0"/>
              </a:rPr>
              <a:t>In addition to leveraging existing mechanisms where appropriate, research agencies should coordinate to establish improved mechanisms for sharing information among research agencies and their program offices</a:t>
            </a:r>
          </a:p>
          <a:p>
            <a:endParaRPr lang="en-US" dirty="0"/>
          </a:p>
        </p:txBody>
      </p:sp>
    </p:spTree>
    <p:extLst>
      <p:ext uri="{BB962C8B-B14F-4D97-AF65-F5344CB8AC3E}">
        <p14:creationId xmlns:p14="http://schemas.microsoft.com/office/powerpoint/2010/main" val="3866668250"/>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FDB176-C895-48E4-8107-673926FD902B}"/>
              </a:ext>
            </a:extLst>
          </p:cNvPr>
          <p:cNvSpPr>
            <a:spLocks noGrp="1"/>
          </p:cNvSpPr>
          <p:nvPr>
            <p:ph type="title"/>
          </p:nvPr>
        </p:nvSpPr>
        <p:spPr>
          <a:xfrm>
            <a:off x="838200" y="365125"/>
            <a:ext cx="10515600" cy="1557943"/>
          </a:xfrm>
        </p:spPr>
        <p:txBody>
          <a:bodyPr>
            <a:normAutofit/>
          </a:bodyPr>
          <a:lstStyle/>
          <a:p>
            <a:pPr algn="ctr"/>
            <a:r>
              <a:rPr lang="en-US" sz="2800" u="none" strike="noStrike" baseline="0" dirty="0">
                <a:latin typeface="Times New Roman" panose="02020603050405020304" pitchFamily="18" charset="0"/>
                <a:cs typeface="Times New Roman" panose="02020603050405020304" pitchFamily="18" charset="0"/>
              </a:rPr>
              <a:t>Mechanisms for Research </a:t>
            </a:r>
            <a:r>
              <a:rPr lang="en-US" sz="2800" dirty="0">
                <a:latin typeface="Times New Roman" panose="02020603050405020304" pitchFamily="18" charset="0"/>
                <a:cs typeface="Times New Roman" panose="02020603050405020304" pitchFamily="18" charset="0"/>
              </a:rPr>
              <a:t>A</a:t>
            </a:r>
            <a:r>
              <a:rPr lang="en-US" sz="2800" u="none" strike="noStrike" baseline="0" dirty="0">
                <a:latin typeface="Times New Roman" panose="02020603050405020304" pitchFamily="18" charset="0"/>
                <a:cs typeface="Times New Roman" panose="02020603050405020304" pitchFamily="18" charset="0"/>
              </a:rPr>
              <a:t>gency </a:t>
            </a:r>
            <a:r>
              <a:rPr lang="en-US" sz="2800" dirty="0">
                <a:latin typeface="Times New Roman" panose="02020603050405020304" pitchFamily="18" charset="0"/>
                <a:cs typeface="Times New Roman" panose="02020603050405020304" pitchFamily="18" charset="0"/>
              </a:rPr>
              <a:t>S</a:t>
            </a:r>
            <a:r>
              <a:rPr lang="en-US" sz="2800" u="none" strike="noStrike" baseline="0" dirty="0">
                <a:latin typeface="Times New Roman" panose="02020603050405020304" pitchFamily="18" charset="0"/>
                <a:cs typeface="Times New Roman" panose="02020603050405020304" pitchFamily="18" charset="0"/>
              </a:rPr>
              <a:t>haring of Information </a:t>
            </a:r>
            <a:r>
              <a:rPr lang="en-US" sz="2800" dirty="0">
                <a:latin typeface="Times New Roman" panose="02020603050405020304" pitchFamily="18" charset="0"/>
                <a:cs typeface="Times New Roman" panose="02020603050405020304" pitchFamily="18" charset="0"/>
              </a:rPr>
              <a:t>R</a:t>
            </a:r>
            <a:r>
              <a:rPr lang="en-US" sz="2800" u="none" strike="noStrike" baseline="0" dirty="0">
                <a:latin typeface="Times New Roman" panose="02020603050405020304" pitchFamily="18" charset="0"/>
                <a:cs typeface="Times New Roman" panose="02020603050405020304" pitchFamily="18" charset="0"/>
              </a:rPr>
              <a:t>egarding </a:t>
            </a:r>
            <a:r>
              <a:rPr lang="en-US" sz="2800" dirty="0">
                <a:latin typeface="Times New Roman" panose="02020603050405020304" pitchFamily="18" charset="0"/>
                <a:cs typeface="Times New Roman" panose="02020603050405020304" pitchFamily="18" charset="0"/>
              </a:rPr>
              <a:t>V</a:t>
            </a:r>
            <a:r>
              <a:rPr lang="en-US" sz="2800" u="none" strike="noStrike" baseline="0" dirty="0">
                <a:latin typeface="Times New Roman" panose="02020603050405020304" pitchFamily="18" charset="0"/>
                <a:cs typeface="Times New Roman" panose="02020603050405020304" pitchFamily="18" charset="0"/>
              </a:rPr>
              <a:t>iolations with Each </a:t>
            </a:r>
            <a:r>
              <a:rPr lang="en-US" sz="2800" dirty="0">
                <a:latin typeface="Times New Roman" panose="02020603050405020304" pitchFamily="18" charset="0"/>
                <a:cs typeface="Times New Roman" panose="02020603050405020304" pitchFamily="18" charset="0"/>
              </a:rPr>
              <a:t>O</a:t>
            </a:r>
            <a:r>
              <a:rPr lang="en-US" sz="2800" u="none" strike="noStrike" baseline="0" dirty="0">
                <a:latin typeface="Times New Roman" panose="02020603050405020304" pitchFamily="18" charset="0"/>
                <a:cs typeface="Times New Roman" panose="02020603050405020304" pitchFamily="18" charset="0"/>
              </a:rPr>
              <a:t>ther and with the Public</a:t>
            </a:r>
            <a:endParaRPr lang="en-US" sz="2800"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6E03B4B4-AA53-42F8-870F-D76B3FDC0517}"/>
              </a:ext>
            </a:extLst>
          </p:cNvPr>
          <p:cNvSpPr>
            <a:spLocks noGrp="1"/>
          </p:cNvSpPr>
          <p:nvPr>
            <p:ph idx="1"/>
          </p:nvPr>
        </p:nvSpPr>
        <p:spPr>
          <a:xfrm>
            <a:off x="838200" y="1690688"/>
            <a:ext cx="10515600" cy="4486275"/>
          </a:xfrm>
        </p:spPr>
        <p:txBody>
          <a:bodyPr>
            <a:normAutofit fontScale="92500" lnSpcReduction="20000"/>
          </a:bodyPr>
          <a:lstStyle/>
          <a:p>
            <a:pPr algn="l"/>
            <a:endParaRPr lang="en-US" sz="1800" b="0" i="0" u="none" strike="noStrike" baseline="0" dirty="0">
              <a:solidFill>
                <a:srgbClr val="000000"/>
              </a:solidFill>
              <a:latin typeface="Symbol" panose="05050102010706020507" pitchFamily="18" charset="2"/>
            </a:endParaRPr>
          </a:p>
          <a:p>
            <a:r>
              <a:rPr lang="en-US" sz="2400" b="0" i="0" u="none" strike="noStrike" baseline="0" dirty="0">
                <a:solidFill>
                  <a:srgbClr val="000000"/>
                </a:solidFill>
                <a:latin typeface="Times New Roman" panose="02020603050405020304" pitchFamily="18" charset="0"/>
                <a:cs typeface="Times New Roman" panose="02020603050405020304" pitchFamily="18" charset="0"/>
              </a:rPr>
              <a:t>Agencies use SAM.gov as the information sharing mechanism for government-wide exclusions (e.g., suspension or debarment), including voluntary exclusions, issued in response to violations </a:t>
            </a:r>
          </a:p>
          <a:p>
            <a:r>
              <a:rPr lang="en-US" sz="2400" b="0" i="0" u="none" strike="noStrike" baseline="0" dirty="0">
                <a:solidFill>
                  <a:srgbClr val="000000"/>
                </a:solidFill>
                <a:latin typeface="Times New Roman" panose="02020603050405020304" pitchFamily="18" charset="0"/>
                <a:cs typeface="Times New Roman" panose="02020603050405020304" pitchFamily="18" charset="0"/>
              </a:rPr>
              <a:t>Agencies use FAPIIS to notify other agencies regarding actions including, but not limited to: criminal, civil, and administrative proceedings in connection with Federal awards; administrative agreements issued in lieu of suspension or debarment; and award terminations for default, for cause, and for material failure to comply</a:t>
            </a:r>
          </a:p>
          <a:p>
            <a:r>
              <a:rPr lang="en-US" sz="2400" b="0" i="0" u="none" strike="noStrike" baseline="0" dirty="0">
                <a:solidFill>
                  <a:srgbClr val="000000"/>
                </a:solidFill>
                <a:latin typeface="Times New Roman" panose="02020603050405020304" pitchFamily="18" charset="0"/>
                <a:cs typeface="Times New Roman" panose="02020603050405020304" pitchFamily="18" charset="0"/>
              </a:rPr>
              <a:t>Agencies may publish mandatory and agency-level exclusions in SAM.gov under the Prohibition/Restriction section, on the Federal Register, and/or agency websites as required</a:t>
            </a:r>
          </a:p>
          <a:p>
            <a:r>
              <a:rPr lang="en-US" sz="2400" b="0" i="0" u="none" strike="noStrike" baseline="0" dirty="0">
                <a:solidFill>
                  <a:srgbClr val="000000"/>
                </a:solidFill>
                <a:latin typeface="Times New Roman" panose="02020603050405020304" pitchFamily="18" charset="0"/>
                <a:cs typeface="Times New Roman" panose="02020603050405020304" pitchFamily="18" charset="0"/>
              </a:rPr>
              <a:t>Whenever feasible, agencies should seek to publicly share information about results of risk analyses and administrative remedy and enforcement processes to maximize transparency and enhance public understanding of research security risks and the consequences of confirmed violations</a:t>
            </a:r>
          </a:p>
          <a:p>
            <a:endParaRPr lang="en-US" dirty="0"/>
          </a:p>
        </p:txBody>
      </p:sp>
    </p:spTree>
    <p:extLst>
      <p:ext uri="{BB962C8B-B14F-4D97-AF65-F5344CB8AC3E}">
        <p14:creationId xmlns:p14="http://schemas.microsoft.com/office/powerpoint/2010/main" val="2442935324"/>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94C8E5-A08A-46AA-AC17-370B3857F6E2}"/>
              </a:ext>
            </a:extLst>
          </p:cNvPr>
          <p:cNvSpPr>
            <a:spLocks noGrp="1"/>
          </p:cNvSpPr>
          <p:nvPr>
            <p:ph type="title"/>
          </p:nvPr>
        </p:nvSpPr>
        <p:spPr>
          <a:xfrm>
            <a:off x="838200" y="1010975"/>
            <a:ext cx="10515600" cy="1355153"/>
          </a:xfrm>
        </p:spPr>
        <p:txBody>
          <a:bodyPr/>
          <a:lstStyle/>
          <a:p>
            <a:pPr algn="ctr"/>
            <a:r>
              <a:rPr lang="en-US" sz="4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5. Research Security Programs</a:t>
            </a:r>
            <a:endParaRPr lang="en-US" dirty="0"/>
          </a:p>
        </p:txBody>
      </p:sp>
      <p:sp>
        <p:nvSpPr>
          <p:cNvPr id="3" name="Content Placeholder 2">
            <a:extLst>
              <a:ext uri="{FF2B5EF4-FFF2-40B4-BE49-F238E27FC236}">
                <a16:creationId xmlns:a16="http://schemas.microsoft.com/office/drawing/2014/main" id="{2A7BDDF2-E59E-4923-BA36-8B969AF3D009}"/>
              </a:ext>
            </a:extLst>
          </p:cNvPr>
          <p:cNvSpPr>
            <a:spLocks noGrp="1"/>
          </p:cNvSpPr>
          <p:nvPr>
            <p:ph idx="1"/>
          </p:nvPr>
        </p:nvSpPr>
        <p:spPr>
          <a:xfrm>
            <a:off x="838200" y="2714919"/>
            <a:ext cx="10515600" cy="3462043"/>
          </a:xfrm>
        </p:spPr>
        <p:txBody>
          <a:bodyPr>
            <a:normAutofit/>
          </a:bodyPr>
          <a:lstStyle/>
          <a:p>
            <a:r>
              <a:rPr lang="en-US" sz="2400" u="sng"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Objective</a:t>
            </a:r>
            <a:r>
              <a:rPr lang="en-US" sz="24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P</a:t>
            </a:r>
            <a:r>
              <a:rPr lang="en-US" sz="2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rovide clarity on the requirement for research </a:t>
            </a: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organizations that receive substantial Federal R&amp;D funding (greater than $50 million annually) to maintain research security programs, including</a:t>
            </a:r>
            <a:r>
              <a:rPr lang="en-US" sz="2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how research organizations will be expected to satisfy the requirement, and how Federal agencies will contribute to program content development.</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227200732"/>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64022E-7DE9-43C3-999B-2E2B3737A123}"/>
              </a:ext>
            </a:extLst>
          </p:cNvPr>
          <p:cNvSpPr>
            <a:spLocks noGrp="1"/>
          </p:cNvSpPr>
          <p:nvPr>
            <p:ph type="title"/>
          </p:nvPr>
        </p:nvSpPr>
        <p:spPr>
          <a:xfrm>
            <a:off x="838200" y="0"/>
            <a:ext cx="10515600" cy="1325563"/>
          </a:xfrm>
        </p:spPr>
        <p:txBody>
          <a:bodyPr/>
          <a:lstStyle/>
          <a:p>
            <a:pPr algn="ctr"/>
            <a:r>
              <a:rPr lang="en-US" dirty="0">
                <a:latin typeface="Times New Roman" panose="02020603050405020304" pitchFamily="18" charset="0"/>
                <a:cs typeface="Times New Roman" panose="02020603050405020304" pitchFamily="18" charset="0"/>
              </a:rPr>
              <a:t>Research Security Programs Specifics</a:t>
            </a:r>
          </a:p>
        </p:txBody>
      </p:sp>
      <p:sp>
        <p:nvSpPr>
          <p:cNvPr id="3" name="Content Placeholder 2">
            <a:extLst>
              <a:ext uri="{FF2B5EF4-FFF2-40B4-BE49-F238E27FC236}">
                <a16:creationId xmlns:a16="http://schemas.microsoft.com/office/drawing/2014/main" id="{C890BF32-0EF4-464F-9597-7FB86B8EA65F}"/>
              </a:ext>
            </a:extLst>
          </p:cNvPr>
          <p:cNvSpPr>
            <a:spLocks noGrp="1"/>
          </p:cNvSpPr>
          <p:nvPr>
            <p:ph idx="1"/>
          </p:nvPr>
        </p:nvSpPr>
        <p:spPr>
          <a:xfrm>
            <a:off x="838200" y="1428206"/>
            <a:ext cx="10515600" cy="5164183"/>
          </a:xfrm>
        </p:spPr>
        <p:txBody>
          <a:bodyPr>
            <a:normAutofit lnSpcReduction="10000"/>
          </a:bodyPr>
          <a:lstStyle/>
          <a:p>
            <a:r>
              <a:rPr lang="en-US" dirty="0">
                <a:latin typeface="Times New Roman" panose="02020603050405020304" pitchFamily="18" charset="0"/>
                <a:cs typeface="Times New Roman" panose="02020603050405020304" pitchFamily="18" charset="0"/>
              </a:rPr>
              <a:t>Research organizations subject to the requirement - $50m threshold</a:t>
            </a:r>
          </a:p>
          <a:p>
            <a:r>
              <a:rPr lang="en-US" dirty="0">
                <a:latin typeface="Times New Roman" panose="02020603050405020304" pitchFamily="18" charset="0"/>
                <a:cs typeface="Times New Roman" panose="02020603050405020304" pitchFamily="18" charset="0"/>
              </a:rPr>
              <a:t>Standard requirements</a:t>
            </a:r>
          </a:p>
          <a:p>
            <a:pPr marL="1257300" lvl="2" indent="-342900">
              <a:buFont typeface="+mj-lt"/>
              <a:buAutoNum type="arabicPeriod"/>
            </a:pPr>
            <a:r>
              <a:rPr lang="en-US" sz="1800" b="0" i="0" u="none" strike="noStrike" baseline="0" dirty="0">
                <a:solidFill>
                  <a:srgbClr val="000000"/>
                </a:solidFill>
                <a:latin typeface="Times New Roman" panose="02020603050405020304" pitchFamily="18" charset="0"/>
                <a:cs typeface="Times New Roman" panose="02020603050405020304" pitchFamily="18" charset="0"/>
              </a:rPr>
              <a:t>Following a 90-day external engagement period, OSTP will complete the standardized requirement in the subsequent 120 days, and, upon completion, work with OMB to develop a plan to implement the standardized requirement. Upon receipt of the standards, relevant research agencies should engage with external stakeholders to ensure that program requirements are appropriate to the broad range of organizations that are subject to the requirement. </a:t>
            </a:r>
          </a:p>
          <a:p>
            <a:r>
              <a:rPr lang="en-US" dirty="0">
                <a:latin typeface="Times New Roman" panose="02020603050405020304" pitchFamily="18" charset="0"/>
                <a:cs typeface="Times New Roman" panose="02020603050405020304" pitchFamily="18" charset="0"/>
              </a:rPr>
              <a:t>Development of research security program content</a:t>
            </a:r>
          </a:p>
          <a:p>
            <a:r>
              <a:rPr lang="en-US" dirty="0">
                <a:latin typeface="Times New Roman" panose="02020603050405020304" pitchFamily="18" charset="0"/>
                <a:cs typeface="Times New Roman" panose="02020603050405020304" pitchFamily="18" charset="0"/>
              </a:rPr>
              <a:t>Ensure cybersecurity meets objectives</a:t>
            </a:r>
          </a:p>
          <a:p>
            <a:r>
              <a:rPr lang="en-US" dirty="0">
                <a:latin typeface="Times New Roman" panose="02020603050405020304" pitchFamily="18" charset="0"/>
                <a:cs typeface="Times New Roman" panose="02020603050405020304" pitchFamily="18" charset="0"/>
              </a:rPr>
              <a:t>Certification of compliance</a:t>
            </a:r>
          </a:p>
          <a:p>
            <a:r>
              <a:rPr lang="en-US" dirty="0">
                <a:latin typeface="Times New Roman" panose="02020603050405020304" pitchFamily="18" charset="0"/>
                <a:cs typeface="Times New Roman" panose="02020603050405020304" pitchFamily="18" charset="0"/>
              </a:rPr>
              <a:t>Flexibility to structure research security to best serve agencies needs</a:t>
            </a:r>
          </a:p>
          <a:p>
            <a:r>
              <a:rPr lang="en-US" dirty="0">
                <a:latin typeface="Times New Roman" panose="02020603050405020304" pitchFamily="18" charset="0"/>
                <a:cs typeface="Times New Roman" panose="02020603050405020304" pitchFamily="18" charset="0"/>
              </a:rPr>
              <a:t>Timeline for compliance is one year from date of issuance of the formal requirement to comply</a:t>
            </a:r>
          </a:p>
        </p:txBody>
      </p:sp>
    </p:spTree>
    <p:extLst>
      <p:ext uri="{BB962C8B-B14F-4D97-AF65-F5344CB8AC3E}">
        <p14:creationId xmlns:p14="http://schemas.microsoft.com/office/powerpoint/2010/main" val="4046557477"/>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D1B969-D4BE-4F00-A075-B022D6DF21F9}"/>
              </a:ext>
            </a:extLst>
          </p:cNvPr>
          <p:cNvSpPr>
            <a:spLocks noGrp="1"/>
          </p:cNvSpPr>
          <p:nvPr>
            <p:ph type="title"/>
          </p:nvPr>
        </p:nvSpPr>
        <p:spPr/>
        <p:txBody>
          <a:bodyPr/>
          <a:lstStyle/>
          <a:p>
            <a:pPr algn="ctr"/>
            <a:r>
              <a:rPr lang="en-US" dirty="0">
                <a:latin typeface="Times New Roman" panose="02020603050405020304" pitchFamily="18" charset="0"/>
                <a:cs typeface="Times New Roman" panose="02020603050405020304" pitchFamily="18" charset="0"/>
              </a:rPr>
              <a:t>Agencies should….</a:t>
            </a:r>
          </a:p>
        </p:txBody>
      </p:sp>
      <p:sp>
        <p:nvSpPr>
          <p:cNvPr id="3" name="Content Placeholder 2">
            <a:extLst>
              <a:ext uri="{FF2B5EF4-FFF2-40B4-BE49-F238E27FC236}">
                <a16:creationId xmlns:a16="http://schemas.microsoft.com/office/drawing/2014/main" id="{6A1E5B4C-F2B3-4D56-BB12-32CA77E1B0B8}"/>
              </a:ext>
            </a:extLst>
          </p:cNvPr>
          <p:cNvSpPr>
            <a:spLocks noGrp="1"/>
          </p:cNvSpPr>
          <p:nvPr>
            <p:ph idx="1"/>
          </p:nvPr>
        </p:nvSpPr>
        <p:spPr>
          <a:xfrm>
            <a:off x="838200" y="1690687"/>
            <a:ext cx="10515600" cy="4486275"/>
          </a:xfrm>
        </p:spPr>
        <p:txBody>
          <a:bodyPr>
            <a:normAutofit fontScale="92500"/>
          </a:bodyPr>
          <a:lstStyle/>
          <a:p>
            <a:pPr marL="514350" indent="-514350">
              <a:buFont typeface="+mj-lt"/>
              <a:buAutoNum type="arabicPeriod"/>
            </a:pPr>
            <a:endParaRPr lang="en-US" dirty="0">
              <a:latin typeface="Times New Roman" panose="02020603050405020304" pitchFamily="18" charset="0"/>
              <a:cs typeface="Times New Roman" panose="02020603050405020304" pitchFamily="18" charset="0"/>
            </a:endParaRPr>
          </a:p>
          <a:p>
            <a:r>
              <a:rPr lang="en-US" sz="2600" dirty="0">
                <a:latin typeface="Times New Roman" panose="02020603050405020304" pitchFamily="18" charset="0"/>
                <a:cs typeface="Times New Roman" panose="02020603050405020304" pitchFamily="18" charset="0"/>
              </a:rPr>
              <a:t>Coordinate implementation of NSPM-33 and work through the NSTC</a:t>
            </a:r>
          </a:p>
          <a:p>
            <a:r>
              <a:rPr lang="en-US" sz="2600" dirty="0">
                <a:latin typeface="Times New Roman" panose="02020603050405020304" pitchFamily="18" charset="0"/>
                <a:cs typeface="Times New Roman" panose="02020603050405020304" pitchFamily="18" charset="0"/>
              </a:rPr>
              <a:t>Integrate implementation of NSPM-33 with statutes, including Sec. 223 of the NDAA FY2021 and Section 117 of the HEA </a:t>
            </a:r>
          </a:p>
          <a:p>
            <a:r>
              <a:rPr lang="en-US" sz="2600" dirty="0">
                <a:latin typeface="Times New Roman" panose="02020603050405020304" pitchFamily="18" charset="0"/>
                <a:cs typeface="Times New Roman" panose="02020603050405020304" pitchFamily="18" charset="0"/>
              </a:rPr>
              <a:t>Provide clear instructions and avoid excessive administrative burden</a:t>
            </a:r>
          </a:p>
          <a:p>
            <a:r>
              <a:rPr lang="en-US" sz="2600" dirty="0">
                <a:latin typeface="Times New Roman" panose="02020603050405020304" pitchFamily="18" charset="0"/>
                <a:cs typeface="Times New Roman" panose="02020603050405020304" pitchFamily="18" charset="0"/>
              </a:rPr>
              <a:t>Engage researchers, stakeholders, and community for input</a:t>
            </a:r>
          </a:p>
          <a:p>
            <a:r>
              <a:rPr lang="en-US" sz="2600" dirty="0">
                <a:latin typeface="Times New Roman" panose="02020603050405020304" pitchFamily="18" charset="0"/>
                <a:cs typeface="Times New Roman" panose="02020603050405020304" pitchFamily="18" charset="0"/>
              </a:rPr>
              <a:t>Take a risk management approach</a:t>
            </a:r>
          </a:p>
          <a:p>
            <a:r>
              <a:rPr lang="en-US" sz="2600" dirty="0">
                <a:latin typeface="Times New Roman" panose="02020603050405020304" pitchFamily="18" charset="0"/>
                <a:cs typeface="Times New Roman" panose="02020603050405020304" pitchFamily="18" charset="0"/>
              </a:rPr>
              <a:t>Avoid retroactive application</a:t>
            </a:r>
          </a:p>
          <a:p>
            <a:r>
              <a:rPr lang="en-US" sz="2600" dirty="0">
                <a:latin typeface="Times New Roman" panose="02020603050405020304" pitchFamily="18" charset="0"/>
                <a:cs typeface="Times New Roman" panose="02020603050405020304" pitchFamily="18" charset="0"/>
              </a:rPr>
              <a:t>Implement in a nondiscriminatory manner</a:t>
            </a:r>
          </a:p>
          <a:p>
            <a:r>
              <a:rPr lang="en-US" sz="2600" dirty="0">
                <a:latin typeface="Times New Roman" panose="02020603050405020304" pitchFamily="18" charset="0"/>
                <a:cs typeface="Times New Roman" panose="02020603050405020304" pitchFamily="18" charset="0"/>
              </a:rPr>
              <a:t>Wait for NSTC’s pending model award proposal disclosure forms and instructions </a:t>
            </a:r>
          </a:p>
          <a:p>
            <a:endParaRPr lang="en-US" dirty="0"/>
          </a:p>
          <a:p>
            <a:endParaRPr lang="en-US" dirty="0"/>
          </a:p>
        </p:txBody>
      </p:sp>
    </p:spTree>
    <p:extLst>
      <p:ext uri="{BB962C8B-B14F-4D97-AF65-F5344CB8AC3E}">
        <p14:creationId xmlns:p14="http://schemas.microsoft.com/office/powerpoint/2010/main" val="201551688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3F85B6-DA11-CF1E-F62C-18F66DCA7E61}"/>
              </a:ext>
            </a:extLst>
          </p:cNvPr>
          <p:cNvSpPr>
            <a:spLocks noGrp="1"/>
          </p:cNvSpPr>
          <p:nvPr>
            <p:ph type="title"/>
          </p:nvPr>
        </p:nvSpPr>
        <p:spPr>
          <a:xfrm>
            <a:off x="838200" y="1835001"/>
            <a:ext cx="10515600" cy="1325563"/>
          </a:xfrm>
        </p:spPr>
        <p:txBody>
          <a:bodyPr/>
          <a:lstStyle/>
          <a:p>
            <a:pPr algn="ctr"/>
            <a:r>
              <a:rPr lang="en-US" dirty="0">
                <a:latin typeface="Times New Roman" panose="02020603050405020304" pitchFamily="18" charset="0"/>
                <a:cs typeface="Times New Roman" panose="02020603050405020304" pitchFamily="18" charset="0"/>
              </a:rPr>
              <a:t>Chapter 1: S&amp;D Nutshell</a:t>
            </a:r>
          </a:p>
        </p:txBody>
      </p:sp>
      <p:sp>
        <p:nvSpPr>
          <p:cNvPr id="4" name="Slide Number Placeholder 3">
            <a:extLst>
              <a:ext uri="{FF2B5EF4-FFF2-40B4-BE49-F238E27FC236}">
                <a16:creationId xmlns:a16="http://schemas.microsoft.com/office/drawing/2014/main" id="{CF150679-505C-B9D8-6454-97D152CAE28F}"/>
              </a:ext>
            </a:extLst>
          </p:cNvPr>
          <p:cNvSpPr>
            <a:spLocks noGrp="1"/>
          </p:cNvSpPr>
          <p:nvPr>
            <p:ph type="sldNum" sz="quarter" idx="12"/>
          </p:nvPr>
        </p:nvSpPr>
        <p:spPr/>
        <p:txBody>
          <a:bodyPr/>
          <a:lstStyle/>
          <a:p>
            <a:fld id="{585D148C-3D4E-442C-BA1A-409379C3B611}" type="slidenum">
              <a:rPr lang="en-US" smtClean="0"/>
              <a:t>5</a:t>
            </a:fld>
            <a:r>
              <a:rPr lang="en-US" dirty="0"/>
              <a:t> of 974</a:t>
            </a:r>
          </a:p>
        </p:txBody>
      </p:sp>
    </p:spTree>
    <p:extLst>
      <p:ext uri="{BB962C8B-B14F-4D97-AF65-F5344CB8AC3E}">
        <p14:creationId xmlns:p14="http://schemas.microsoft.com/office/powerpoint/2010/main" val="4255957800"/>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A4B865-6226-44DD-B117-0D6A482B5835}"/>
              </a:ext>
            </a:extLst>
          </p:cNvPr>
          <p:cNvSpPr>
            <a:spLocks noGrp="1"/>
          </p:cNvSpPr>
          <p:nvPr>
            <p:ph type="title"/>
          </p:nvPr>
        </p:nvSpPr>
        <p:spPr/>
        <p:txBody>
          <a:bodyPr/>
          <a:lstStyle/>
          <a:p>
            <a:pPr algn="ctr"/>
            <a:r>
              <a:rPr lang="en-US" dirty="0">
                <a:latin typeface="Times New Roman" panose="02020603050405020304" pitchFamily="18" charset="0"/>
                <a:cs typeface="Times New Roman" panose="02020603050405020304" pitchFamily="18" charset="0"/>
              </a:rPr>
              <a:t>NSTC Next Steps</a:t>
            </a:r>
          </a:p>
        </p:txBody>
      </p:sp>
      <p:sp>
        <p:nvSpPr>
          <p:cNvPr id="3" name="Content Placeholder 2">
            <a:extLst>
              <a:ext uri="{FF2B5EF4-FFF2-40B4-BE49-F238E27FC236}">
                <a16:creationId xmlns:a16="http://schemas.microsoft.com/office/drawing/2014/main" id="{300A7ED5-935D-44F6-8316-B1BFBAD8AA7A}"/>
              </a:ext>
            </a:extLst>
          </p:cNvPr>
          <p:cNvSpPr>
            <a:spLocks noGrp="1"/>
          </p:cNvSpPr>
          <p:nvPr>
            <p:ph idx="1"/>
          </p:nvPr>
        </p:nvSpPr>
        <p:spPr/>
        <p:txBody>
          <a:bodyPr>
            <a:noAutofit/>
          </a:bodyPr>
          <a:lstStyle/>
          <a:p>
            <a:r>
              <a:rPr lang="en-US" sz="2400" u="sng" dirty="0">
                <a:solidFill>
                  <a:srgbClr val="000000"/>
                </a:solidFill>
                <a:latin typeface="Times New Roman" panose="02020603050405020304" pitchFamily="18" charset="0"/>
              </a:rPr>
              <a:t>D</a:t>
            </a:r>
            <a:r>
              <a:rPr lang="en-US" sz="2400" b="0" i="0" u="sng" strike="noStrike" baseline="0" dirty="0">
                <a:solidFill>
                  <a:srgbClr val="000000"/>
                </a:solidFill>
                <a:latin typeface="Times New Roman" panose="02020603050405020304" pitchFamily="18" charset="0"/>
              </a:rPr>
              <a:t>evelop, within the next 120 days, model award proposal disclosure forms and instructions to make clear what is expected of researchers</a:t>
            </a:r>
            <a:r>
              <a:rPr lang="en-US" sz="2400" u="sng" dirty="0">
                <a:solidFill>
                  <a:srgbClr val="000000"/>
                </a:solidFill>
                <a:latin typeface="Times New Roman" panose="02020603050405020304" pitchFamily="18" charset="0"/>
              </a:rPr>
              <a:t> </a:t>
            </a:r>
            <a:r>
              <a:rPr lang="en-US" sz="2400" b="0" i="0" u="none" strike="noStrike" baseline="0" dirty="0">
                <a:solidFill>
                  <a:srgbClr val="000000"/>
                </a:solidFill>
                <a:latin typeface="Times New Roman" panose="02020603050405020304" pitchFamily="18" charset="0"/>
              </a:rPr>
              <a:t>to ensure that applying for awards from any Federal research funding agency will require disclosing the same information in the same manner, to increase clarity and reduce administrative burden on the research community. </a:t>
            </a:r>
          </a:p>
          <a:p>
            <a:r>
              <a:rPr lang="en-US" sz="2400" u="sng" dirty="0">
                <a:solidFill>
                  <a:srgbClr val="000000"/>
                </a:solidFill>
                <a:latin typeface="Times New Roman" panose="02020603050405020304" pitchFamily="18" charset="0"/>
              </a:rPr>
              <a:t>D</a:t>
            </a:r>
            <a:r>
              <a:rPr lang="en-US" sz="2400" b="0" i="0" u="sng" strike="noStrike" baseline="0" dirty="0">
                <a:solidFill>
                  <a:srgbClr val="000000"/>
                </a:solidFill>
                <a:latin typeface="Times New Roman" panose="02020603050405020304" pitchFamily="18" charset="0"/>
              </a:rPr>
              <a:t>evelop common standards for research security program requirements </a:t>
            </a:r>
            <a:r>
              <a:rPr lang="en-US" sz="2400" b="0" i="0" u="none" strike="noStrike" baseline="0" dirty="0">
                <a:solidFill>
                  <a:srgbClr val="000000"/>
                </a:solidFill>
                <a:latin typeface="Times New Roman" panose="02020603050405020304" pitchFamily="18" charset="0"/>
              </a:rPr>
              <a:t>for use by Federal agencies, as well as a standard and centralized research security program certification process for use by research organizations</a:t>
            </a:r>
          </a:p>
          <a:p>
            <a:r>
              <a:rPr lang="en-US" sz="2400" b="0" i="0" u="none" strike="noStrike" baseline="0" dirty="0">
                <a:solidFill>
                  <a:srgbClr val="000000"/>
                </a:solidFill>
                <a:latin typeface="Times New Roman" panose="02020603050405020304" pitchFamily="18" charset="0"/>
              </a:rPr>
              <a:t>Everyone involved in the research enterprise</a:t>
            </a:r>
            <a:r>
              <a:rPr lang="en-US" sz="2400" dirty="0">
                <a:solidFill>
                  <a:srgbClr val="000000"/>
                </a:solidFill>
                <a:latin typeface="Times New Roman" panose="02020603050405020304" pitchFamily="18" charset="0"/>
              </a:rPr>
              <a:t> </a:t>
            </a:r>
            <a:r>
              <a:rPr lang="en-US" sz="2400" b="0" i="0" u="none" strike="noStrike" baseline="0" dirty="0">
                <a:solidFill>
                  <a:srgbClr val="000000"/>
                </a:solidFill>
                <a:latin typeface="Times New Roman" panose="02020603050405020304" pitchFamily="18" charset="0"/>
              </a:rPr>
              <a:t>has a role in both protecting research security and </a:t>
            </a:r>
            <a:r>
              <a:rPr lang="en-US" sz="2400" b="0" i="0" u="sng" strike="noStrike" baseline="0" dirty="0">
                <a:solidFill>
                  <a:srgbClr val="000000"/>
                </a:solidFill>
                <a:latin typeface="Times New Roman" panose="02020603050405020304" pitchFamily="18" charset="0"/>
              </a:rPr>
              <a:t>maintaining the core values that drive American leadership in science, technology and innovation: openness, transparency, honesty, equity, fair competition, objectivity, and democratic values</a:t>
            </a:r>
            <a:endParaRPr lang="en-US" sz="2400" u="sng" dirty="0"/>
          </a:p>
        </p:txBody>
      </p:sp>
    </p:spTree>
    <p:extLst>
      <p:ext uri="{BB962C8B-B14F-4D97-AF65-F5344CB8AC3E}">
        <p14:creationId xmlns:p14="http://schemas.microsoft.com/office/powerpoint/2010/main" val="958623537"/>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71C6B3-D0AF-4D9D-B183-1E90ACEDE039}"/>
              </a:ext>
            </a:extLst>
          </p:cNvPr>
          <p:cNvSpPr>
            <a:spLocks noGrp="1"/>
          </p:cNvSpPr>
          <p:nvPr>
            <p:ph type="title"/>
          </p:nvPr>
        </p:nvSpPr>
        <p:spPr/>
        <p:txBody>
          <a:bodyPr/>
          <a:lstStyle/>
          <a:p>
            <a:pPr algn="ctr"/>
            <a:r>
              <a:rPr lang="en-US" dirty="0">
                <a:latin typeface="Times New Roman" panose="02020603050405020304" pitchFamily="18" charset="0"/>
                <a:cs typeface="Times New Roman" panose="02020603050405020304" pitchFamily="18" charset="0"/>
              </a:rPr>
              <a:t>Chapter 4: S&amp;D POCs</a:t>
            </a:r>
          </a:p>
        </p:txBody>
      </p:sp>
      <p:sp>
        <p:nvSpPr>
          <p:cNvPr id="3" name="Content Placeholder 2">
            <a:extLst>
              <a:ext uri="{FF2B5EF4-FFF2-40B4-BE49-F238E27FC236}">
                <a16:creationId xmlns:a16="http://schemas.microsoft.com/office/drawing/2014/main" id="{B265FBE0-7D52-45D9-BDF9-DB2145D4317A}"/>
              </a:ext>
            </a:extLst>
          </p:cNvPr>
          <p:cNvSpPr>
            <a:spLocks noGrp="1"/>
          </p:cNvSpPr>
          <p:nvPr>
            <p:ph idx="1"/>
          </p:nvPr>
        </p:nvSpPr>
        <p:spPr/>
        <p:txBody>
          <a:bodyPr/>
          <a:lstStyle/>
          <a:p>
            <a:endParaRPr lang="en-US" dirty="0">
              <a:latin typeface="Times New Roman" panose="02020603050405020304" pitchFamily="18" charset="0"/>
              <a:cs typeface="Times New Roman" panose="02020603050405020304" pitchFamily="18" charset="0"/>
            </a:endParaRPr>
          </a:p>
          <a:p>
            <a:pPr marL="0" indent="0" algn="ctr">
              <a:buNone/>
            </a:pPr>
            <a:endParaRPr lang="en-US" dirty="0">
              <a:latin typeface="Times New Roman" panose="02020603050405020304" pitchFamily="18" charset="0"/>
              <a:cs typeface="Times New Roman" panose="02020603050405020304" pitchFamily="18" charset="0"/>
            </a:endParaRPr>
          </a:p>
        </p:txBody>
      </p:sp>
      <p:sp>
        <p:nvSpPr>
          <p:cNvPr id="4" name="Slide Number Placeholder 3">
            <a:extLst>
              <a:ext uri="{FF2B5EF4-FFF2-40B4-BE49-F238E27FC236}">
                <a16:creationId xmlns:a16="http://schemas.microsoft.com/office/drawing/2014/main" id="{C57701D7-FB7D-D4AE-B889-E0D9D879BEA2}"/>
              </a:ext>
            </a:extLst>
          </p:cNvPr>
          <p:cNvSpPr>
            <a:spLocks noGrp="1"/>
          </p:cNvSpPr>
          <p:nvPr>
            <p:ph type="sldNum" sz="quarter" idx="12"/>
          </p:nvPr>
        </p:nvSpPr>
        <p:spPr/>
        <p:txBody>
          <a:bodyPr/>
          <a:lstStyle/>
          <a:p>
            <a:fld id="{585D148C-3D4E-442C-BA1A-409379C3B611}" type="slidenum">
              <a:rPr lang="en-US" smtClean="0"/>
              <a:t>51</a:t>
            </a:fld>
            <a:r>
              <a:rPr lang="en-US" dirty="0"/>
              <a:t> of 974</a:t>
            </a:r>
          </a:p>
        </p:txBody>
      </p:sp>
    </p:spTree>
    <p:extLst>
      <p:ext uri="{BB962C8B-B14F-4D97-AF65-F5344CB8AC3E}">
        <p14:creationId xmlns:p14="http://schemas.microsoft.com/office/powerpoint/2010/main" val="3796228134"/>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77052"/>
            <a:ext cx="8229600" cy="639762"/>
          </a:xfrm>
        </p:spPr>
        <p:txBody>
          <a:bodyPr>
            <a:normAutofit fontScale="90000"/>
          </a:bodyPr>
          <a:lstStyle/>
          <a:p>
            <a:pPr algn="ctr"/>
            <a:r>
              <a:rPr lang="en-US" dirty="0">
                <a:latin typeface="Times New Roman" panose="02020603050405020304" pitchFamily="18" charset="0"/>
                <a:cs typeface="Times New Roman" panose="02020603050405020304" pitchFamily="18" charset="0"/>
              </a:rPr>
              <a:t>Bureau Points of Contact </a:t>
            </a:r>
          </a:p>
        </p:txBody>
      </p:sp>
      <p:sp>
        <p:nvSpPr>
          <p:cNvPr id="3" name="Content Placeholder 2"/>
          <p:cNvSpPr>
            <a:spLocks noGrp="1"/>
          </p:cNvSpPr>
          <p:nvPr>
            <p:ph idx="1"/>
          </p:nvPr>
        </p:nvSpPr>
        <p:spPr>
          <a:xfrm>
            <a:off x="2191540" y="655970"/>
            <a:ext cx="8229600" cy="5018437"/>
          </a:xfrm>
        </p:spPr>
        <p:txBody>
          <a:bodyPr>
            <a:normAutofit fontScale="25000" lnSpcReduction="20000"/>
          </a:bodyPr>
          <a:lstStyle/>
          <a:p>
            <a:pPr marL="0" indent="0">
              <a:buNone/>
            </a:pPr>
            <a:endParaRPr lang="en-US" sz="2400" dirty="0"/>
          </a:p>
          <a:p>
            <a:r>
              <a:rPr lang="en-US" sz="6400" dirty="0">
                <a:latin typeface="Times New Roman" panose="02020603050405020304" pitchFamily="18" charset="0"/>
                <a:cs typeface="Times New Roman" panose="02020603050405020304" pitchFamily="18" charset="0"/>
              </a:rPr>
              <a:t>NIST –  Joe Widdup (</a:t>
            </a:r>
            <a:r>
              <a:rPr lang="en-US" sz="6400" dirty="0">
                <a:latin typeface="Times New Roman" panose="02020603050405020304" pitchFamily="18" charset="0"/>
                <a:cs typeface="Times New Roman" panose="02020603050405020304" pitchFamily="18" charset="0"/>
                <a:hlinkClick r:id="rId2">
                  <a:extLst>
                    <a:ext uri="{A12FA001-AC4F-418D-AE19-62706E023703}">
                      <ahyp:hlinkClr xmlns:ahyp="http://schemas.microsoft.com/office/drawing/2018/hyperlinkcolor" val="tx"/>
                    </a:ext>
                  </a:extLst>
                </a:hlinkClick>
              </a:rPr>
              <a:t>joseph.widdup@nist.gov</a:t>
            </a:r>
            <a:r>
              <a:rPr lang="en-US" sz="6400" dirty="0">
                <a:latin typeface="Times New Roman" panose="02020603050405020304" pitchFamily="18" charset="0"/>
                <a:cs typeface="Times New Roman" panose="02020603050405020304" pitchFamily="18" charset="0"/>
              </a:rPr>
              <a:t>)</a:t>
            </a:r>
          </a:p>
          <a:p>
            <a:r>
              <a:rPr lang="en-US" sz="6400" dirty="0">
                <a:latin typeface="Times New Roman" panose="02020603050405020304" pitchFamily="18" charset="0"/>
                <a:cs typeface="Times New Roman" panose="02020603050405020304" pitchFamily="18" charset="0"/>
              </a:rPr>
              <a:t>Census – Brighid Boykin (</a:t>
            </a:r>
            <a:r>
              <a:rPr lang="en-US" sz="6400" dirty="0">
                <a:latin typeface="Times New Roman" panose="02020603050405020304" pitchFamily="18" charset="0"/>
                <a:cs typeface="Times New Roman" panose="02020603050405020304" pitchFamily="18" charset="0"/>
                <a:hlinkClick r:id="rId3">
                  <a:extLst>
                    <a:ext uri="{A12FA001-AC4F-418D-AE19-62706E023703}">
                      <ahyp:hlinkClr xmlns:ahyp="http://schemas.microsoft.com/office/drawing/2018/hyperlinkcolor" val="tx"/>
                    </a:ext>
                  </a:extLst>
                </a:hlinkClick>
              </a:rPr>
              <a:t>brighid.boykin@census.gov</a:t>
            </a:r>
            <a:r>
              <a:rPr lang="en-US" sz="6400" dirty="0">
                <a:latin typeface="Times New Roman" panose="02020603050405020304" pitchFamily="18" charset="0"/>
                <a:cs typeface="Times New Roman" panose="02020603050405020304" pitchFamily="18" charset="0"/>
              </a:rPr>
              <a:t>)</a:t>
            </a:r>
          </a:p>
          <a:p>
            <a:r>
              <a:rPr lang="en-US" sz="6400" dirty="0">
                <a:latin typeface="Times New Roman" panose="02020603050405020304" pitchFamily="18" charset="0"/>
                <a:cs typeface="Times New Roman" panose="02020603050405020304" pitchFamily="18" charset="0"/>
              </a:rPr>
              <a:t>PTO – Lisa Wade (</a:t>
            </a:r>
            <a:r>
              <a:rPr lang="en-US" sz="6400" dirty="0">
                <a:latin typeface="Times New Roman" panose="02020603050405020304" pitchFamily="18" charset="0"/>
                <a:cs typeface="Times New Roman" panose="02020603050405020304" pitchFamily="18" charset="0"/>
                <a:hlinkClick r:id="rId4">
                  <a:extLst>
                    <a:ext uri="{A12FA001-AC4F-418D-AE19-62706E023703}">
                      <ahyp:hlinkClr xmlns:ahyp="http://schemas.microsoft.com/office/drawing/2018/hyperlinkcolor" val="tx"/>
                    </a:ext>
                  </a:extLst>
                </a:hlinkClick>
              </a:rPr>
              <a:t>lisa.wade@uspto.gov</a:t>
            </a:r>
            <a:r>
              <a:rPr lang="en-US" sz="6400" dirty="0">
                <a:latin typeface="Times New Roman" panose="02020603050405020304" pitchFamily="18" charset="0"/>
                <a:cs typeface="Times New Roman" panose="02020603050405020304" pitchFamily="18" charset="0"/>
              </a:rPr>
              <a:t>)</a:t>
            </a:r>
          </a:p>
          <a:p>
            <a:r>
              <a:rPr lang="en-US" sz="6400" dirty="0">
                <a:latin typeface="Times New Roman" panose="02020603050405020304" pitchFamily="18" charset="0"/>
                <a:cs typeface="Times New Roman" panose="02020603050405020304" pitchFamily="18" charset="0"/>
              </a:rPr>
              <a:t>NOAA – Rebecca Pedroza (</a:t>
            </a:r>
            <a:r>
              <a:rPr lang="en-US" sz="6400" dirty="0">
                <a:latin typeface="Times New Roman" panose="02020603050405020304" pitchFamily="18" charset="0"/>
                <a:cs typeface="Times New Roman" panose="02020603050405020304" pitchFamily="18" charset="0"/>
                <a:hlinkClick r:id="rId5">
                  <a:extLst>
                    <a:ext uri="{A12FA001-AC4F-418D-AE19-62706E023703}">
                      <ahyp:hlinkClr xmlns:ahyp="http://schemas.microsoft.com/office/drawing/2018/hyperlinkcolor" val="tx"/>
                    </a:ext>
                  </a:extLst>
                </a:hlinkClick>
              </a:rPr>
              <a:t>rebecca.pedroza@noaa.gov</a:t>
            </a:r>
            <a:r>
              <a:rPr lang="en-US" sz="6400" dirty="0">
                <a:latin typeface="Times New Roman" panose="02020603050405020304" pitchFamily="18" charset="0"/>
                <a:cs typeface="Times New Roman" panose="02020603050405020304" pitchFamily="18" charset="0"/>
              </a:rPr>
              <a:t>)</a:t>
            </a:r>
          </a:p>
          <a:p>
            <a:r>
              <a:rPr lang="en-US" sz="6400" dirty="0">
                <a:latin typeface="Times New Roman" panose="02020603050405020304" pitchFamily="18" charset="0"/>
                <a:cs typeface="Times New Roman" panose="02020603050405020304" pitchFamily="18" charset="0"/>
              </a:rPr>
              <a:t>*MBDA – Joann Hill (</a:t>
            </a:r>
            <a:r>
              <a:rPr lang="en-US" sz="6400" dirty="0">
                <a:latin typeface="Times New Roman" panose="02020603050405020304" pitchFamily="18" charset="0"/>
                <a:cs typeface="Times New Roman" panose="02020603050405020304" pitchFamily="18" charset="0"/>
                <a:hlinkClick r:id="rId6">
                  <a:extLst>
                    <a:ext uri="{A12FA001-AC4F-418D-AE19-62706E023703}">
                      <ahyp:hlinkClr xmlns:ahyp="http://schemas.microsoft.com/office/drawing/2018/hyperlinkcolor" val="tx"/>
                    </a:ext>
                  </a:extLst>
                </a:hlinkClick>
              </a:rPr>
              <a:t>jhill@mbda.gov</a:t>
            </a:r>
            <a:r>
              <a:rPr lang="en-US" sz="6400" dirty="0">
                <a:latin typeface="Times New Roman" panose="02020603050405020304" pitchFamily="18" charset="0"/>
                <a:cs typeface="Times New Roman" panose="02020603050405020304" pitchFamily="18" charset="0"/>
              </a:rPr>
              <a:t>)</a:t>
            </a:r>
          </a:p>
          <a:p>
            <a:r>
              <a:rPr lang="en-US" sz="6400" dirty="0">
                <a:latin typeface="Times New Roman" panose="02020603050405020304" pitchFamily="18" charset="0"/>
                <a:cs typeface="Times New Roman" panose="02020603050405020304" pitchFamily="18" charset="0"/>
              </a:rPr>
              <a:t>*ITA –  Brad Hess (</a:t>
            </a:r>
            <a:r>
              <a:rPr lang="en-US" sz="6400" dirty="0">
                <a:latin typeface="Times New Roman" panose="02020603050405020304" pitchFamily="18" charset="0"/>
                <a:cs typeface="Times New Roman" panose="02020603050405020304" pitchFamily="18" charset="0"/>
                <a:hlinkClick r:id="rId7">
                  <a:extLst>
                    <a:ext uri="{A12FA001-AC4F-418D-AE19-62706E023703}">
                      <ahyp:hlinkClr xmlns:ahyp="http://schemas.microsoft.com/office/drawing/2018/hyperlinkcolor" val="tx"/>
                    </a:ext>
                  </a:extLst>
                </a:hlinkClick>
              </a:rPr>
              <a:t>brad.hess@trade.gov</a:t>
            </a:r>
            <a:r>
              <a:rPr lang="en-US" sz="6400" dirty="0">
                <a:latin typeface="Times New Roman" panose="02020603050405020304" pitchFamily="18" charset="0"/>
                <a:cs typeface="Times New Roman" panose="02020603050405020304" pitchFamily="18" charset="0"/>
              </a:rPr>
              <a:t>)</a:t>
            </a:r>
          </a:p>
          <a:p>
            <a:r>
              <a:rPr lang="en-US" sz="6400" dirty="0">
                <a:latin typeface="Times New Roman" panose="02020603050405020304" pitchFamily="18" charset="0"/>
                <a:cs typeface="Times New Roman" panose="02020603050405020304" pitchFamily="18" charset="0"/>
              </a:rPr>
              <a:t>*NTIA – Markia Williams (</a:t>
            </a:r>
            <a:r>
              <a:rPr lang="en-US" sz="6400" dirty="0">
                <a:latin typeface="Times New Roman" panose="02020603050405020304" pitchFamily="18" charset="0"/>
                <a:cs typeface="Times New Roman" panose="02020603050405020304" pitchFamily="18" charset="0"/>
                <a:hlinkClick r:id="rId8">
                  <a:extLst>
                    <a:ext uri="{A12FA001-AC4F-418D-AE19-62706E023703}">
                      <ahyp:hlinkClr xmlns:ahyp="http://schemas.microsoft.com/office/drawing/2018/hyperlinkcolor" val="tx"/>
                    </a:ext>
                  </a:extLst>
                </a:hlinkClick>
              </a:rPr>
              <a:t>mwilliams@ntia.gov</a:t>
            </a:r>
            <a:r>
              <a:rPr lang="en-US" sz="6400" dirty="0">
                <a:latin typeface="Times New Roman" panose="02020603050405020304" pitchFamily="18" charset="0"/>
                <a:cs typeface="Times New Roman" panose="02020603050405020304" pitchFamily="18" charset="0"/>
              </a:rPr>
              <a:t>)</a:t>
            </a:r>
          </a:p>
          <a:p>
            <a:r>
              <a:rPr lang="en-US" sz="6400" dirty="0">
                <a:latin typeface="Times New Roman" panose="02020603050405020304" pitchFamily="18" charset="0"/>
                <a:cs typeface="Times New Roman" panose="02020603050405020304" pitchFamily="18" charset="0"/>
              </a:rPr>
              <a:t>EDA – William Bethel (</a:t>
            </a:r>
            <a:r>
              <a:rPr lang="en-US" sz="6400" dirty="0">
                <a:latin typeface="Times New Roman" panose="02020603050405020304" pitchFamily="18" charset="0"/>
                <a:cs typeface="Times New Roman" panose="02020603050405020304" pitchFamily="18" charset="0"/>
                <a:hlinkClick r:id="rId9">
                  <a:extLst>
                    <a:ext uri="{A12FA001-AC4F-418D-AE19-62706E023703}">
                      <ahyp:hlinkClr xmlns:ahyp="http://schemas.microsoft.com/office/drawing/2018/hyperlinkcolor" val="tx"/>
                    </a:ext>
                  </a:extLst>
                </a:hlinkClick>
              </a:rPr>
              <a:t>wbethel@eda.gov</a:t>
            </a:r>
            <a:r>
              <a:rPr lang="en-US" sz="6400" dirty="0">
                <a:latin typeface="Times New Roman" panose="02020603050405020304" pitchFamily="18" charset="0"/>
                <a:cs typeface="Times New Roman" panose="02020603050405020304" pitchFamily="18" charset="0"/>
              </a:rPr>
              <a:t>); Christine Clemons (cclemons1@eda.gov); </a:t>
            </a:r>
          </a:p>
          <a:p>
            <a:pPr marL="0" indent="0">
              <a:buNone/>
            </a:pPr>
            <a:r>
              <a:rPr lang="en-US" sz="6400" dirty="0">
                <a:latin typeface="Times New Roman" panose="02020603050405020304" pitchFamily="18" charset="0"/>
                <a:cs typeface="Times New Roman" panose="02020603050405020304" pitchFamily="18" charset="0"/>
              </a:rPr>
              <a:t>	Ann Marie Maloney (amaloney@eda.gov)</a:t>
            </a:r>
          </a:p>
          <a:p>
            <a:r>
              <a:rPr lang="en-US" sz="6400" dirty="0">
                <a:latin typeface="Times New Roman" panose="02020603050405020304" pitchFamily="18" charset="0"/>
                <a:cs typeface="Times New Roman" panose="02020603050405020304" pitchFamily="18" charset="0"/>
              </a:rPr>
              <a:t>ES-A – Dawn Gresham (</a:t>
            </a:r>
            <a:r>
              <a:rPr lang="en-US" sz="6400" dirty="0">
                <a:latin typeface="Times New Roman" panose="02020603050405020304" pitchFamily="18" charset="0"/>
                <a:cs typeface="Times New Roman" panose="02020603050405020304" pitchFamily="18" charset="0"/>
                <a:hlinkClick r:id="rId10">
                  <a:extLst>
                    <a:ext uri="{A12FA001-AC4F-418D-AE19-62706E023703}">
                      <ahyp:hlinkClr xmlns:ahyp="http://schemas.microsoft.com/office/drawing/2018/hyperlinkcolor" val="tx"/>
                    </a:ext>
                  </a:extLst>
                </a:hlinkClick>
              </a:rPr>
              <a:t>dgresham@doc.gov</a:t>
            </a:r>
            <a:r>
              <a:rPr lang="en-US" sz="6400" dirty="0">
                <a:latin typeface="Times New Roman" panose="02020603050405020304" pitchFamily="18" charset="0"/>
                <a:cs typeface="Times New Roman" panose="02020603050405020304" pitchFamily="18" charset="0"/>
              </a:rPr>
              <a:t>)</a:t>
            </a:r>
          </a:p>
          <a:p>
            <a:r>
              <a:rPr lang="en-US" sz="6400" dirty="0">
                <a:latin typeface="Times New Roman" panose="02020603050405020304" pitchFamily="18" charset="0"/>
                <a:cs typeface="Times New Roman" panose="02020603050405020304" pitchFamily="18" charset="0"/>
              </a:rPr>
              <a:t>OGC – James Latoff (</a:t>
            </a:r>
            <a:r>
              <a:rPr lang="en-US" sz="6400" dirty="0">
                <a:latin typeface="Times New Roman" panose="02020603050405020304" pitchFamily="18" charset="0"/>
                <a:cs typeface="Times New Roman" panose="02020603050405020304" pitchFamily="18" charset="0"/>
                <a:hlinkClick r:id="rId11">
                  <a:extLst>
                    <a:ext uri="{A12FA001-AC4F-418D-AE19-62706E023703}">
                      <ahyp:hlinkClr xmlns:ahyp="http://schemas.microsoft.com/office/drawing/2018/hyperlinkcolor" val="tx"/>
                    </a:ext>
                  </a:extLst>
                </a:hlinkClick>
              </a:rPr>
              <a:t>jlatoff@doc.gov</a:t>
            </a:r>
            <a:r>
              <a:rPr lang="en-US" sz="6400" dirty="0">
                <a:latin typeface="Times New Roman" panose="02020603050405020304" pitchFamily="18" charset="0"/>
                <a:cs typeface="Times New Roman" panose="02020603050405020304" pitchFamily="18" charset="0"/>
              </a:rPr>
              <a:t>), *Sarah Schwartz (</a:t>
            </a:r>
            <a:r>
              <a:rPr lang="en-US" sz="6400" dirty="0">
                <a:latin typeface="Times New Roman" panose="02020603050405020304" pitchFamily="18" charset="0"/>
                <a:cs typeface="Times New Roman" panose="02020603050405020304" pitchFamily="18" charset="0"/>
                <a:hlinkClick r:id="rId12">
                  <a:extLst>
                    <a:ext uri="{A12FA001-AC4F-418D-AE19-62706E023703}">
                      <ahyp:hlinkClr xmlns:ahyp="http://schemas.microsoft.com/office/drawing/2018/hyperlinkcolor" val="tx"/>
                    </a:ext>
                  </a:extLst>
                </a:hlinkClick>
              </a:rPr>
              <a:t>sschwartz@doc.gov</a:t>
            </a:r>
            <a:r>
              <a:rPr lang="en-US" sz="6400" dirty="0">
                <a:latin typeface="Times New Roman" panose="02020603050405020304" pitchFamily="18" charset="0"/>
                <a:cs typeface="Times New Roman" panose="02020603050405020304" pitchFamily="18" charset="0"/>
              </a:rPr>
              <a:t>)</a:t>
            </a:r>
          </a:p>
          <a:p>
            <a:r>
              <a:rPr lang="en-US" sz="6400" dirty="0">
                <a:latin typeface="Times New Roman" panose="02020603050405020304" pitchFamily="18" charset="0"/>
                <a:cs typeface="Times New Roman" panose="02020603050405020304" pitchFamily="18" charset="0"/>
              </a:rPr>
              <a:t>OAM – Greg Coss (</a:t>
            </a:r>
            <a:r>
              <a:rPr lang="en-US" sz="6400" dirty="0">
                <a:latin typeface="Times New Roman" panose="02020603050405020304" pitchFamily="18" charset="0"/>
                <a:cs typeface="Times New Roman" panose="02020603050405020304" pitchFamily="18" charset="0"/>
                <a:hlinkClick r:id="rId13">
                  <a:extLst>
                    <a:ext uri="{A12FA001-AC4F-418D-AE19-62706E023703}">
                      <ahyp:hlinkClr xmlns:ahyp="http://schemas.microsoft.com/office/drawing/2018/hyperlinkcolor" val="tx"/>
                    </a:ext>
                  </a:extLst>
                </a:hlinkClick>
              </a:rPr>
              <a:t>gcoss1@doc.gov</a:t>
            </a:r>
            <a:r>
              <a:rPr lang="en-US" sz="6400" dirty="0">
                <a:latin typeface="Times New Roman" panose="02020603050405020304" pitchFamily="18" charset="0"/>
                <a:cs typeface="Times New Roman" panose="02020603050405020304" pitchFamily="18" charset="0"/>
              </a:rPr>
              <a:t>) – general questions</a:t>
            </a:r>
          </a:p>
          <a:p>
            <a:r>
              <a:rPr lang="en-US" sz="6400" dirty="0">
                <a:latin typeface="Times New Roman" panose="02020603050405020304" pitchFamily="18" charset="0"/>
                <a:cs typeface="Times New Roman" panose="02020603050405020304" pitchFamily="18" charset="0"/>
              </a:rPr>
              <a:t>OIG Hotline – 1-800-424-5197 or </a:t>
            </a:r>
            <a:r>
              <a:rPr lang="en-US" sz="6400" dirty="0">
                <a:latin typeface="Times New Roman" panose="02020603050405020304" pitchFamily="18" charset="0"/>
                <a:cs typeface="Times New Roman" panose="02020603050405020304" pitchFamily="18" charset="0"/>
                <a:hlinkClick r:id="rId14"/>
              </a:rPr>
              <a:t>Hotline@oig.doc.gov</a:t>
            </a:r>
            <a:endParaRPr lang="en-US" sz="6400" dirty="0">
              <a:latin typeface="Times New Roman" panose="02020603050405020304" pitchFamily="18" charset="0"/>
              <a:cs typeface="Times New Roman" panose="02020603050405020304" pitchFamily="18" charset="0"/>
            </a:endParaRPr>
          </a:p>
          <a:p>
            <a:r>
              <a:rPr lang="en-US" sz="6400" dirty="0">
                <a:latin typeface="Times New Roman" panose="02020603050405020304" pitchFamily="18" charset="0"/>
                <a:cs typeface="Times New Roman" panose="02020603050405020304" pitchFamily="18" charset="0"/>
              </a:rPr>
              <a:t>MAX Website:  </a:t>
            </a:r>
            <a:r>
              <a:rPr lang="en-US" sz="6400" dirty="0">
                <a:latin typeface="Times New Roman" panose="02020603050405020304" pitchFamily="18" charset="0"/>
                <a:cs typeface="Times New Roman" panose="02020603050405020304" pitchFamily="18" charset="0"/>
                <a:hlinkClick r:id="rId15"/>
              </a:rPr>
              <a:t>https://community.max.gov/pages/viewpage.action?spaceKey=DOC&amp;title=Suspension+and+Debarment+Office+of+Acquisiton+Management</a:t>
            </a:r>
            <a:endParaRPr lang="en-US" sz="6400" dirty="0">
              <a:latin typeface="Times New Roman" panose="02020603050405020304" pitchFamily="18" charset="0"/>
              <a:cs typeface="Times New Roman" panose="02020603050405020304" pitchFamily="18" charset="0"/>
            </a:endParaRPr>
          </a:p>
          <a:p>
            <a:r>
              <a:rPr lang="en-US" sz="6400" dirty="0">
                <a:latin typeface="Times New Roman" panose="02020603050405020304" pitchFamily="18" charset="0"/>
                <a:cs typeface="Times New Roman" panose="02020603050405020304" pitchFamily="18" charset="0"/>
              </a:rPr>
              <a:t>Contains </a:t>
            </a:r>
            <a:r>
              <a:rPr lang="en-US" sz="6400" b="1" dirty="0">
                <a:latin typeface="Times New Roman" panose="02020603050405020304" pitchFamily="18" charset="0"/>
                <a:cs typeface="Times New Roman" panose="02020603050405020304" pitchFamily="18" charset="0"/>
              </a:rPr>
              <a:t>S&amp;D handbook</a:t>
            </a:r>
            <a:r>
              <a:rPr lang="en-US" sz="6400" dirty="0">
                <a:latin typeface="Times New Roman" panose="02020603050405020304" pitchFamily="18" charset="0"/>
                <a:cs typeface="Times New Roman" panose="02020603050405020304" pitchFamily="18" charset="0"/>
              </a:rPr>
              <a:t>, last three year’s breakout sessions, S&amp;D guidance, fraud indicators, ISDC meeting notes</a:t>
            </a:r>
            <a:endParaRPr lang="en-US" sz="6400" dirty="0"/>
          </a:p>
          <a:p>
            <a:pPr marL="0" indent="0">
              <a:buNone/>
            </a:pPr>
            <a:endParaRPr lang="en-US" sz="7200" dirty="0"/>
          </a:p>
          <a:p>
            <a:endParaRPr lang="en-US" sz="7200" dirty="0"/>
          </a:p>
          <a:p>
            <a:pPr marL="0" indent="0">
              <a:buNone/>
            </a:pPr>
            <a:endParaRPr lang="en-US" sz="7200" dirty="0"/>
          </a:p>
          <a:p>
            <a:endParaRPr lang="en-US" sz="2400" dirty="0"/>
          </a:p>
          <a:p>
            <a:pPr marL="0" indent="0">
              <a:buNone/>
            </a:pPr>
            <a:endParaRPr lang="en-US" sz="2400" dirty="0"/>
          </a:p>
          <a:p>
            <a:pPr marL="0" indent="0">
              <a:buNone/>
            </a:pPr>
            <a:endParaRPr lang="en-US" sz="2400" dirty="0"/>
          </a:p>
          <a:p>
            <a:pPr marL="0" indent="0">
              <a:buNone/>
            </a:pPr>
            <a:endParaRPr lang="en-US" dirty="0"/>
          </a:p>
        </p:txBody>
      </p:sp>
      <p:sp>
        <p:nvSpPr>
          <p:cNvPr id="4" name="TextBox 3"/>
          <p:cNvSpPr txBox="1"/>
          <p:nvPr/>
        </p:nvSpPr>
        <p:spPr>
          <a:xfrm>
            <a:off x="2126003" y="6169580"/>
            <a:ext cx="1492716" cy="369332"/>
          </a:xfrm>
          <a:prstGeom prst="rect">
            <a:avLst/>
          </a:prstGeom>
          <a:noFill/>
        </p:spPr>
        <p:txBody>
          <a:bodyPr wrap="none" rtlCol="0">
            <a:spAutoFit/>
          </a:bodyPr>
          <a:lstStyle/>
          <a:p>
            <a:r>
              <a:rPr lang="en-US" dirty="0">
                <a:latin typeface="Times New Roman" panose="02020603050405020304" pitchFamily="18" charset="0"/>
                <a:cs typeface="Times New Roman" panose="02020603050405020304" pitchFamily="18" charset="0"/>
              </a:rPr>
              <a:t>* Grants Only</a:t>
            </a:r>
          </a:p>
        </p:txBody>
      </p:sp>
      <p:sp>
        <p:nvSpPr>
          <p:cNvPr id="5" name="Slide Number Placeholder 4">
            <a:extLst>
              <a:ext uri="{FF2B5EF4-FFF2-40B4-BE49-F238E27FC236}">
                <a16:creationId xmlns:a16="http://schemas.microsoft.com/office/drawing/2014/main" id="{F51B0667-FD1E-40C6-8F92-BF17520B73CD}"/>
              </a:ext>
            </a:extLst>
          </p:cNvPr>
          <p:cNvSpPr>
            <a:spLocks noGrp="1"/>
          </p:cNvSpPr>
          <p:nvPr>
            <p:ph type="sldNum" sz="quarter" idx="12"/>
          </p:nvPr>
        </p:nvSpPr>
        <p:spPr/>
        <p:txBody>
          <a:bodyPr/>
          <a:lstStyle/>
          <a:p>
            <a:fld id="{359BFB81-4E99-4272-9971-09871C4C0151}" type="slidenum">
              <a:rPr lang="en-US" smtClean="0"/>
              <a:t>52</a:t>
            </a:fld>
            <a:r>
              <a:rPr lang="en-US" dirty="0"/>
              <a:t> of 32</a:t>
            </a:r>
          </a:p>
        </p:txBody>
      </p:sp>
    </p:spTree>
    <p:extLst>
      <p:ext uri="{BB962C8B-B14F-4D97-AF65-F5344CB8AC3E}">
        <p14:creationId xmlns:p14="http://schemas.microsoft.com/office/powerpoint/2010/main" val="3094503426"/>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71C6B3-D0AF-4D9D-B183-1E90ACEDE039}"/>
              </a:ext>
            </a:extLst>
          </p:cNvPr>
          <p:cNvSpPr>
            <a:spLocks noGrp="1"/>
          </p:cNvSpPr>
          <p:nvPr>
            <p:ph type="title"/>
          </p:nvPr>
        </p:nvSpPr>
        <p:spPr/>
        <p:txBody>
          <a:bodyPr/>
          <a:lstStyle/>
          <a:p>
            <a:pPr algn="ctr"/>
            <a:r>
              <a:rPr lang="en-US" sz="4400" dirty="0">
                <a:latin typeface="Times New Roman" panose="02020603050405020304" pitchFamily="18" charset="0"/>
                <a:cs typeface="Times New Roman" panose="02020603050405020304" pitchFamily="18" charset="0"/>
              </a:rPr>
              <a:t>Office of Suspension and Debarment Contact Information</a:t>
            </a:r>
            <a:endParaRPr lang="en-US"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B265FBE0-7D52-45D9-BDF9-DB2145D4317A}"/>
              </a:ext>
            </a:extLst>
          </p:cNvPr>
          <p:cNvSpPr>
            <a:spLocks noGrp="1"/>
          </p:cNvSpPr>
          <p:nvPr>
            <p:ph idx="1"/>
          </p:nvPr>
        </p:nvSpPr>
        <p:spPr/>
        <p:txBody>
          <a:bodyPr>
            <a:normAutofit fontScale="92500"/>
          </a:bodyPr>
          <a:lstStyle/>
          <a:p>
            <a:endParaRPr lang="en-US" dirty="0">
              <a:latin typeface="Times New Roman" panose="02020603050405020304" pitchFamily="18" charset="0"/>
              <a:cs typeface="Times New Roman" panose="02020603050405020304" pitchFamily="18" charset="0"/>
            </a:endParaRPr>
          </a:p>
          <a:p>
            <a:r>
              <a:rPr lang="en-US" dirty="0">
                <a:latin typeface="Times New Roman" panose="02020603050405020304" pitchFamily="18" charset="0"/>
                <a:cs typeface="Times New Roman" panose="02020603050405020304" pitchFamily="18" charset="0"/>
              </a:rPr>
              <a:t>E-mail:  </a:t>
            </a:r>
            <a:r>
              <a:rPr lang="en-US" dirty="0">
                <a:latin typeface="Times New Roman" panose="02020603050405020304" pitchFamily="18" charset="0"/>
                <a:cs typeface="Times New Roman" panose="02020603050405020304" pitchFamily="18" charset="0"/>
                <a:hlinkClick r:id="rId2"/>
              </a:rPr>
              <a:t>suspenddebar@doc.gov</a:t>
            </a:r>
            <a:r>
              <a:rPr lang="en-US" dirty="0">
                <a:latin typeface="Times New Roman" panose="02020603050405020304" pitchFamily="18" charset="0"/>
                <a:cs typeface="Times New Roman" panose="02020603050405020304" pitchFamily="18" charset="0"/>
              </a:rPr>
              <a:t> </a:t>
            </a:r>
          </a:p>
          <a:p>
            <a:r>
              <a:rPr lang="en-US" dirty="0">
                <a:latin typeface="Times New Roman" panose="02020603050405020304" pitchFamily="18" charset="0"/>
                <a:cs typeface="Times New Roman" panose="02020603050405020304" pitchFamily="18" charset="0"/>
              </a:rPr>
              <a:t>Phone: (202) 482-5286</a:t>
            </a:r>
          </a:p>
          <a:p>
            <a:r>
              <a:rPr lang="en-US" dirty="0">
                <a:latin typeface="Times New Roman" panose="02020603050405020304" pitchFamily="18" charset="0"/>
                <a:cs typeface="Times New Roman" panose="02020603050405020304" pitchFamily="18" charset="0"/>
              </a:rPr>
              <a:t>Greg Coss (</a:t>
            </a:r>
            <a:r>
              <a:rPr lang="en-US" dirty="0">
                <a:latin typeface="Times New Roman" panose="02020603050405020304" pitchFamily="18" charset="0"/>
                <a:cs typeface="Times New Roman" panose="02020603050405020304" pitchFamily="18" charset="0"/>
                <a:hlinkClick r:id="rId3"/>
              </a:rPr>
              <a:t>gcoss1@doc.gov</a:t>
            </a:r>
            <a:r>
              <a:rPr lang="en-US" dirty="0">
                <a:latin typeface="Times New Roman" panose="02020603050405020304" pitchFamily="18" charset="0"/>
                <a:cs typeface="Times New Roman" panose="02020603050405020304" pitchFamily="18" charset="0"/>
              </a:rPr>
              <a:t>) 202-482-3134</a:t>
            </a:r>
          </a:p>
          <a:p>
            <a:r>
              <a:rPr lang="en-US" dirty="0">
                <a:latin typeface="Times New Roman" panose="02020603050405020304" pitchFamily="18" charset="0"/>
                <a:cs typeface="Times New Roman" panose="02020603050405020304" pitchFamily="18" charset="0"/>
              </a:rPr>
              <a:t>James Latoff (</a:t>
            </a:r>
            <a:r>
              <a:rPr lang="en-US" dirty="0">
                <a:latin typeface="Times New Roman" panose="02020603050405020304" pitchFamily="18" charset="0"/>
                <a:cs typeface="Times New Roman" panose="02020603050405020304" pitchFamily="18" charset="0"/>
                <a:hlinkClick r:id="rId4"/>
              </a:rPr>
              <a:t>jlatoff@doc.gov</a:t>
            </a:r>
            <a:r>
              <a:rPr lang="en-US" dirty="0">
                <a:latin typeface="Times New Roman" panose="02020603050405020304" pitchFamily="18" charset="0"/>
                <a:cs typeface="Times New Roman" panose="02020603050405020304" pitchFamily="18" charset="0"/>
              </a:rPr>
              <a:t>) 202-322-4112</a:t>
            </a:r>
          </a:p>
          <a:p>
            <a:r>
              <a:rPr lang="en-US" dirty="0">
                <a:latin typeface="Times New Roman" panose="02020603050405020304" pitchFamily="18" charset="0"/>
                <a:cs typeface="Times New Roman" panose="02020603050405020304" pitchFamily="18" charset="0"/>
              </a:rPr>
              <a:t>Website: </a:t>
            </a:r>
            <a:r>
              <a:rPr lang="en-US" dirty="0">
                <a:latin typeface="Times New Roman" panose="02020603050405020304" pitchFamily="18" charset="0"/>
                <a:cs typeface="Times New Roman" panose="02020603050405020304" pitchFamily="18" charset="0"/>
                <a:hlinkClick r:id="rId5"/>
              </a:rPr>
              <a:t>https://www.commerce.gov/oam/policy/suspension-and-debarment</a:t>
            </a:r>
            <a:r>
              <a:rPr lang="en-US" dirty="0">
                <a:latin typeface="Times New Roman" panose="02020603050405020304" pitchFamily="18" charset="0"/>
                <a:cs typeface="Times New Roman" panose="02020603050405020304" pitchFamily="18" charset="0"/>
              </a:rPr>
              <a:t>  </a:t>
            </a:r>
          </a:p>
          <a:p>
            <a:r>
              <a:rPr lang="en-US" dirty="0">
                <a:latin typeface="Times New Roman" panose="02020603050405020304" pitchFamily="18" charset="0"/>
                <a:cs typeface="Times New Roman" panose="02020603050405020304" pitchFamily="18" charset="0"/>
              </a:rPr>
              <a:t>MAX Website:  </a:t>
            </a:r>
            <a:r>
              <a:rPr lang="en-US" dirty="0">
                <a:latin typeface="Times New Roman" panose="02020603050405020304" pitchFamily="18" charset="0"/>
                <a:cs typeface="Times New Roman" panose="02020603050405020304" pitchFamily="18" charset="0"/>
                <a:hlinkClick r:id="rId6"/>
              </a:rPr>
              <a:t>https://community.max.gov/pages/viewpage.action?spaceKey=DOC&amp;title=Suspension+and+Debarment+Office+of+Acquisiton+Management</a:t>
            </a:r>
            <a:endParaRPr lang="en-US" dirty="0">
              <a:latin typeface="Times New Roman" panose="02020603050405020304" pitchFamily="18" charset="0"/>
              <a:cs typeface="Times New Roman" panose="02020603050405020304" pitchFamily="18" charset="0"/>
            </a:endParaRPr>
          </a:p>
          <a:p>
            <a:pPr marL="0" indent="0" algn="ctr">
              <a:buNone/>
            </a:pPr>
            <a:endParaRPr lang="en-US" dirty="0">
              <a:latin typeface="Times New Roman" panose="02020603050405020304" pitchFamily="18" charset="0"/>
              <a:cs typeface="Times New Roman" panose="02020603050405020304" pitchFamily="18" charset="0"/>
            </a:endParaRPr>
          </a:p>
        </p:txBody>
      </p:sp>
      <p:sp>
        <p:nvSpPr>
          <p:cNvPr id="4" name="Slide Number Placeholder 3">
            <a:extLst>
              <a:ext uri="{FF2B5EF4-FFF2-40B4-BE49-F238E27FC236}">
                <a16:creationId xmlns:a16="http://schemas.microsoft.com/office/drawing/2014/main" id="{C57701D7-FB7D-D4AE-B889-E0D9D879BEA2}"/>
              </a:ext>
            </a:extLst>
          </p:cNvPr>
          <p:cNvSpPr>
            <a:spLocks noGrp="1"/>
          </p:cNvSpPr>
          <p:nvPr>
            <p:ph type="sldNum" sz="quarter" idx="12"/>
          </p:nvPr>
        </p:nvSpPr>
        <p:spPr/>
        <p:txBody>
          <a:bodyPr/>
          <a:lstStyle/>
          <a:p>
            <a:fld id="{585D148C-3D4E-442C-BA1A-409379C3B611}" type="slidenum">
              <a:rPr lang="en-US" smtClean="0"/>
              <a:t>53</a:t>
            </a:fld>
            <a:r>
              <a:rPr lang="en-US" dirty="0"/>
              <a:t> of 974</a:t>
            </a:r>
          </a:p>
        </p:txBody>
      </p:sp>
    </p:spTree>
    <p:extLst>
      <p:ext uri="{BB962C8B-B14F-4D97-AF65-F5344CB8AC3E}">
        <p14:creationId xmlns:p14="http://schemas.microsoft.com/office/powerpoint/2010/main" val="2394388253"/>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C17446-5CBE-40ED-B786-BF514B8ACD34}"/>
              </a:ext>
            </a:extLst>
          </p:cNvPr>
          <p:cNvSpPr>
            <a:spLocks noGrp="1"/>
          </p:cNvSpPr>
          <p:nvPr>
            <p:ph type="title"/>
          </p:nvPr>
        </p:nvSpPr>
        <p:spPr>
          <a:xfrm>
            <a:off x="838200" y="751237"/>
            <a:ext cx="10515600" cy="1325563"/>
          </a:xfrm>
        </p:spPr>
        <p:txBody>
          <a:bodyPr>
            <a:normAutofit/>
          </a:bodyPr>
          <a:lstStyle/>
          <a:p>
            <a:pPr algn="ctr"/>
            <a:r>
              <a:rPr lang="en-US" sz="6600" dirty="0">
                <a:latin typeface="Times New Roman" panose="02020603050405020304" pitchFamily="18" charset="0"/>
                <a:cs typeface="Times New Roman" panose="02020603050405020304" pitchFamily="18" charset="0"/>
              </a:rPr>
              <a:t>The End.</a:t>
            </a:r>
          </a:p>
        </p:txBody>
      </p:sp>
      <p:sp>
        <p:nvSpPr>
          <p:cNvPr id="3" name="Content Placeholder 2">
            <a:extLst>
              <a:ext uri="{FF2B5EF4-FFF2-40B4-BE49-F238E27FC236}">
                <a16:creationId xmlns:a16="http://schemas.microsoft.com/office/drawing/2014/main" id="{22978293-B3BE-4678-BA4A-D178CEE6E612}"/>
              </a:ext>
            </a:extLst>
          </p:cNvPr>
          <p:cNvSpPr>
            <a:spLocks noGrp="1"/>
          </p:cNvSpPr>
          <p:nvPr>
            <p:ph idx="1"/>
          </p:nvPr>
        </p:nvSpPr>
        <p:spPr>
          <a:xfrm>
            <a:off x="915112" y="2076799"/>
            <a:ext cx="10515600" cy="4029963"/>
          </a:xfrm>
        </p:spPr>
        <p:txBody>
          <a:bodyPr>
            <a:normAutofit/>
          </a:bodyPr>
          <a:lstStyle/>
          <a:p>
            <a:pPr marL="0" indent="0">
              <a:buNone/>
            </a:pPr>
            <a:endParaRPr lang="en-US" dirty="0"/>
          </a:p>
          <a:p>
            <a:pPr marL="0" indent="0" algn="ctr">
              <a:buNone/>
            </a:pPr>
            <a:r>
              <a:rPr lang="en-US" dirty="0">
                <a:latin typeface="Times New Roman" panose="02020603050405020304" pitchFamily="18" charset="0"/>
                <a:cs typeface="Times New Roman" panose="02020603050405020304" pitchFamily="18" charset="0"/>
              </a:rPr>
              <a:t>Thank you for your time!</a:t>
            </a:r>
          </a:p>
          <a:p>
            <a:pPr marL="0" indent="0" algn="ctr">
              <a:buNone/>
            </a:pPr>
            <a:r>
              <a:rPr lang="en-US" dirty="0">
                <a:latin typeface="Times New Roman" panose="02020603050405020304" pitchFamily="18" charset="0"/>
                <a:cs typeface="Times New Roman" panose="02020603050405020304" pitchFamily="18" charset="0"/>
              </a:rPr>
              <a:t>If you have any questions, concerns, comments, or suggestions please contact any of us!  </a:t>
            </a:r>
          </a:p>
          <a:p>
            <a:pPr marL="0" indent="0" algn="ctr">
              <a:buNone/>
            </a:pPr>
            <a:endParaRPr lang="en-US" dirty="0">
              <a:latin typeface="Times New Roman" panose="02020603050405020304" pitchFamily="18" charset="0"/>
              <a:cs typeface="Times New Roman" panose="02020603050405020304" pitchFamily="18" charset="0"/>
            </a:endParaRPr>
          </a:p>
          <a:p>
            <a:pPr marL="0" indent="0" algn="ctr">
              <a:buNone/>
            </a:pPr>
            <a:r>
              <a:rPr lang="en-US" dirty="0"/>
              <a:t>ALL  YOU NEED TO KNOW…..PHONE A FRIEND!</a:t>
            </a:r>
            <a:endParaRPr lang="en-US" dirty="0">
              <a:latin typeface="Times New Roman" panose="02020603050405020304" pitchFamily="18" charset="0"/>
              <a:cs typeface="Times New Roman" panose="02020603050405020304" pitchFamily="18" charset="0"/>
            </a:endParaRPr>
          </a:p>
          <a:p>
            <a:pPr marL="0" indent="0" algn="ctr">
              <a:buNone/>
            </a:pPr>
            <a:endParaRPr lang="en-US" dirty="0">
              <a:latin typeface="Times New Roman" panose="02020603050405020304" pitchFamily="18" charset="0"/>
              <a:cs typeface="Times New Roman" panose="02020603050405020304" pitchFamily="18" charset="0"/>
            </a:endParaRPr>
          </a:p>
          <a:p>
            <a:pPr marL="0" indent="0" algn="ctr">
              <a:buNone/>
            </a:pPr>
            <a:r>
              <a:rPr lang="en-US" sz="1800" dirty="0">
                <a:latin typeface="Times New Roman" panose="02020603050405020304" pitchFamily="18" charset="0"/>
                <a:cs typeface="Times New Roman" panose="02020603050405020304" pitchFamily="18" charset="0"/>
              </a:rPr>
              <a:t>* No animals were harmed in the making of this episode</a:t>
            </a:r>
          </a:p>
        </p:txBody>
      </p:sp>
      <p:sp>
        <p:nvSpPr>
          <p:cNvPr id="4" name="Slide Number Placeholder 3">
            <a:extLst>
              <a:ext uri="{FF2B5EF4-FFF2-40B4-BE49-F238E27FC236}">
                <a16:creationId xmlns:a16="http://schemas.microsoft.com/office/drawing/2014/main" id="{4C684194-662F-CD34-815C-B36CCA646A80}"/>
              </a:ext>
            </a:extLst>
          </p:cNvPr>
          <p:cNvSpPr>
            <a:spLocks noGrp="1"/>
          </p:cNvSpPr>
          <p:nvPr>
            <p:ph type="sldNum" sz="quarter" idx="12"/>
          </p:nvPr>
        </p:nvSpPr>
        <p:spPr/>
        <p:txBody>
          <a:bodyPr/>
          <a:lstStyle/>
          <a:p>
            <a:fld id="{585D148C-3D4E-442C-BA1A-409379C3B611}" type="slidenum">
              <a:rPr lang="en-US" smtClean="0"/>
              <a:t>54</a:t>
            </a:fld>
            <a:r>
              <a:rPr lang="en-US" dirty="0"/>
              <a:t> of 974</a:t>
            </a:r>
          </a:p>
        </p:txBody>
      </p:sp>
    </p:spTree>
    <p:extLst>
      <p:ext uri="{BB962C8B-B14F-4D97-AF65-F5344CB8AC3E}">
        <p14:creationId xmlns:p14="http://schemas.microsoft.com/office/powerpoint/2010/main" val="1738212872"/>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79217B-0BF3-4DE1-B948-8B722EAC0AC0}"/>
              </a:ext>
            </a:extLst>
          </p:cNvPr>
          <p:cNvSpPr>
            <a:spLocks noGrp="1"/>
          </p:cNvSpPr>
          <p:nvPr>
            <p:ph type="title"/>
          </p:nvPr>
        </p:nvSpPr>
        <p:spPr/>
        <p:txBody>
          <a:bodyPr>
            <a:normAutofit fontScale="90000"/>
          </a:bodyPr>
          <a:lstStyle/>
          <a:p>
            <a:pPr algn="ctr"/>
            <a:br>
              <a:rPr lang="en-US" dirty="0"/>
            </a:br>
            <a:br>
              <a:rPr lang="en-US" dirty="0"/>
            </a:br>
            <a:br>
              <a:rPr lang="en-US" dirty="0"/>
            </a:br>
            <a:br>
              <a:rPr lang="en-US" dirty="0"/>
            </a:br>
            <a:br>
              <a:rPr lang="en-US" dirty="0"/>
            </a:br>
            <a:br>
              <a:rPr lang="en-US" dirty="0"/>
            </a:br>
            <a:br>
              <a:rPr lang="en-US" dirty="0"/>
            </a:br>
            <a:endParaRPr lang="en-US" dirty="0"/>
          </a:p>
        </p:txBody>
      </p:sp>
      <p:pic>
        <p:nvPicPr>
          <p:cNvPr id="3" name="Picture 4" descr="Zoom Cat Lawyer - I'm Not A Cat&quot; Sticker by CourtesyOfM | Redbubble">
            <a:extLst>
              <a:ext uri="{FF2B5EF4-FFF2-40B4-BE49-F238E27FC236}">
                <a16:creationId xmlns:a16="http://schemas.microsoft.com/office/drawing/2014/main" id="{CE26E015-51EF-F302-F03F-627FCF2CBE7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952875" y="1371900"/>
            <a:ext cx="4286250" cy="42862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73187020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9E0948-9B71-46E6-AAD4-188ABAFC67DB}"/>
              </a:ext>
            </a:extLst>
          </p:cNvPr>
          <p:cNvSpPr>
            <a:spLocks noGrp="1"/>
          </p:cNvSpPr>
          <p:nvPr>
            <p:ph type="title"/>
          </p:nvPr>
        </p:nvSpPr>
        <p:spPr/>
        <p:txBody>
          <a:bodyPr/>
          <a:lstStyle/>
          <a:p>
            <a:pPr algn="ctr"/>
            <a:r>
              <a:rPr lang="en-US" dirty="0">
                <a:latin typeface="Times New Roman" panose="02020603050405020304" pitchFamily="18" charset="0"/>
                <a:cs typeface="Times New Roman" panose="02020603050405020304" pitchFamily="18" charset="0"/>
              </a:rPr>
              <a:t>Introduction… Your Team</a:t>
            </a:r>
          </a:p>
        </p:txBody>
      </p:sp>
      <p:sp>
        <p:nvSpPr>
          <p:cNvPr id="3" name="Content Placeholder 2">
            <a:extLst>
              <a:ext uri="{FF2B5EF4-FFF2-40B4-BE49-F238E27FC236}">
                <a16:creationId xmlns:a16="http://schemas.microsoft.com/office/drawing/2014/main" id="{D1DBEC63-FC22-4EED-A083-4513C87B850F}"/>
              </a:ext>
            </a:extLst>
          </p:cNvPr>
          <p:cNvSpPr>
            <a:spLocks noGrp="1"/>
          </p:cNvSpPr>
          <p:nvPr>
            <p:ph idx="1"/>
          </p:nvPr>
        </p:nvSpPr>
        <p:spPr/>
        <p:txBody>
          <a:bodyPr>
            <a:normAutofit fontScale="92500" lnSpcReduction="20000"/>
          </a:bodyPr>
          <a:lstStyle/>
          <a:p>
            <a:r>
              <a:rPr lang="en-US" dirty="0">
                <a:latin typeface="Times New Roman" panose="02020603050405020304" pitchFamily="18" charset="0"/>
                <a:cs typeface="Times New Roman" panose="02020603050405020304" pitchFamily="18" charset="0"/>
              </a:rPr>
              <a:t>Olivia J. Bradley, Senior Procurement Executive, Director of Acquisition Management, and Suspension &amp; Debarment Official</a:t>
            </a:r>
          </a:p>
          <a:p>
            <a:pPr marL="0" indent="0">
              <a:buNone/>
            </a:pPr>
            <a:endParaRPr lang="en-US" dirty="0">
              <a:latin typeface="Times New Roman" panose="02020603050405020304" pitchFamily="18" charset="0"/>
              <a:cs typeface="Times New Roman" panose="02020603050405020304" pitchFamily="18" charset="0"/>
            </a:endParaRPr>
          </a:p>
          <a:p>
            <a:r>
              <a:rPr lang="en-US" dirty="0">
                <a:latin typeface="Times New Roman" panose="02020603050405020304" pitchFamily="18" charset="0"/>
                <a:cs typeface="Times New Roman" panose="02020603050405020304" pitchFamily="18" charset="0"/>
              </a:rPr>
              <a:t>Molly Shea, Deputy Senior Procurement Executive and Deputy for Procurement Management </a:t>
            </a:r>
          </a:p>
          <a:p>
            <a:pPr marL="0" indent="0">
              <a:buNone/>
            </a:pPr>
            <a:endParaRPr lang="en-US" dirty="0">
              <a:latin typeface="Times New Roman" panose="02020603050405020304" pitchFamily="18" charset="0"/>
              <a:cs typeface="Times New Roman" panose="02020603050405020304" pitchFamily="18" charset="0"/>
            </a:endParaRPr>
          </a:p>
          <a:p>
            <a:r>
              <a:rPr lang="en-US" dirty="0">
                <a:latin typeface="Times New Roman" panose="02020603050405020304" pitchFamily="18" charset="0"/>
                <a:cs typeface="Times New Roman" panose="02020603050405020304" pitchFamily="18" charset="0"/>
              </a:rPr>
              <a:t>Greg Coss, Suspension &amp; Debarment Coordinator with the Suspension &amp; Debarment Office, and Grants &amp; Cooperative Agreements Specialist with the Financial Assistance Policy and Oversight Division</a:t>
            </a:r>
          </a:p>
          <a:p>
            <a:pPr marL="0" indent="0">
              <a:buNone/>
            </a:pPr>
            <a:endParaRPr lang="en-US" dirty="0">
              <a:latin typeface="Times New Roman" panose="02020603050405020304" pitchFamily="18" charset="0"/>
              <a:cs typeface="Times New Roman" panose="02020603050405020304" pitchFamily="18" charset="0"/>
            </a:endParaRPr>
          </a:p>
          <a:p>
            <a:r>
              <a:rPr lang="en-US" dirty="0">
                <a:latin typeface="Times New Roman" panose="02020603050405020304" pitchFamily="18" charset="0"/>
                <a:cs typeface="Times New Roman" panose="02020603050405020304" pitchFamily="18" charset="0"/>
              </a:rPr>
              <a:t>James Latoff, Contractor Responsibility Coordinator with the Suspension &amp; Debarment Office, and Attorney for and with OAM</a:t>
            </a:r>
          </a:p>
        </p:txBody>
      </p:sp>
    </p:spTree>
    <p:extLst>
      <p:ext uri="{BB962C8B-B14F-4D97-AF65-F5344CB8AC3E}">
        <p14:creationId xmlns:p14="http://schemas.microsoft.com/office/powerpoint/2010/main" val="294005971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10E285-72EA-47E3-9B51-E9C26FFD5F61}"/>
              </a:ext>
            </a:extLst>
          </p:cNvPr>
          <p:cNvSpPr>
            <a:spLocks noGrp="1"/>
          </p:cNvSpPr>
          <p:nvPr>
            <p:ph type="title"/>
          </p:nvPr>
        </p:nvSpPr>
        <p:spPr/>
        <p:txBody>
          <a:bodyPr/>
          <a:lstStyle/>
          <a:p>
            <a:pPr algn="ctr"/>
            <a:r>
              <a:rPr lang="en-US" dirty="0">
                <a:latin typeface="Times New Roman" panose="02020603050405020304" pitchFamily="18" charset="0"/>
                <a:cs typeface="Times New Roman" panose="02020603050405020304" pitchFamily="18" charset="0"/>
              </a:rPr>
              <a:t>What is Suspension and Debarment?</a:t>
            </a:r>
          </a:p>
        </p:txBody>
      </p:sp>
      <p:sp>
        <p:nvSpPr>
          <p:cNvPr id="3" name="Content Placeholder 2">
            <a:extLst>
              <a:ext uri="{FF2B5EF4-FFF2-40B4-BE49-F238E27FC236}">
                <a16:creationId xmlns:a16="http://schemas.microsoft.com/office/drawing/2014/main" id="{D7A3A233-05C4-4F6D-9A8F-D4611E3AB38C}"/>
              </a:ext>
            </a:extLst>
          </p:cNvPr>
          <p:cNvSpPr>
            <a:spLocks noGrp="1"/>
          </p:cNvSpPr>
          <p:nvPr>
            <p:ph idx="1"/>
          </p:nvPr>
        </p:nvSpPr>
        <p:spPr/>
        <p:txBody>
          <a:bodyPr>
            <a:normAutofit/>
          </a:bodyPr>
          <a:lstStyle/>
          <a:p>
            <a:r>
              <a:rPr lang="en-US" dirty="0">
                <a:latin typeface="Times New Roman" panose="02020603050405020304" pitchFamily="18" charset="0"/>
                <a:cs typeface="Times New Roman" panose="02020603050405020304" pitchFamily="18" charset="0"/>
              </a:rPr>
              <a:t>S&amp;D are administrative remedies used to protect the federal government from doing business with non-responsible contractors and financial aid recipients and fight waste, fraud, and abuse</a:t>
            </a:r>
          </a:p>
          <a:p>
            <a:r>
              <a:rPr lang="en-US" dirty="0">
                <a:latin typeface="Times New Roman" panose="02020603050405020304" pitchFamily="18" charset="0"/>
                <a:cs typeface="Times New Roman" panose="02020603050405020304" pitchFamily="18" charset="0"/>
              </a:rPr>
              <a:t>Suspensions, Proposals for Debarment, and Debarments are the most widely known tools as these actions are visible to the public via SAM (formerly EPLS)</a:t>
            </a:r>
          </a:p>
          <a:p>
            <a:r>
              <a:rPr lang="en-US" dirty="0">
                <a:latin typeface="Times New Roman" panose="02020603050405020304" pitchFamily="18" charset="0"/>
                <a:cs typeface="Times New Roman" panose="02020603050405020304" pitchFamily="18" charset="0"/>
              </a:rPr>
              <a:t>S&amp;D “actions” provide a “timeout” to the entity or individual and allow them to get themselves sorted</a:t>
            </a:r>
          </a:p>
        </p:txBody>
      </p:sp>
    </p:spTree>
    <p:extLst>
      <p:ext uri="{BB962C8B-B14F-4D97-AF65-F5344CB8AC3E}">
        <p14:creationId xmlns:p14="http://schemas.microsoft.com/office/powerpoint/2010/main" val="8514686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6761E8-5357-453E-BAE5-B11499F91708}"/>
              </a:ext>
            </a:extLst>
          </p:cNvPr>
          <p:cNvSpPr>
            <a:spLocks noGrp="1"/>
          </p:cNvSpPr>
          <p:nvPr>
            <p:ph type="title"/>
          </p:nvPr>
        </p:nvSpPr>
        <p:spPr/>
        <p:txBody>
          <a:bodyPr/>
          <a:lstStyle/>
          <a:p>
            <a:pPr algn="ctr"/>
            <a:r>
              <a:rPr lang="en-US" dirty="0">
                <a:latin typeface="Times New Roman" panose="02020603050405020304" pitchFamily="18" charset="0"/>
                <a:cs typeface="Times New Roman" panose="02020603050405020304" pitchFamily="18" charset="0"/>
              </a:rPr>
              <a:t>Suspension and Debarment Official (“SDO”)</a:t>
            </a:r>
            <a:r>
              <a:rPr lang="en-US" dirty="0"/>
              <a:t>	</a:t>
            </a:r>
          </a:p>
        </p:txBody>
      </p:sp>
      <p:sp>
        <p:nvSpPr>
          <p:cNvPr id="3" name="Content Placeholder 2">
            <a:extLst>
              <a:ext uri="{FF2B5EF4-FFF2-40B4-BE49-F238E27FC236}">
                <a16:creationId xmlns:a16="http://schemas.microsoft.com/office/drawing/2014/main" id="{F7D24CEC-87CB-4016-94F2-46DAB60C8C82}"/>
              </a:ext>
            </a:extLst>
          </p:cNvPr>
          <p:cNvSpPr>
            <a:spLocks noGrp="1"/>
          </p:cNvSpPr>
          <p:nvPr>
            <p:ph idx="1"/>
          </p:nvPr>
        </p:nvSpPr>
        <p:spPr>
          <a:xfrm>
            <a:off x="838200" y="1523967"/>
            <a:ext cx="10515600" cy="4351338"/>
          </a:xfrm>
        </p:spPr>
        <p:txBody>
          <a:bodyPr>
            <a:noAutofit/>
          </a:bodyPr>
          <a:lstStyle/>
          <a:p>
            <a:r>
              <a:rPr lang="en-US" sz="1800" dirty="0">
                <a:latin typeface="Times New Roman" panose="02020603050405020304" pitchFamily="18" charset="0"/>
                <a:cs typeface="Times New Roman" panose="02020603050405020304" pitchFamily="18" charset="0"/>
              </a:rPr>
              <a:t>As noted, Olivia J. Bradley is the Department of Commerce SDO</a:t>
            </a:r>
          </a:p>
          <a:p>
            <a:pPr marL="0" indent="0">
              <a:buNone/>
            </a:pPr>
            <a:endParaRPr lang="en-US" sz="800" dirty="0">
              <a:latin typeface="Times New Roman" panose="02020603050405020304" pitchFamily="18" charset="0"/>
              <a:cs typeface="Times New Roman" panose="02020603050405020304" pitchFamily="18" charset="0"/>
            </a:endParaRPr>
          </a:p>
          <a:p>
            <a:r>
              <a:rPr lang="en-US" sz="1800" dirty="0">
                <a:latin typeface="Times New Roman" panose="02020603050405020304" pitchFamily="18" charset="0"/>
                <a:cs typeface="Times New Roman" panose="02020603050405020304" pitchFamily="18" charset="0"/>
              </a:rPr>
              <a:t>The Secretary of Commerce designated Olivia as the SDO</a:t>
            </a:r>
          </a:p>
          <a:p>
            <a:pPr marL="0" indent="0">
              <a:buNone/>
            </a:pPr>
            <a:endParaRPr lang="en-US" sz="800" dirty="0">
              <a:latin typeface="Times New Roman" panose="02020603050405020304" pitchFamily="18" charset="0"/>
              <a:cs typeface="Times New Roman" panose="02020603050405020304" pitchFamily="18" charset="0"/>
            </a:endParaRPr>
          </a:p>
          <a:p>
            <a:r>
              <a:rPr lang="en-US" sz="1800" dirty="0">
                <a:latin typeface="Times New Roman" panose="02020603050405020304" pitchFamily="18" charset="0"/>
                <a:cs typeface="Times New Roman" panose="02020603050405020304" pitchFamily="18" charset="0"/>
              </a:rPr>
              <a:t>The SDO protects the Department from fraud, waste, and abuse by ensuring that the government only conduct business with presently responsible individuals and entities. </a:t>
            </a:r>
          </a:p>
          <a:p>
            <a:pPr marL="0" indent="0">
              <a:buNone/>
            </a:pPr>
            <a:endParaRPr lang="en-US" sz="800" dirty="0">
              <a:latin typeface="Times New Roman" panose="02020603050405020304" pitchFamily="18" charset="0"/>
              <a:cs typeface="Times New Roman" panose="02020603050405020304" pitchFamily="18" charset="0"/>
            </a:endParaRPr>
          </a:p>
          <a:p>
            <a:r>
              <a:rPr lang="en-US" sz="1800" dirty="0">
                <a:latin typeface="Times New Roman" panose="02020603050405020304" pitchFamily="18" charset="0"/>
                <a:cs typeface="Times New Roman" panose="02020603050405020304" pitchFamily="18" charset="0"/>
              </a:rPr>
              <a:t>The SDO makes present responsibility determinations regarding the recommended entities and individuals and determines whether or not to take administrative actions</a:t>
            </a:r>
          </a:p>
          <a:p>
            <a:pPr marL="0" indent="0">
              <a:buNone/>
            </a:pPr>
            <a:endParaRPr lang="en-US" sz="800" dirty="0">
              <a:latin typeface="Times New Roman" panose="02020603050405020304" pitchFamily="18" charset="0"/>
              <a:cs typeface="Times New Roman" panose="02020603050405020304" pitchFamily="18" charset="0"/>
            </a:endParaRPr>
          </a:p>
          <a:p>
            <a:r>
              <a:rPr lang="en-US" sz="1800" dirty="0">
                <a:latin typeface="Times New Roman" panose="02020603050405020304" pitchFamily="18" charset="0"/>
                <a:cs typeface="Times New Roman" panose="02020603050405020304" pitchFamily="18" charset="0"/>
              </a:rPr>
              <a:t>As SDO, Olivia wants to see successful grants and contracts</a:t>
            </a:r>
          </a:p>
          <a:p>
            <a:pPr marL="0" indent="0">
              <a:buNone/>
            </a:pPr>
            <a:endParaRPr lang="en-US" sz="800" dirty="0">
              <a:latin typeface="Times New Roman" panose="02020603050405020304" pitchFamily="18" charset="0"/>
              <a:cs typeface="Times New Roman" panose="02020603050405020304" pitchFamily="18" charset="0"/>
            </a:endParaRPr>
          </a:p>
          <a:p>
            <a:r>
              <a:rPr lang="en-US" sz="1800" dirty="0">
                <a:latin typeface="Times New Roman" panose="02020603050405020304" pitchFamily="18" charset="0"/>
                <a:cs typeface="Times New Roman" panose="02020603050405020304" pitchFamily="18" charset="0"/>
              </a:rPr>
              <a:t>S&amp;D is not a punishment, but rather a means to ensure that any wrongdoing during the course of a contact or financial assistance, whether intentional or not, is discovered and corrected, to protect our mission and tax dollars and ensure the contractor’s or financial assistance recipient’s long-term success with the federal government</a:t>
            </a:r>
          </a:p>
        </p:txBody>
      </p:sp>
    </p:spTree>
    <p:extLst>
      <p:ext uri="{BB962C8B-B14F-4D97-AF65-F5344CB8AC3E}">
        <p14:creationId xmlns:p14="http://schemas.microsoft.com/office/powerpoint/2010/main" val="397363023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37F37B-83AA-4BE4-A26B-979448343314}"/>
              </a:ext>
            </a:extLst>
          </p:cNvPr>
          <p:cNvSpPr>
            <a:spLocks noGrp="1"/>
          </p:cNvSpPr>
          <p:nvPr>
            <p:ph type="title"/>
          </p:nvPr>
        </p:nvSpPr>
        <p:spPr/>
        <p:txBody>
          <a:bodyPr/>
          <a:lstStyle/>
          <a:p>
            <a:pPr algn="ctr"/>
            <a:r>
              <a:rPr lang="en-US" dirty="0">
                <a:latin typeface="Times New Roman" panose="02020603050405020304" pitchFamily="18" charset="0"/>
                <a:cs typeface="Times New Roman" panose="02020603050405020304" pitchFamily="18" charset="0"/>
              </a:rPr>
              <a:t>S&amp;D Alternatives?</a:t>
            </a:r>
          </a:p>
        </p:txBody>
      </p:sp>
      <p:sp>
        <p:nvSpPr>
          <p:cNvPr id="3" name="Content Placeholder 2">
            <a:extLst>
              <a:ext uri="{FF2B5EF4-FFF2-40B4-BE49-F238E27FC236}">
                <a16:creationId xmlns:a16="http://schemas.microsoft.com/office/drawing/2014/main" id="{E70E9473-0B5C-44E1-B05E-CD8DA4503AC8}"/>
              </a:ext>
            </a:extLst>
          </p:cNvPr>
          <p:cNvSpPr>
            <a:spLocks noGrp="1"/>
          </p:cNvSpPr>
          <p:nvPr>
            <p:ph idx="1"/>
          </p:nvPr>
        </p:nvSpPr>
        <p:spPr/>
        <p:txBody>
          <a:bodyPr>
            <a:normAutofit/>
          </a:bodyPr>
          <a:lstStyle/>
          <a:p>
            <a:r>
              <a:rPr lang="en-US" dirty="0">
                <a:latin typeface="Times New Roman" panose="02020603050405020304" pitchFamily="18" charset="0"/>
                <a:cs typeface="Times New Roman" panose="02020603050405020304" pitchFamily="18" charset="0"/>
              </a:rPr>
              <a:t>Show Cause Letters and Requests for Information - not visible to the public</a:t>
            </a:r>
          </a:p>
          <a:p>
            <a:r>
              <a:rPr lang="en-US" dirty="0">
                <a:latin typeface="Times New Roman" panose="02020603050405020304" pitchFamily="18" charset="0"/>
                <a:cs typeface="Times New Roman" panose="02020603050405020304" pitchFamily="18" charset="0"/>
              </a:rPr>
              <a:t>The SDO may also decide to enter into an Administrative Compliance Agreement</a:t>
            </a:r>
          </a:p>
          <a:p>
            <a:r>
              <a:rPr lang="en-US" dirty="0">
                <a:latin typeface="Times New Roman" panose="02020603050405020304" pitchFamily="18" charset="0"/>
                <a:cs typeface="Times New Roman" panose="02020603050405020304" pitchFamily="18" charset="0"/>
              </a:rPr>
              <a:t>These agreements document remedial measures taken to prevent reoccurrence and provide the entity or individual with a path to become responsible</a:t>
            </a:r>
          </a:p>
          <a:p>
            <a:r>
              <a:rPr lang="en-US" dirty="0">
                <a:latin typeface="Times New Roman" panose="02020603050405020304" pitchFamily="18" charset="0"/>
                <a:cs typeface="Times New Roman" panose="02020603050405020304" pitchFamily="18" charset="0"/>
              </a:rPr>
              <a:t>Terminations of Review/Declinations inform the contractor or financial assistance recipient under review that they are presently responsible and can pursue new business with the Government</a:t>
            </a:r>
          </a:p>
        </p:txBody>
      </p:sp>
    </p:spTree>
    <p:extLst>
      <p:ext uri="{BB962C8B-B14F-4D97-AF65-F5344CB8AC3E}">
        <p14:creationId xmlns:p14="http://schemas.microsoft.com/office/powerpoint/2010/main" val="268039529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776BBA2BE072D64897C32937FC1DD91B" ma:contentTypeVersion="16" ma:contentTypeDescription="Create a new document." ma:contentTypeScope="" ma:versionID="32643072e6ebf0911591a997ec03aa22">
  <xsd:schema xmlns:xsd="http://www.w3.org/2001/XMLSchema" xmlns:xs="http://www.w3.org/2001/XMLSchema" xmlns:p="http://schemas.microsoft.com/office/2006/metadata/properties" xmlns:ns1="http://schemas.microsoft.com/sharepoint/v3" xmlns:ns2="fd71e89e-3c55-4eac-afdd-45866f7dedc2" xmlns:ns3="f143c13c-b96e-4455-b7ec-5c23a8e93ed1" targetNamespace="http://schemas.microsoft.com/office/2006/metadata/properties" ma:root="true" ma:fieldsID="1a6fb4fbd7f15e227621205ebe431156" ns1:_="" ns2:_="" ns3:_="">
    <xsd:import namespace="http://schemas.microsoft.com/sharepoint/v3"/>
    <xsd:import namespace="fd71e89e-3c55-4eac-afdd-45866f7dedc2"/>
    <xsd:import namespace="f143c13c-b96e-4455-b7ec-5c23a8e93ed1"/>
    <xsd:element name="properties">
      <xsd:complexType>
        <xsd:sequence>
          <xsd:element name="documentManagement">
            <xsd:complexType>
              <xsd:all>
                <xsd:element ref="ns2:MediaServiceMetadata" minOccurs="0"/>
                <xsd:element ref="ns2:MediaServiceFastMetadata" minOccurs="0"/>
                <xsd:element ref="ns1:_ip_UnifiedCompliancePolicyProperties" minOccurs="0"/>
                <xsd:element ref="ns1:_ip_UnifiedCompliancePolicyUIAction" minOccurs="0"/>
                <xsd:element ref="ns2:MediaServiceAutoTags" minOccurs="0"/>
                <xsd:element ref="ns2:MediaServiceOCR" minOccurs="0"/>
                <xsd:element ref="ns2:MediaServiceGenerationTime" minOccurs="0"/>
                <xsd:element ref="ns2:MediaServiceEventHashCode" minOccurs="0"/>
                <xsd:element ref="ns3:SharedWithUsers" minOccurs="0"/>
                <xsd:element ref="ns3:SharedWithDetails" minOccurs="0"/>
                <xsd:element ref="ns3:TaxCatchAll" minOccurs="0"/>
                <xsd:element ref="ns2:lcf76f155ced4ddcb4097134ff3c332f" minOccurs="0"/>
                <xsd:element ref="ns2:MediaServiceDateTake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10" nillable="true" ma:displayName="Unified Compliance Policy Properties" ma:hidden="true" ma:internalName="_ip_UnifiedCompliancePolicyProperties">
      <xsd:simpleType>
        <xsd:restriction base="dms:Note"/>
      </xsd:simpleType>
    </xsd:element>
    <xsd:element name="_ip_UnifiedCompliancePolicyUIAction" ma:index="11"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fd71e89e-3c55-4eac-afdd-45866f7dedc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2" nillable="true" ma:displayName="Tags" ma:internalName="MediaServiceAutoTags"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lcf76f155ced4ddcb4097134ff3c332f" ma:index="20" nillable="true" ma:taxonomy="true" ma:internalName="lcf76f155ced4ddcb4097134ff3c332f" ma:taxonomyFieldName="MediaServiceImageTags" ma:displayName="Image Tags" ma:readOnly="false" ma:fieldId="{5cf76f15-5ced-4ddc-b409-7134ff3c332f}" ma:taxonomyMulti="true" ma:sspId="10d4ad75-a42b-4783-84ed-a698db182b06" ma:termSetId="09814cd3-568e-fe90-9814-8d621ff8fb84" ma:anchorId="fba54fb3-c3e1-fe81-a776-ca4b69148c4d" ma:open="true" ma:isKeyword="false">
      <xsd:complexType>
        <xsd:sequence>
          <xsd:element ref="pc:Terms" minOccurs="0" maxOccurs="1"/>
        </xsd:sequence>
      </xsd:complexType>
    </xsd:element>
    <xsd:element name="MediaServiceDateTaken" ma:index="21" nillable="true" ma:displayName="MediaServiceDateTaken" ma:internalName="MediaServiceDateTake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f143c13c-b96e-4455-b7ec-5c23a8e93ed1" elementFormDefault="qualified">
    <xsd:import namespace="http://schemas.microsoft.com/office/2006/documentManagement/types"/>
    <xsd:import namespace="http://schemas.microsoft.com/office/infopath/2007/PartnerControls"/>
    <xsd:element name="SharedWithUsers" ma:index="16"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7" nillable="true" ma:displayName="Shared With Details" ma:internalName="SharedWithDetails" ma:readOnly="true">
      <xsd:simpleType>
        <xsd:restriction base="dms:Note">
          <xsd:maxLength value="255"/>
        </xsd:restriction>
      </xsd:simpleType>
    </xsd:element>
    <xsd:element name="TaxCatchAll" ma:index="18" nillable="true" ma:displayName="Taxonomy Catch All Column" ma:hidden="true" ma:list="{480d6189-e07c-4da0-a987-ee18165ae366}" ma:internalName="TaxCatchAll" ma:showField="CatchAllData" ma:web="f143c13c-b96e-4455-b7ec-5c23a8e93ed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_ip_UnifiedCompliancePolicyProperties xmlns="http://schemas.microsoft.com/sharepoint/v3" xsi:nil="true"/>
    <TaxCatchAll xmlns="f143c13c-b96e-4455-b7ec-5c23a8e93ed1" xsi:nil="true"/>
    <lcf76f155ced4ddcb4097134ff3c332f xmlns="fd71e89e-3c55-4eac-afdd-45866f7dedc2">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0AA4C1B1-7FF2-4B57-B1A4-E00357838F3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fd71e89e-3c55-4eac-afdd-45866f7dedc2"/>
    <ds:schemaRef ds:uri="f143c13c-b96e-4455-b7ec-5c23a8e93ed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631B3ECC-9ABB-4E18-8C4F-6C718ABA4736}">
  <ds:schemaRefs>
    <ds:schemaRef ds:uri="http://schemas.microsoft.com/sharepoint/v3/contenttype/forms"/>
  </ds:schemaRefs>
</ds:datastoreItem>
</file>

<file path=customXml/itemProps3.xml><?xml version="1.0" encoding="utf-8"?>
<ds:datastoreItem xmlns:ds="http://schemas.openxmlformats.org/officeDocument/2006/customXml" ds:itemID="{12092069-E646-4152-8147-9C6E34A9CE0A}">
  <ds:schemaRefs>
    <ds:schemaRef ds:uri="http://schemas.microsoft.com/office/2006/metadata/properties"/>
    <ds:schemaRef ds:uri="http://schemas.microsoft.com/office/infopath/2007/PartnerControls"/>
    <ds:schemaRef ds:uri="http://schemas.microsoft.com/sharepoint/v3"/>
    <ds:schemaRef ds:uri="f143c13c-b96e-4455-b7ec-5c23a8e93ed1"/>
    <ds:schemaRef ds:uri="fd71e89e-3c55-4eac-afdd-45866f7dedc2"/>
  </ds:schemaRefs>
</ds:datastoreItem>
</file>

<file path=docProps/app.xml><?xml version="1.0" encoding="utf-8"?>
<Properties xmlns="http://schemas.openxmlformats.org/officeDocument/2006/extended-properties" xmlns:vt="http://schemas.openxmlformats.org/officeDocument/2006/docPropsVTypes">
  <TotalTime>10267</TotalTime>
  <Words>4075</Words>
  <Application>Microsoft Office PowerPoint</Application>
  <PresentationFormat>Widescreen</PresentationFormat>
  <Paragraphs>380</Paragraphs>
  <Slides>55</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55</vt:i4>
      </vt:variant>
    </vt:vector>
  </HeadingPairs>
  <TitlesOfParts>
    <vt:vector size="61" baseType="lpstr">
      <vt:lpstr>Arial</vt:lpstr>
      <vt:lpstr>Calibri</vt:lpstr>
      <vt:lpstr>Calibri Light</vt:lpstr>
      <vt:lpstr>Symbol</vt:lpstr>
      <vt:lpstr>Times New Roman</vt:lpstr>
      <vt:lpstr>Office Theme</vt:lpstr>
      <vt:lpstr>Helping Commerce to… Commerce;  A Kinder Gentler SDO   (Getting Meta with Greg and James)</vt:lpstr>
      <vt:lpstr>Let’s Meet Today’s Presentation Team</vt:lpstr>
      <vt:lpstr>Greg is Here! Greg Is Still Not A Cat!  But His Cat Kuzy is!</vt:lpstr>
      <vt:lpstr>Road Map For Today</vt:lpstr>
      <vt:lpstr>Chapter 1: S&amp;D Nutshell</vt:lpstr>
      <vt:lpstr>Introduction… Your Team</vt:lpstr>
      <vt:lpstr>What is Suspension and Debarment?</vt:lpstr>
      <vt:lpstr>Suspension and Debarment Official (“SDO”) </vt:lpstr>
      <vt:lpstr>S&amp;D Alternatives?</vt:lpstr>
      <vt:lpstr>What is the Suspension &amp; Debarment process? </vt:lpstr>
      <vt:lpstr>S&amp;D Office Facts and History </vt:lpstr>
      <vt:lpstr>How We Can Best Ensure Success in the Fight Against Waste, Fraud, and Abuse?</vt:lpstr>
      <vt:lpstr>Questions and Answers </vt:lpstr>
      <vt:lpstr>The End of Chapter 1</vt:lpstr>
      <vt:lpstr>Chapter 2: USACon Case Study</vt:lpstr>
      <vt:lpstr>Background </vt:lpstr>
      <vt:lpstr>More Background</vt:lpstr>
      <vt:lpstr>Continued Even More…</vt:lpstr>
      <vt:lpstr>Hey APEX Accelerator... Little Help…</vt:lpstr>
      <vt:lpstr>Administrative Action</vt:lpstr>
      <vt:lpstr>Results</vt:lpstr>
      <vt:lpstr>Takeaways/Lessons Learned</vt:lpstr>
      <vt:lpstr>Questions and Answers </vt:lpstr>
      <vt:lpstr>End of Chapter 2</vt:lpstr>
      <vt:lpstr>Chapter 3: NSPM-33</vt:lpstr>
      <vt:lpstr>PowerPoint Presentation</vt:lpstr>
      <vt:lpstr>The Office of Science and Technology Policy (OSTP)</vt:lpstr>
      <vt:lpstr>The National Science and Technology Council (NSTC) </vt:lpstr>
      <vt:lpstr>Subcommittee on Research and Security</vt:lpstr>
      <vt:lpstr>Why Did the Subcommittee Create the Guidance?</vt:lpstr>
      <vt:lpstr>Bottomline</vt:lpstr>
      <vt:lpstr>When: Key Dates</vt:lpstr>
      <vt:lpstr> What Does The New Memorandum Do? </vt:lpstr>
      <vt:lpstr>1. Disclosure Requirements and Standardization</vt:lpstr>
      <vt:lpstr>Disclosure Requirements and Standardization </vt:lpstr>
      <vt:lpstr>2. Digital Persistent Identifiers (DPIs): BIG ISSUE… How to Implement?</vt:lpstr>
      <vt:lpstr>DPI Specifics</vt:lpstr>
      <vt:lpstr>3. Consequences for Violating Disclosure Requirements</vt:lpstr>
      <vt:lpstr>Consequences for Violations Specifics</vt:lpstr>
      <vt:lpstr>Criminal, Civil, and Administrative Actions</vt:lpstr>
      <vt:lpstr>Factors for Consideration in Determining Appropriate Administrative Actions and Other Consequences</vt:lpstr>
      <vt:lpstr>Detailed Information for Administrative Remedies &amp; Enforcement Process</vt:lpstr>
      <vt:lpstr>4. Information Sharing</vt:lpstr>
      <vt:lpstr>Information Sharing Specifics</vt:lpstr>
      <vt:lpstr>Circumstances for Appropriate Research Agency Sharing of Information Prior to Final Determination of a Violation</vt:lpstr>
      <vt:lpstr>Mechanisms for Research Agency Sharing of Information Regarding Violations with Each Other and with the Public</vt:lpstr>
      <vt:lpstr>5. Research Security Programs</vt:lpstr>
      <vt:lpstr>Research Security Programs Specifics</vt:lpstr>
      <vt:lpstr>Agencies should….</vt:lpstr>
      <vt:lpstr>NSTC Next Steps</vt:lpstr>
      <vt:lpstr>Chapter 4: S&amp;D POCs</vt:lpstr>
      <vt:lpstr>Bureau Points of Contact </vt:lpstr>
      <vt:lpstr>Office of Suspension and Debarment Contact Information</vt:lpstr>
      <vt:lpstr>The End.</vt:lpstr>
      <vt:lpstr>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We Have Nothing to Fear But Fear Itself. FDR</dc:title>
  <dc:creator>Latoff, James (Federal)</dc:creator>
  <cp:lastModifiedBy>Latoff, James (Federal)</cp:lastModifiedBy>
  <cp:revision>10</cp:revision>
  <dcterms:created xsi:type="dcterms:W3CDTF">2022-05-02T17:20:51Z</dcterms:created>
  <dcterms:modified xsi:type="dcterms:W3CDTF">2023-05-08T12:46:08Z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0x010100776BBA2BE072D64897C32937FC1DD91B</vt:lpwstr>
  </property>
  <property fmtid="{D5CDD505-2E9C-101B-9397-08002B2CF9AE}" pid="3" name="MediaServiceImageTags">
    <vt:lpwstr/>
  </property>
</Properties>
</file>