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9"/>
  </p:notesMasterIdLst>
  <p:sldIdLst>
    <p:sldId id="256" r:id="rId5"/>
    <p:sldId id="273" r:id="rId6"/>
    <p:sldId id="274" r:id="rId7"/>
    <p:sldId id="275" r:id="rId8"/>
    <p:sldId id="257" r:id="rId9"/>
    <p:sldId id="279" r:id="rId10"/>
    <p:sldId id="282" r:id="rId11"/>
    <p:sldId id="258" r:id="rId12"/>
    <p:sldId id="283" r:id="rId13"/>
    <p:sldId id="260" r:id="rId14"/>
    <p:sldId id="261" r:id="rId15"/>
    <p:sldId id="284" r:id="rId16"/>
    <p:sldId id="262" r:id="rId17"/>
    <p:sldId id="263" r:id="rId18"/>
    <p:sldId id="278" r:id="rId19"/>
    <p:sldId id="264" r:id="rId20"/>
    <p:sldId id="265" r:id="rId21"/>
    <p:sldId id="266" r:id="rId22"/>
    <p:sldId id="267" r:id="rId23"/>
    <p:sldId id="268" r:id="rId24"/>
    <p:sldId id="269" r:id="rId25"/>
    <p:sldId id="270" r:id="rId26"/>
    <p:sldId id="272" r:id="rId27"/>
    <p:sldId id="285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A60A47-952A-4BCD-A45E-0E0DCC13F311}" v="2" dt="2022-05-09T15:14:09.4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4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D9EF46-4132-4F93-8BFA-A202DE7429AC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29D7C5-8375-4801-A7E5-2A71C61FB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226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0262B-FDCD-400B-9C07-81BA4CD460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32D001-2D9B-4209-950A-8C4587687D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BB7F04-0477-4A5E-B8CE-B4ACC15E5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DCC93-AF38-4BA3-BDDB-5F8F853D1350}" type="datetime1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87C5B-ACC5-40CA-AF02-783CC5F48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3332C-39F6-4815-8536-76E8201AB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41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36C31-E36C-432A-A724-23A655A95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A52612-FDA9-498B-B4E6-530227ED60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52C95-E79B-4C12-801D-B376BC6CB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C0AE-659D-48EB-8B3B-75EDF249EE06}" type="datetime1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EB825-537C-41F5-B015-2DE7547FE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53DAC-54D5-4DF0-9047-9591C1D85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566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46CDCA-BDAA-4AC4-B774-66F7D8E63D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D255A-5989-4BF4-84A8-46652C359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1724C0-D81A-4DB3-886A-FD20AEC96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BC6F4-ECBF-4089-9864-73BA8E7C48D1}" type="datetime1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67714-1F52-465E-BA81-874469428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87DFE8-9528-4560-81C8-81CBD2B2C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17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E9A67-E97C-462C-A258-C1960FA1E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1EF2D-51A0-4410-AA8E-B429FABE0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4F727-088E-466E-A5F5-5EB4F9947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F2D02-F1E4-4662-A7B3-738EB878EAD6}" type="datetime1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FA3E6-FCC2-41BB-BF35-ECFE3082E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5A42F9-996C-4EE9-8617-CD8A3BBA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08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D2F6B-601E-42AB-ABC0-0A55BAD80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2907F-369F-4810-945C-6B94C8EA32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31496B-622C-48A5-AE0D-0C5582C67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8E198-D744-44A4-9A11-8354D936A85A}" type="datetime1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E05E74-AB77-44C4-90D6-04D81BB3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B2593-93E2-4194-B0EE-8AA961E6F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018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988EE-072B-41E1-8191-08B1A243D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1793A-FEB4-47A2-8373-3D0A8D4A8E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5926C5-F8A3-4A9C-BE93-01002A1C71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FB51C7-F5D2-43B4-9D18-FF6228883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685B-91AA-4977-9B69-1DFA18B94FFB}" type="datetime1">
              <a:rPr lang="en-US" smtClean="0"/>
              <a:t>5/13/2022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72844-1839-400E-986F-40AB0C0C7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F98C0C-E527-4190-BFED-454A0D8AA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766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6EE70-79CD-4350-A3BD-51951D3DB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5B9685-ABB2-4971-8DC9-01CFF1BB4E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D018D1-4550-4E5F-A72A-58E08A74F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82DE23-F1A1-4CA5-B00E-90F045C9E6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7BC214-A7DC-4448-9C4F-461E0C2668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C4A403-5E90-42B8-826B-7EBB32138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3B19-16DF-45E5-9F03-2E469F738F59}" type="datetime1">
              <a:rPr lang="en-US" smtClean="0"/>
              <a:t>5/13/2022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91ABD-E533-4EB5-AE25-26C9AB02B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D6E596-1B1E-49DE-8B55-7207C8C8B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719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AFEF5-5A75-4DE9-B39A-CD213CD92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F4F003-7779-48F0-82F7-D3C1F4557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CB8A6-C97D-4BEC-98A8-2156FCC10786}" type="datetime1">
              <a:rPr lang="en-US" smtClean="0"/>
              <a:t>5/13/2022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68BBAF-4187-4577-818B-B142688AB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2C4B8F-0030-48A3-90DE-F6BF90B64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330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E5A963-481C-4CC4-B19C-5C4D2A93D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1AF46-37F2-4964-803E-B5C6AA66E09F}" type="datetime1">
              <a:rPr lang="en-US" smtClean="0"/>
              <a:t>5/13/2022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A1CD10-700C-4689-A8D6-987BCE656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69E0F3-D45A-48E5-9124-FDEC1FCC9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49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256CD-4403-47E0-BBD3-91CBE8585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27B0C-24F6-4068-9A0C-8AEEBB4AF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546ADB-BC1C-4B82-A022-F9025E8522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338CFA-0D32-48D8-8BB7-6898588D4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F0C03-BB33-4E3F-BFE9-9E796AED7B1C}" type="datetime1">
              <a:rPr lang="en-US" smtClean="0"/>
              <a:t>5/13/2022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67EFE8-8A40-47D7-B92D-5487272B6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E12CD7-29BE-4247-9329-0E60B94EF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788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A9B41-951E-4F1F-9289-08F1B4DBF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C34AEC-F03A-45A1-A5B2-7BEB673DBE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FD8827-7B4F-4B74-81E2-9D5D2893E0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1519AC-1372-43CB-A4A6-8ECDAA674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8E12A-CD67-4CBA-B3D9-A80409DA0D02}" type="datetime1">
              <a:rPr lang="en-US" smtClean="0"/>
              <a:t>5/13/2022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5AA8D6-8B2D-4EDA-A5C6-2C0C68F86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D0342C-3C40-4E38-BA40-A03BB9ED9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055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76B10E-8B0D-46EF-A6EC-01817C3A3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2CF2EB-C0D7-46EE-8B93-36574FB513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A00E9-81CD-46D3-B7DB-1C66A152B7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AF4D7-B05F-4838-B6FE-50BB0BFBAE55}" type="datetime1">
              <a:rPr lang="en-US" smtClean="0"/>
              <a:t>5/13/2022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76B350-66D1-4BBE-BF2E-779F2FC552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BAE502-04DF-48D5-8C5A-A5E626F90F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D148C-3D4E-442C-BA1A-409379C3B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38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mailto:mwilliams@ntia.gov" TargetMode="External"/><Relationship Id="rId13" Type="http://schemas.openxmlformats.org/officeDocument/2006/relationships/hyperlink" Target="mailto:gcoss1@doc.gov" TargetMode="External"/><Relationship Id="rId3" Type="http://schemas.openxmlformats.org/officeDocument/2006/relationships/hyperlink" Target="mailto:brighid.boykin@census.gov" TargetMode="External"/><Relationship Id="rId7" Type="http://schemas.openxmlformats.org/officeDocument/2006/relationships/hyperlink" Target="mailto:Jamie.Merriman@trade.gov" TargetMode="External"/><Relationship Id="rId12" Type="http://schemas.openxmlformats.org/officeDocument/2006/relationships/hyperlink" Target="mailto:sschwartz@doc.gov" TargetMode="External"/><Relationship Id="rId2" Type="http://schemas.openxmlformats.org/officeDocument/2006/relationships/hyperlink" Target="mailto:todd.hill@nist.go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nchambers@mbda.gov" TargetMode="External"/><Relationship Id="rId11" Type="http://schemas.openxmlformats.org/officeDocument/2006/relationships/hyperlink" Target="mailto:jlatoff@doc.gov" TargetMode="External"/><Relationship Id="rId5" Type="http://schemas.openxmlformats.org/officeDocument/2006/relationships/hyperlink" Target="mailto:rebecca.pedroza@noaa.gov" TargetMode="External"/><Relationship Id="rId15" Type="http://schemas.openxmlformats.org/officeDocument/2006/relationships/hyperlink" Target="https://community.max.gov/pages/viewpage.action?spaceKey=DOC&amp;title=Suspension+and+Debarment+Office+of+Acquisiton+Management" TargetMode="External"/><Relationship Id="rId10" Type="http://schemas.openxmlformats.org/officeDocument/2006/relationships/hyperlink" Target="mailto:dgresham@doc.gov" TargetMode="External"/><Relationship Id="rId4" Type="http://schemas.openxmlformats.org/officeDocument/2006/relationships/hyperlink" Target="mailto:lisa.wade@uspto.gov" TargetMode="External"/><Relationship Id="rId9" Type="http://schemas.openxmlformats.org/officeDocument/2006/relationships/hyperlink" Target="mailto:wbethel@eda.gov" TargetMode="External"/><Relationship Id="rId14" Type="http://schemas.openxmlformats.org/officeDocument/2006/relationships/hyperlink" Target="mailto:Hotline@oig.doc.gov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06075-671F-4341-ADCD-727ABF619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920875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Have Nothing to Fear But Fear Itself; A Kinder Gentler SDO.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FDR (and a little James)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02A624-3F59-41D9-A23E-19C037C9CA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Addressing The Fear of Reprisal for Bringing attention to Fraud, Waste, and Abuse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 by Greg Coss, Todd Hill, and James Latoff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0571BA-F5E8-4C25-A590-C32327DED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1</a:t>
            </a:fld>
            <a:r>
              <a:rPr lang="en-US" dirty="0"/>
              <a:t> of 974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3940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C7AE5-8575-44FE-B81A-B12662EF0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End of Chapter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F8778-FCEE-465F-857B-921A93D7F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Todd Hill at todd.hill@nist.gov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Greg Coss at gcoss1@doc.gov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James Latoff at jlatoff@doc.gov</a:t>
            </a:r>
          </a:p>
          <a:p>
            <a:pPr marL="0" indent="0" algn="ctr">
              <a:buNone/>
            </a:pP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Todd has agreed to handle all tough questions, serious concerns, legitimate issues, or any negative comments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James will handle all positive comments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Greg will document and catalog any accompanying cat photos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B3A628-610C-2D0D-DCB1-3D897E2E1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10</a:t>
            </a:fld>
            <a:r>
              <a:rPr lang="en-US" dirty="0"/>
              <a:t> of 974</a:t>
            </a:r>
          </a:p>
        </p:txBody>
      </p:sp>
    </p:spTree>
    <p:extLst>
      <p:ext uri="{BB962C8B-B14F-4D97-AF65-F5344CB8AC3E}">
        <p14:creationId xmlns:p14="http://schemas.microsoft.com/office/powerpoint/2010/main" val="1563650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C7AE5-8575-44FE-B81A-B12662EF0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121" y="85925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Chapter 2: ADV Case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F8778-FCEE-465F-857B-921A93D7F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8121" y="2593297"/>
            <a:ext cx="10515600" cy="3850365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Quick Tip Leads to Prompt Investigation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Protection of The DOC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“Green” Money Returned To The Paying Programs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 Improved and Jobs Saved</a:t>
            </a:r>
          </a:p>
          <a:p>
            <a:pPr marL="0" indent="0" algn="ctr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 by James Latoff, Todd Hill, and Greg Coss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9092D6-E675-B112-F6F0-38C7A8EDD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11</a:t>
            </a:fld>
            <a:r>
              <a:rPr lang="en-US" dirty="0"/>
              <a:t> of 974</a:t>
            </a:r>
          </a:p>
        </p:txBody>
      </p:sp>
    </p:spTree>
    <p:extLst>
      <p:ext uri="{BB962C8B-B14F-4D97-AF65-F5344CB8AC3E}">
        <p14:creationId xmlns:p14="http://schemas.microsoft.com/office/powerpoint/2010/main" val="868069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15EB5-8922-5EB3-FB90-8132640A6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8748B-63CE-8D09-75EC-2F35D995F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ADV is a contractor providing IT, financial management, HR, program management, and administrative support services</a:t>
            </a:r>
          </a:p>
          <a:p>
            <a:pPr marL="0" indent="0">
              <a:buNone/>
            </a:pPr>
            <a:endParaRPr lang="en-US" sz="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OIG received a tip from ITA that two ADV employees resumes falsely claimed B.A. degrees and previous subject matter experience the ADV employees did not have</a:t>
            </a:r>
          </a:p>
          <a:p>
            <a:pPr marL="0" indent="0">
              <a:buNone/>
            </a:pPr>
            <a:endParaRPr lang="en-US" sz="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OIG’s prompt investigation revealed ADV supplied falsified resumes for positions at ITA, BIS, and OSY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CEE80-9482-5514-4759-BCFAE939B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12</a:t>
            </a:fld>
            <a:r>
              <a:rPr lang="en-US" dirty="0"/>
              <a:t> of 974</a:t>
            </a:r>
          </a:p>
        </p:txBody>
      </p:sp>
    </p:spTree>
    <p:extLst>
      <p:ext uri="{BB962C8B-B14F-4D97-AF65-F5344CB8AC3E}">
        <p14:creationId xmlns:p14="http://schemas.microsoft.com/office/powerpoint/2010/main" val="3098846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C7AE5-8575-44FE-B81A-B12662EF0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F8778-FCEE-465F-857B-921A93D7F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 reached a settlement with DOJ and paid $250,000</a:t>
            </a:r>
          </a:p>
          <a:p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DOJ, DOC OIG, and DOC worked together to bring money back to the impacted program offices in “green” money! – not a frequent event</a:t>
            </a:r>
          </a:p>
          <a:p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SDO worked with ADV to ensure improved policies, procedures, the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bad actors left ADV, ADV hired new professional HR team, created new SOPs, third party verification, and amended Code of Business Ethics = presently responsible</a:t>
            </a:r>
          </a:p>
          <a:p>
            <a:endParaRPr lang="en-US" sz="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 still in business and employees employed (Commerce is our mission!)</a:t>
            </a:r>
            <a:endParaRPr lang="en-US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0D2092-C149-9DE8-543F-6EC439BE8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13</a:t>
            </a:fld>
            <a:r>
              <a:rPr lang="en-US" dirty="0"/>
              <a:t> of 974</a:t>
            </a:r>
          </a:p>
        </p:txBody>
      </p:sp>
    </p:spTree>
    <p:extLst>
      <p:ext uri="{BB962C8B-B14F-4D97-AF65-F5344CB8AC3E}">
        <p14:creationId xmlns:p14="http://schemas.microsoft.com/office/powerpoint/2010/main" val="686597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B8108-02A3-4855-A0F0-84CCA7E3B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Takeaways/Lessons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7D0EA-2A59-43E9-B200-4FD4AB251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quick tip to lead to an investigation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investigation found multiple bureaus impacted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DOJ was able to reach settlement in time to get the program money back to the program (with OIG and DOC help)</a:t>
            </a:r>
          </a:p>
          <a:p>
            <a:pPr marL="0" indent="0">
              <a:buNone/>
            </a:pP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So… everyone working together made the programs whole, improved the contractor, and saved the jobs of the contractor’s employees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821848-977B-A306-BA75-26BE9FE87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14</a:t>
            </a:fld>
            <a:r>
              <a:rPr lang="en-US" dirty="0"/>
              <a:t> of 974</a:t>
            </a:r>
          </a:p>
        </p:txBody>
      </p:sp>
    </p:spTree>
    <p:extLst>
      <p:ext uri="{BB962C8B-B14F-4D97-AF65-F5344CB8AC3E}">
        <p14:creationId xmlns:p14="http://schemas.microsoft.com/office/powerpoint/2010/main" val="1663403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2C0BB-CA9C-663D-94DC-49CAE1052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and Answers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D3F147-2F4A-5D60-7ADF-131A9C880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First, bring Todd back in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Second, Greg, have we received any 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8E8B77-D0EE-73D2-38D2-536085EF6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15</a:t>
            </a:fld>
            <a:r>
              <a:rPr lang="en-US" dirty="0"/>
              <a:t> of 974</a:t>
            </a:r>
          </a:p>
        </p:txBody>
      </p:sp>
    </p:spTree>
    <p:extLst>
      <p:ext uri="{BB962C8B-B14F-4D97-AF65-F5344CB8AC3E}">
        <p14:creationId xmlns:p14="http://schemas.microsoft.com/office/powerpoint/2010/main" val="25408314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23222-C013-4F7E-8533-39389F714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 of Chapter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69B1F-CC8D-4DF2-B6D8-8FC17C3DB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Greg Coss at  gcoss1@doc.gov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James Latoff at jlatoff@doc.gov</a:t>
            </a: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Todd has still agreed to handle all tough questions, serious concerns, legitimate issues, or any negative comments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James will handle all positive comments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Greg is still on cat photos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731D5C-D51A-018F-300E-553EC2472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16</a:t>
            </a:fld>
            <a:r>
              <a:rPr lang="en-US" dirty="0"/>
              <a:t> of 974</a:t>
            </a:r>
          </a:p>
        </p:txBody>
      </p:sp>
    </p:spTree>
    <p:extLst>
      <p:ext uri="{BB962C8B-B14F-4D97-AF65-F5344CB8AC3E}">
        <p14:creationId xmlns:p14="http://schemas.microsoft.com/office/powerpoint/2010/main" val="30977014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1C6B3-D0AF-4D9D-B183-1E90ACEDE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Chapter 3: Demonstration of Appreciation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5FBE0-7D52-45D9-BDF9-DB2145D43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portion of our presentation will be dedicated to saying thank you to many of the key players in the resolution of the ADV matter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cannot thank everyone today but appreciate everyone involved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now your favorite SPE/SDO and mine, Ms. Olivia Bradley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7701D7-FB7D-D4AE-B889-E0D9D879B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17</a:t>
            </a:fld>
            <a:r>
              <a:rPr lang="en-US" dirty="0"/>
              <a:t> of 974</a:t>
            </a:r>
          </a:p>
        </p:txBody>
      </p:sp>
    </p:spTree>
    <p:extLst>
      <p:ext uri="{BB962C8B-B14F-4D97-AF65-F5344CB8AC3E}">
        <p14:creationId xmlns:p14="http://schemas.microsoft.com/office/powerpoint/2010/main" val="37962281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AA198-C162-4D3D-B39D-012529255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091" y="2103437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Special Agent-in-Charge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Christian Patton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167645-BA9E-D134-057A-DCE9EBC22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18</a:t>
            </a:fld>
            <a:r>
              <a:rPr lang="en-US" dirty="0"/>
              <a:t> of 974</a:t>
            </a:r>
          </a:p>
        </p:txBody>
      </p:sp>
    </p:spTree>
    <p:extLst>
      <p:ext uri="{BB962C8B-B14F-4D97-AF65-F5344CB8AC3E}">
        <p14:creationId xmlns:p14="http://schemas.microsoft.com/office/powerpoint/2010/main" val="10312950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C7AE5-8575-44FE-B81A-B12662EF0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690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Supervisory Investigator – HQ Investigations Unit Greg Smiley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12E9B9-4127-23FA-FCC7-FF29BB42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19</a:t>
            </a:fld>
            <a:r>
              <a:rPr lang="en-US" dirty="0"/>
              <a:t> of 974</a:t>
            </a:r>
          </a:p>
        </p:txBody>
      </p:sp>
    </p:spTree>
    <p:extLst>
      <p:ext uri="{BB962C8B-B14F-4D97-AF65-F5344CB8AC3E}">
        <p14:creationId xmlns:p14="http://schemas.microsoft.com/office/powerpoint/2010/main" val="3640424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C7AE5-8575-44FE-B81A-B12662EF0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Are Here! Greg Is Not A Cat!</a:t>
            </a:r>
          </a:p>
        </p:txBody>
      </p:sp>
      <p:pic>
        <p:nvPicPr>
          <p:cNvPr id="1028" name="Picture 4" descr="Zoom Cat Lawyer - I'm Not A Cat&quot; Sticker by CourtesyOfM | Redbubble">
            <a:extLst>
              <a:ext uri="{FF2B5EF4-FFF2-40B4-BE49-F238E27FC236}">
                <a16:creationId xmlns:a16="http://schemas.microsoft.com/office/drawing/2014/main" id="{09072FC5-4902-4B27-ADDE-1D3286F6608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75" y="1857675"/>
            <a:ext cx="428625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698E28-8383-523B-56D6-687C0EBAE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2</a:t>
            </a:fld>
            <a:r>
              <a:rPr lang="en-US" dirty="0"/>
              <a:t> of 974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6559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673A0-ED28-451E-9DCE-7E048E669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475" y="21034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 of Acquisition Services, Enterprise Services Chris Wallis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64D64B-6CE2-5B04-9A7B-953963F7E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20</a:t>
            </a:fld>
            <a:r>
              <a:rPr lang="en-US" dirty="0"/>
              <a:t> of 974</a:t>
            </a:r>
          </a:p>
        </p:txBody>
      </p:sp>
    </p:spTree>
    <p:extLst>
      <p:ext uri="{BB962C8B-B14F-4D97-AF65-F5344CB8AC3E}">
        <p14:creationId xmlns:p14="http://schemas.microsoft.com/office/powerpoint/2010/main" val="36345044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39A7A-4E1A-4109-926B-ADE268781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Chief, General Law Division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Nick Kornegay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C464F3-7CE9-2293-B8DB-5F63FCCF0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21</a:t>
            </a:fld>
            <a:r>
              <a:rPr lang="en-US" dirty="0"/>
              <a:t> of 974</a:t>
            </a:r>
          </a:p>
        </p:txBody>
      </p:sp>
    </p:spTree>
    <p:extLst>
      <p:ext uri="{BB962C8B-B14F-4D97-AF65-F5344CB8AC3E}">
        <p14:creationId xmlns:p14="http://schemas.microsoft.com/office/powerpoint/2010/main" val="30975524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A70D6-AD1C-428F-98CF-3F8C302F0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NIST Receivables Group Leader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Julie Weiblinger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919577-BB08-AFEA-8694-87C0D21D3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22</a:t>
            </a:fld>
            <a:r>
              <a:rPr lang="en-US" dirty="0"/>
              <a:t> of 974</a:t>
            </a:r>
          </a:p>
        </p:txBody>
      </p:sp>
    </p:spTree>
    <p:extLst>
      <p:ext uri="{BB962C8B-B14F-4D97-AF65-F5344CB8AC3E}">
        <p14:creationId xmlns:p14="http://schemas.microsoft.com/office/powerpoint/2010/main" val="22357780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17446-5CBE-40ED-B786-BF514B8AC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4854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End.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78293-B3BE-4678-BA4A-D178CEE6E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74109"/>
            <a:ext cx="10515600" cy="320285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your time!</a:t>
            </a:r>
          </a:p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have any questions, concerns, comments, or suggestions please contact any of us!  </a:t>
            </a:r>
          </a:p>
          <a:p>
            <a:pPr marL="0" indent="0" algn="ct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ALSO……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684194-662F-CD34-815C-B36CCA646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23</a:t>
            </a:fld>
            <a:r>
              <a:rPr lang="en-US" dirty="0"/>
              <a:t> of 974</a:t>
            </a:r>
          </a:p>
        </p:txBody>
      </p:sp>
    </p:spTree>
    <p:extLst>
      <p:ext uri="{BB962C8B-B14F-4D97-AF65-F5344CB8AC3E}">
        <p14:creationId xmlns:p14="http://schemas.microsoft.com/office/powerpoint/2010/main" val="17382128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7052"/>
            <a:ext cx="8229600" cy="6397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Bureau Points of Contact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1540" y="655971"/>
            <a:ext cx="8229600" cy="540546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 sz="2400" dirty="0"/>
          </a:p>
          <a:p>
            <a:r>
              <a:rPr lang="en-US" sz="3200" dirty="0"/>
              <a:t>NIST –  Todd Hill (</a:t>
            </a:r>
            <a:r>
              <a:rPr lang="en-US" sz="3200" dirty="0">
                <a:hlinkClick r:id="rId2"/>
              </a:rPr>
              <a:t>todd.hill@nist.gov</a:t>
            </a:r>
            <a:r>
              <a:rPr lang="en-US" sz="3200" dirty="0"/>
              <a:t>)</a:t>
            </a:r>
          </a:p>
          <a:p>
            <a:r>
              <a:rPr lang="en-US" sz="3200" dirty="0"/>
              <a:t>Census – </a:t>
            </a:r>
            <a:r>
              <a:rPr lang="en-US" sz="3200" dirty="0" err="1"/>
              <a:t>Brighid</a:t>
            </a:r>
            <a:r>
              <a:rPr lang="en-US" sz="3200" dirty="0"/>
              <a:t> Boykin (</a:t>
            </a:r>
            <a:r>
              <a:rPr lang="en-US" sz="3200" dirty="0">
                <a:hlinkClick r:id="rId3"/>
              </a:rPr>
              <a:t>brighid.boykin@census.gov</a:t>
            </a:r>
            <a:r>
              <a:rPr lang="en-US" sz="3200" dirty="0"/>
              <a:t>)</a:t>
            </a:r>
          </a:p>
          <a:p>
            <a:r>
              <a:rPr lang="en-US" sz="3200" dirty="0"/>
              <a:t>PTO – Lisa Wade (</a:t>
            </a:r>
            <a:r>
              <a:rPr lang="en-US" sz="3200" dirty="0">
                <a:hlinkClick r:id="rId4"/>
              </a:rPr>
              <a:t>lisa.wade@uspto.gov</a:t>
            </a:r>
            <a:r>
              <a:rPr lang="en-US" sz="3200" dirty="0"/>
              <a:t>)</a:t>
            </a:r>
          </a:p>
          <a:p>
            <a:r>
              <a:rPr lang="en-US" sz="3200" dirty="0"/>
              <a:t>NOAA – Rebecca Pedroza (</a:t>
            </a:r>
            <a:r>
              <a:rPr lang="en-US" sz="3200" dirty="0">
                <a:hlinkClick r:id="rId5"/>
              </a:rPr>
              <a:t>rebecca.pedroza@noaa.gov</a:t>
            </a:r>
            <a:r>
              <a:rPr lang="en-US" sz="3200" dirty="0"/>
              <a:t>)</a:t>
            </a:r>
          </a:p>
          <a:p>
            <a:r>
              <a:rPr lang="en-US" sz="3200" dirty="0"/>
              <a:t>*MBDA – Nakita Chambers (</a:t>
            </a:r>
            <a:r>
              <a:rPr lang="en-US" sz="3200" dirty="0">
                <a:hlinkClick r:id="rId6"/>
              </a:rPr>
              <a:t>nchambers@mbda.gov</a:t>
            </a:r>
            <a:r>
              <a:rPr lang="en-US" sz="3200" dirty="0"/>
              <a:t>)</a:t>
            </a:r>
          </a:p>
          <a:p>
            <a:r>
              <a:rPr lang="en-US" sz="3200" dirty="0"/>
              <a:t>*ITA – Jamie Merriman (</a:t>
            </a:r>
            <a:r>
              <a:rPr lang="en-US" sz="3200" dirty="0">
                <a:hlinkClick r:id="rId7"/>
              </a:rPr>
              <a:t>Jamie.Merriman@trade.gov</a:t>
            </a:r>
            <a:r>
              <a:rPr lang="en-US" sz="3200" dirty="0"/>
              <a:t>)</a:t>
            </a:r>
          </a:p>
          <a:p>
            <a:r>
              <a:rPr lang="en-US" sz="3200" dirty="0"/>
              <a:t>*NTIA – Markia Williams (</a:t>
            </a:r>
            <a:r>
              <a:rPr lang="en-US" sz="3200" dirty="0">
                <a:hlinkClick r:id="rId8"/>
              </a:rPr>
              <a:t>mwilliams@ntia.gov</a:t>
            </a:r>
            <a:r>
              <a:rPr lang="en-US" sz="3200" dirty="0"/>
              <a:t>)</a:t>
            </a:r>
          </a:p>
          <a:p>
            <a:r>
              <a:rPr lang="en-US" sz="3200" dirty="0"/>
              <a:t>EDA – William Bethel (</a:t>
            </a:r>
            <a:r>
              <a:rPr lang="en-US" sz="3200" dirty="0">
                <a:hlinkClick r:id="rId9"/>
              </a:rPr>
              <a:t>wbethel@eda.gov</a:t>
            </a:r>
            <a:r>
              <a:rPr lang="en-US" sz="3200" dirty="0"/>
              <a:t>)</a:t>
            </a:r>
          </a:p>
          <a:p>
            <a:r>
              <a:rPr lang="en-US" sz="3200" dirty="0"/>
              <a:t>ES-A – Dawn Gresham (</a:t>
            </a:r>
            <a:r>
              <a:rPr lang="en-US" sz="3200" dirty="0">
                <a:hlinkClick r:id="rId10"/>
              </a:rPr>
              <a:t>dgresham@doc.gov</a:t>
            </a:r>
            <a:r>
              <a:rPr lang="en-US" sz="3200" dirty="0"/>
              <a:t>)</a:t>
            </a:r>
          </a:p>
          <a:p>
            <a:r>
              <a:rPr lang="en-US" sz="3200" dirty="0"/>
              <a:t>OGC – James Latoff (</a:t>
            </a:r>
            <a:r>
              <a:rPr lang="en-US" sz="3200" dirty="0">
                <a:hlinkClick r:id="rId11"/>
              </a:rPr>
              <a:t>jlatoff@doc.gov</a:t>
            </a:r>
            <a:r>
              <a:rPr lang="en-US" sz="3200" dirty="0"/>
              <a:t>), *Sarah Schwartz (</a:t>
            </a:r>
            <a:r>
              <a:rPr lang="en-US" sz="3200" dirty="0">
                <a:hlinkClick r:id="rId12"/>
              </a:rPr>
              <a:t>sschwartz@doc.gov</a:t>
            </a:r>
            <a:r>
              <a:rPr lang="en-US" sz="3200" dirty="0"/>
              <a:t>)</a:t>
            </a:r>
          </a:p>
          <a:p>
            <a:r>
              <a:rPr lang="en-US" sz="3200" dirty="0"/>
              <a:t>OAM – Greg Coss (</a:t>
            </a:r>
            <a:r>
              <a:rPr lang="en-US" sz="3200" dirty="0">
                <a:hlinkClick r:id="rId13"/>
              </a:rPr>
              <a:t>gcoss1@doc.gov</a:t>
            </a:r>
            <a:r>
              <a:rPr lang="en-US" sz="3200" dirty="0"/>
              <a:t>) – general questions</a:t>
            </a:r>
          </a:p>
          <a:p>
            <a:r>
              <a:rPr lang="en-US" sz="3200" dirty="0"/>
              <a:t>OIG Hotline – 1-800-424-5197 or </a:t>
            </a:r>
            <a:r>
              <a:rPr lang="en-US" sz="3200" dirty="0">
                <a:hlinkClick r:id="rId14"/>
              </a:rPr>
              <a:t>Hotline@oig.doc.gov</a:t>
            </a:r>
            <a:endParaRPr lang="en-US" sz="3200" dirty="0"/>
          </a:p>
          <a:p>
            <a:r>
              <a:rPr lang="en-US" sz="3200" dirty="0"/>
              <a:t>MAX Website:  </a:t>
            </a:r>
            <a:r>
              <a:rPr lang="en-US" sz="3200" dirty="0">
                <a:hlinkClick r:id="rId15"/>
              </a:rPr>
              <a:t>https://community.max.gov/pages/viewpage.action?spaceKey=DOC&amp;title=Suspension+and+Debarment+Office+of+Acquisiton+Management</a:t>
            </a:r>
            <a:endParaRPr lang="en-US" sz="3200" dirty="0"/>
          </a:p>
          <a:p>
            <a:r>
              <a:rPr lang="en-US" sz="3200" dirty="0"/>
              <a:t>Contains </a:t>
            </a:r>
            <a:r>
              <a:rPr lang="en-US" sz="3200" b="1" dirty="0"/>
              <a:t>S&amp;D handbook</a:t>
            </a:r>
            <a:r>
              <a:rPr lang="en-US" sz="3200" dirty="0"/>
              <a:t>, last three year’s breakout sessions, S&amp;D guidance, fraud indicators, ISDC meeting notes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26003" y="6169580"/>
            <a:ext cx="1455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 Grants Only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1B0667-FD1E-40C6-8F92-BF17520B7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BFB81-4E99-4272-9971-09871C4C0151}" type="slidenum">
              <a:rPr lang="en-US" smtClean="0"/>
              <a:t>24</a:t>
            </a:fld>
            <a:r>
              <a:rPr lang="en-US" dirty="0"/>
              <a:t> of 24</a:t>
            </a:r>
          </a:p>
        </p:txBody>
      </p:sp>
    </p:spTree>
    <p:extLst>
      <p:ext uri="{BB962C8B-B14F-4D97-AF65-F5344CB8AC3E}">
        <p14:creationId xmlns:p14="http://schemas.microsoft.com/office/powerpoint/2010/main" val="3094503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0BB85-F411-AF41-E2B5-5F146F6F7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Road Map For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871853-AF31-E1B0-8B6D-0ACEA88BB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Chapter 1: Fear of Reprisal Discussion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Chapter 2: Advanced Decisions Vector LLC (ADV) Case Study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Chapter 3: Surprise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&amp; Answers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C04B81-1C85-7C91-1E87-09826BB3D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96312" y="6356350"/>
            <a:ext cx="2743200" cy="365125"/>
          </a:xfrm>
        </p:spPr>
        <p:txBody>
          <a:bodyPr/>
          <a:lstStyle/>
          <a:p>
            <a:fld id="{585D148C-3D4E-442C-BA1A-409379C3B611}" type="slidenum">
              <a:rPr lang="en-US" smtClean="0"/>
              <a:t>3</a:t>
            </a:fld>
            <a:r>
              <a:rPr lang="en-US" dirty="0"/>
              <a:t> of 974</a:t>
            </a:r>
          </a:p>
        </p:txBody>
      </p:sp>
    </p:spTree>
    <p:extLst>
      <p:ext uri="{BB962C8B-B14F-4D97-AF65-F5344CB8AC3E}">
        <p14:creationId xmlns:p14="http://schemas.microsoft.com/office/powerpoint/2010/main" val="2093950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F85B6-DA11-CF1E-F62C-18F66DCA7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Chapter 1: Fear of Reprisal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BC136-9C94-F7D3-5FD0-EA93F6636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Basis for this Presentation: How Did We Get Here?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Do People Fear it?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Facts and History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and Answers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End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150679-505C-B9D8-6454-97D152CAE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4</a:t>
            </a:fld>
            <a:r>
              <a:rPr lang="en-US" dirty="0"/>
              <a:t> of 974</a:t>
            </a:r>
          </a:p>
        </p:txBody>
      </p:sp>
    </p:spTree>
    <p:extLst>
      <p:ext uri="{BB962C8B-B14F-4D97-AF65-F5344CB8AC3E}">
        <p14:creationId xmlns:p14="http://schemas.microsoft.com/office/powerpoint/2010/main" val="4255957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C7AE5-8575-44FE-B81A-B12662EF0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Did We Get Here?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F8778-FCEE-465F-857B-921A93D7F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5301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Federal Employee Viewpoint Surveys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Question: whether staff can disclose a suspected violation of any law, rule, or regulation without fear of reprisal?</a:t>
            </a:r>
          </a:p>
          <a:p>
            <a:pPr marL="0" indent="0">
              <a:buNone/>
            </a:pP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indicated a significant percentage of staff feared reprisal</a:t>
            </a:r>
          </a:p>
          <a:p>
            <a:pPr marL="0" indent="0">
              <a:buNone/>
            </a:pP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Engaged staff through multiple informal dialogues and meetings</a:t>
            </a:r>
          </a:p>
          <a:p>
            <a:pPr marL="0" indent="0">
              <a:buNone/>
            </a:pP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Focused on discovery, learning, feedback, ideas, and recommendations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Technology was utilized to provide for anonymous feedback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0A63BF-5EAB-2367-B2CB-AD5962EA5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5</a:t>
            </a:fld>
            <a:r>
              <a:rPr lang="en-US" dirty="0"/>
              <a:t> of 974 </a:t>
            </a:r>
          </a:p>
        </p:txBody>
      </p:sp>
    </p:spTree>
    <p:extLst>
      <p:ext uri="{BB962C8B-B14F-4D97-AF65-F5344CB8AC3E}">
        <p14:creationId xmlns:p14="http://schemas.microsoft.com/office/powerpoint/2010/main" val="2630176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BE024-BAC5-751D-C2BD-613178B36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Do People Fear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F34B1-1837-42EB-9CCA-3EF8AAE51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5" y="1825625"/>
            <a:ext cx="11244263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majority of concerns could be consolidated into the following categories:</a:t>
            </a:r>
          </a:p>
          <a:p>
            <a:pPr marL="0" indent="0">
              <a:buNone/>
            </a:pPr>
            <a:endParaRPr lang="en-US" sz="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fear of making mistakes/failure; </a:t>
            </a:r>
          </a:p>
          <a:p>
            <a:endParaRPr lang="en-US" sz="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prior management mistrust, </a:t>
            </a:r>
          </a:p>
          <a:p>
            <a:endParaRPr lang="en-US" sz="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current management mistrust; </a:t>
            </a:r>
          </a:p>
          <a:p>
            <a:endParaRPr lang="en-US" sz="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lack of staff support/management; and </a:t>
            </a:r>
          </a:p>
          <a:p>
            <a:endParaRPr lang="en-US" sz="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workload management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CE5C96-9798-20C6-3ACC-7CA065626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6</a:t>
            </a:fld>
            <a:r>
              <a:rPr lang="en-US" dirty="0"/>
              <a:t> of 974</a:t>
            </a:r>
          </a:p>
        </p:txBody>
      </p:sp>
    </p:spTree>
    <p:extLst>
      <p:ext uri="{BB962C8B-B14F-4D97-AF65-F5344CB8AC3E}">
        <p14:creationId xmlns:p14="http://schemas.microsoft.com/office/powerpoint/2010/main" val="1903549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3D0E0-B6F3-AB87-968F-B434BD12F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Do People Fear It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FF780-B371-927E-5CD6-833466DC0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eeling a lot of pressure to succeed (fear of failure) and reporting something negative could hinder the mission</a:t>
            </a:r>
          </a:p>
          <a:p>
            <a:pPr marL="0" indent="0">
              <a:buNone/>
            </a:pPr>
            <a:endParaRPr lang="en-US" sz="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Did not want to burden their colleagues or get them in trouble</a:t>
            </a:r>
          </a:p>
          <a:p>
            <a:pPr marL="0" indent="0">
              <a:buNone/>
            </a:pP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 did not address issues after staff reported at that time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Making a mistake can be frustrating or borderline humiliating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challenges across all levels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BF66CB-C16B-F451-B7F9-C747B4EAD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7</a:t>
            </a:fld>
            <a:r>
              <a:rPr lang="en-US" dirty="0"/>
              <a:t> of 974</a:t>
            </a:r>
          </a:p>
        </p:txBody>
      </p:sp>
    </p:spTree>
    <p:extLst>
      <p:ext uri="{BB962C8B-B14F-4D97-AF65-F5344CB8AC3E}">
        <p14:creationId xmlns:p14="http://schemas.microsoft.com/office/powerpoint/2010/main" val="3415061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C7AE5-8575-44FE-B81A-B12662EF0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S&amp;D Office Facts and History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F8778-FCEE-465F-857B-921A93D7F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DOC employee debarred in history</a:t>
            </a:r>
          </a:p>
          <a:p>
            <a:pPr marL="0" indent="0">
              <a:buNone/>
            </a:pP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one employee was complicit in the criminal activity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Employee quit and became a contractor before any repercussions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Barry had to debar the individual to protect the government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Kinder gentler SDO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see T4Cause and T4Default all the time for review and no reprisal!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B38445-E5C7-B158-B566-9078AD61B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8</a:t>
            </a:fld>
            <a:r>
              <a:rPr lang="en-US" dirty="0"/>
              <a:t> of 974</a:t>
            </a:r>
          </a:p>
        </p:txBody>
      </p:sp>
    </p:spTree>
    <p:extLst>
      <p:ext uri="{BB962C8B-B14F-4D97-AF65-F5344CB8AC3E}">
        <p14:creationId xmlns:p14="http://schemas.microsoft.com/office/powerpoint/2010/main" val="3882114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2912E-BD45-68DB-B816-5D5E638A0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and Answers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8CC8A-668F-A1EB-279B-215A8C932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lines are open!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Greg, any callers?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886ABF-3DB4-3DD0-5FE6-6A579FF62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D148C-3D4E-442C-BA1A-409379C3B611}" type="slidenum">
              <a:rPr lang="en-US" smtClean="0"/>
              <a:t>9</a:t>
            </a:fld>
            <a:r>
              <a:rPr lang="en-US" dirty="0"/>
              <a:t> of 974</a:t>
            </a:r>
          </a:p>
        </p:txBody>
      </p:sp>
    </p:spTree>
    <p:extLst>
      <p:ext uri="{BB962C8B-B14F-4D97-AF65-F5344CB8AC3E}">
        <p14:creationId xmlns:p14="http://schemas.microsoft.com/office/powerpoint/2010/main" val="2474388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6BBA2BE072D64897C32937FC1DD91B" ma:contentTypeVersion="16" ma:contentTypeDescription="Create a new document." ma:contentTypeScope="" ma:versionID="32643072e6ebf0911591a997ec03aa22">
  <xsd:schema xmlns:xsd="http://www.w3.org/2001/XMLSchema" xmlns:xs="http://www.w3.org/2001/XMLSchema" xmlns:p="http://schemas.microsoft.com/office/2006/metadata/properties" xmlns:ns1="http://schemas.microsoft.com/sharepoint/v3" xmlns:ns2="fd71e89e-3c55-4eac-afdd-45866f7dedc2" xmlns:ns3="f143c13c-b96e-4455-b7ec-5c23a8e93ed1" targetNamespace="http://schemas.microsoft.com/office/2006/metadata/properties" ma:root="true" ma:fieldsID="1a6fb4fbd7f15e227621205ebe431156" ns1:_="" ns2:_="" ns3:_="">
    <xsd:import namespace="http://schemas.microsoft.com/sharepoint/v3"/>
    <xsd:import namespace="fd71e89e-3c55-4eac-afdd-45866f7dedc2"/>
    <xsd:import namespace="f143c13c-b96e-4455-b7ec-5c23a8e93ed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3:TaxCatchAll" minOccurs="0"/>
                <xsd:element ref="ns2:lcf76f155ced4ddcb4097134ff3c332f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71e89e-3c55-4eac-afdd-45866f7ded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0d4ad75-a42b-4783-84ed-a698db182b0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43c13c-b96e-4455-b7ec-5c23a8e93ed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480d6189-e07c-4da0-a987-ee18165ae366}" ma:internalName="TaxCatchAll" ma:showField="CatchAllData" ma:web="f143c13c-b96e-4455-b7ec-5c23a8e93ed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f143c13c-b96e-4455-b7ec-5c23a8e93ed1" xsi:nil="true"/>
    <lcf76f155ced4ddcb4097134ff3c332f xmlns="fd71e89e-3c55-4eac-afdd-45866f7dedc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0938392-7642-4FC7-A363-62F25F671ECA}"/>
</file>

<file path=customXml/itemProps2.xml><?xml version="1.0" encoding="utf-8"?>
<ds:datastoreItem xmlns:ds="http://schemas.openxmlformats.org/officeDocument/2006/customXml" ds:itemID="{12092069-E646-4152-8147-9C6E34A9CE0A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631B3ECC-9ABB-4E18-8C4F-6C718ABA473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717</TotalTime>
  <Words>1194</Words>
  <Application>Microsoft Office PowerPoint</Application>
  <PresentationFormat>Widescreen</PresentationFormat>
  <Paragraphs>191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Office Theme</vt:lpstr>
      <vt:lpstr>We Have Nothing to Fear But Fear Itself; A Kinder Gentler SDO. FDR (and a little James)</vt:lpstr>
      <vt:lpstr>We Are Here! Greg Is Not A Cat!</vt:lpstr>
      <vt:lpstr>Road Map For Today</vt:lpstr>
      <vt:lpstr>Chapter 1: Fear of Reprisal Discussion</vt:lpstr>
      <vt:lpstr>How Did We Get Here?</vt:lpstr>
      <vt:lpstr>Why Do People Fear It?</vt:lpstr>
      <vt:lpstr>Why Do People Fear It Continued…</vt:lpstr>
      <vt:lpstr>S&amp;D Office Facts and History </vt:lpstr>
      <vt:lpstr>Questions and Answers </vt:lpstr>
      <vt:lpstr>The End of Chapter 1</vt:lpstr>
      <vt:lpstr>Chapter 2: ADV Case Study</vt:lpstr>
      <vt:lpstr>Background </vt:lpstr>
      <vt:lpstr>Background Continued…</vt:lpstr>
      <vt:lpstr>Takeaways/Lessons Learned</vt:lpstr>
      <vt:lpstr>Questions and Answers </vt:lpstr>
      <vt:lpstr>End of Chapter 2</vt:lpstr>
      <vt:lpstr>Chapter 3: Demonstration of Appreciation</vt:lpstr>
      <vt:lpstr>Assistant Special Agent-in-Charge  Christian Patton </vt:lpstr>
      <vt:lpstr>Supervisory Investigator – HQ Investigations Unit Greg Smiley</vt:lpstr>
      <vt:lpstr>Director of Acquisition Services, Enterprise Services Chris Wallis</vt:lpstr>
      <vt:lpstr>Chief, General Law Division  Nick Kornegay</vt:lpstr>
      <vt:lpstr>NIST Receivables Group Leader  Julie Weiblinger</vt:lpstr>
      <vt:lpstr>The End.</vt:lpstr>
      <vt:lpstr>Bureau Points of Contact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Have Nothing to Fear But Fear Itself. FDR</dc:title>
  <dc:creator>Latoff, James (Federal)</dc:creator>
  <cp:lastModifiedBy>Coss, Greg (Federal)</cp:lastModifiedBy>
  <cp:revision>3</cp:revision>
  <dcterms:created xsi:type="dcterms:W3CDTF">2022-05-02T17:20:51Z</dcterms:created>
  <dcterms:modified xsi:type="dcterms:W3CDTF">2022-05-13T15:02:06Z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0x010100776BBA2BE072D64897C32937FC1DD91B</vt:lpwstr>
  </property>
</Properties>
</file>