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268" r:id="rId1"/>
  </p:sldMasterIdLst>
  <p:notesMasterIdLst>
    <p:notesMasterId r:id="rId9"/>
  </p:notesMasterIdLst>
  <p:handoutMasterIdLst>
    <p:handoutMasterId r:id="rId10"/>
  </p:handoutMasterIdLst>
  <p:sldIdLst>
    <p:sldId id="325" r:id="rId2"/>
    <p:sldId id="361" r:id="rId3"/>
    <p:sldId id="365" r:id="rId4"/>
    <p:sldId id="366" r:id="rId5"/>
    <p:sldId id="371" r:id="rId6"/>
    <p:sldId id="370" r:id="rId7"/>
    <p:sldId id="367" r:id="rId8"/>
  </p:sldIdLst>
  <p:sldSz cx="9144000" cy="6858000" type="screen4x3"/>
  <p:notesSz cx="7010400" cy="9296400"/>
  <p:defaultTextStyle>
    <a:defPPr>
      <a:defRPr lang="en-US"/>
    </a:defPPr>
    <a:lvl1pPr algn="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Arial Unicode MS" pitchFamily="34" charset="-128"/>
        <a:cs typeface="Arial Unicode MS" pitchFamily="34" charset="-128"/>
      </a:defRPr>
    </a:lvl1pPr>
    <a:lvl2pPr marL="457200" algn="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Arial Unicode MS" pitchFamily="34" charset="-128"/>
        <a:cs typeface="Arial Unicode MS" pitchFamily="34" charset="-128"/>
      </a:defRPr>
    </a:lvl2pPr>
    <a:lvl3pPr marL="914400" algn="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Arial Unicode MS" pitchFamily="34" charset="-128"/>
        <a:cs typeface="Arial Unicode MS" pitchFamily="34" charset="-128"/>
      </a:defRPr>
    </a:lvl3pPr>
    <a:lvl4pPr marL="1371600" algn="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Arial Unicode MS" pitchFamily="34" charset="-128"/>
        <a:cs typeface="Arial Unicode MS" pitchFamily="34" charset="-128"/>
      </a:defRPr>
    </a:lvl4pPr>
    <a:lvl5pPr marL="1828800" algn="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Arial Unicode MS" pitchFamily="34" charset="-128"/>
        <a:cs typeface="Arial Unicode MS" pitchFamily="34" charset="-128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Arial Unicode MS" pitchFamily="34" charset="-128"/>
        <a:cs typeface="Arial Unicode MS" pitchFamily="34" charset="-128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Arial Unicode MS" pitchFamily="34" charset="-128"/>
        <a:cs typeface="Arial Unicode MS" pitchFamily="34" charset="-128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Arial Unicode MS" pitchFamily="34" charset="-128"/>
        <a:cs typeface="Arial Unicode MS" pitchFamily="34" charset="-128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Arial Unicode MS" pitchFamily="34" charset="-128"/>
        <a:cs typeface="Arial Unicode MS" pitchFamily="34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2852"/>
    <a:srgbClr val="000099"/>
    <a:srgbClr val="0033CC"/>
    <a:srgbClr val="FF00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23" autoAdjust="0"/>
    <p:restoredTop sz="93160" autoAdjust="0"/>
  </p:normalViewPr>
  <p:slideViewPr>
    <p:cSldViewPr>
      <p:cViewPr varScale="1">
        <p:scale>
          <a:sx n="60" d="100"/>
          <a:sy n="60" d="100"/>
        </p:scale>
        <p:origin x="1192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3038475" cy="465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512" tIns="46756" rIns="93512" bIns="46756" numCol="1" anchor="t" anchorCtr="0" compatLnSpc="1">
            <a:prstTxWarp prst="textNoShape">
              <a:avLst/>
            </a:prstTxWarp>
          </a:bodyPr>
          <a:lstStyle>
            <a:lvl1pPr algn="l" defTabSz="935210" eaLnBrk="1" hangingPunct="1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27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40" y="0"/>
            <a:ext cx="3038475" cy="465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512" tIns="46756" rIns="93512" bIns="46756" numCol="1" anchor="t" anchorCtr="0" compatLnSpc="1">
            <a:prstTxWarp prst="textNoShape">
              <a:avLst/>
            </a:prstTxWarp>
          </a:bodyPr>
          <a:lstStyle>
            <a:lvl1pPr defTabSz="935210" eaLnBrk="1" hangingPunct="1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27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29674"/>
            <a:ext cx="3038475" cy="465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512" tIns="46756" rIns="93512" bIns="46756" numCol="1" anchor="b" anchorCtr="0" compatLnSpc="1">
            <a:prstTxWarp prst="textNoShape">
              <a:avLst/>
            </a:prstTxWarp>
          </a:bodyPr>
          <a:lstStyle>
            <a:lvl1pPr algn="l" defTabSz="935210" eaLnBrk="1" hangingPunct="1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27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40" y="8829674"/>
            <a:ext cx="3038475" cy="465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512" tIns="46756" rIns="93512" bIns="46756" numCol="1" anchor="b" anchorCtr="0" compatLnSpc="1">
            <a:prstTxWarp prst="textNoShape">
              <a:avLst/>
            </a:prstTxWarp>
          </a:bodyPr>
          <a:lstStyle>
            <a:lvl1pPr defTabSz="935210" eaLnBrk="1" hangingPunct="1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fld id="{B3FEC802-7C2F-4927-BA2D-17B2F8D1E04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85516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3038475" cy="465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512" tIns="46756" rIns="93512" bIns="46756" numCol="1" anchor="t" anchorCtr="0" compatLnSpc="1">
            <a:prstTxWarp prst="textNoShape">
              <a:avLst/>
            </a:prstTxWarp>
          </a:bodyPr>
          <a:lstStyle>
            <a:lvl1pPr algn="l" defTabSz="935210" eaLnBrk="1" hangingPunct="1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40" y="0"/>
            <a:ext cx="3038475" cy="465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512" tIns="46756" rIns="93512" bIns="46756" numCol="1" anchor="t" anchorCtr="0" compatLnSpc="1">
            <a:prstTxWarp prst="textNoShape">
              <a:avLst/>
            </a:prstTxWarp>
          </a:bodyPr>
          <a:lstStyle>
            <a:lvl1pPr defTabSz="935210" eaLnBrk="1" hangingPunct="1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5325"/>
            <a:ext cx="4648200" cy="34877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0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7"/>
            <a:ext cx="5607050" cy="418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512" tIns="46756" rIns="93512" bIns="4675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0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829674"/>
            <a:ext cx="3038475" cy="465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512" tIns="46756" rIns="93512" bIns="46756" numCol="1" anchor="b" anchorCtr="0" compatLnSpc="1">
            <a:prstTxWarp prst="textNoShape">
              <a:avLst/>
            </a:prstTxWarp>
          </a:bodyPr>
          <a:lstStyle>
            <a:lvl1pPr algn="l" defTabSz="935210" eaLnBrk="1" hangingPunct="1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60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40" y="8829674"/>
            <a:ext cx="3038475" cy="465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512" tIns="46756" rIns="93512" bIns="46756" numCol="1" anchor="b" anchorCtr="0" compatLnSpc="1">
            <a:prstTxWarp prst="textNoShape">
              <a:avLst/>
            </a:prstTxWarp>
          </a:bodyPr>
          <a:lstStyle>
            <a:lvl1pPr defTabSz="935210" eaLnBrk="1" hangingPunct="1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fld id="{3D42F029-2C5F-497E-BD0C-EA25ECC038A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40730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D42F029-2C5F-497E-BD0C-EA25ECC038AB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23892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D42F029-2C5F-497E-BD0C-EA25ECC038AB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8463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D42F029-2C5F-497E-BD0C-EA25ECC038AB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6229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D42F029-2C5F-497E-BD0C-EA25ECC038AB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027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69B0B1-6765-4964-8785-DB3B2483F00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06D325-3EA0-4565-8D7B-982763BED92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AF4990-0E24-4B10-AF67-DEAAFC7966F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90BC4A-925A-4414-BA54-38650B8F4B5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603422-D600-4402-A10D-0204EB3A96B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68F7D4-3F50-48B5-9EEF-5BED6C60C9C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B070CA-199D-454E-BC4C-62F3956E347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96E82F-DC64-4349-8961-61C5216655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61FCF1-163D-468D-A52C-E1B470432F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9C6AA2-ABC7-4F16-8D05-24400EFDA4E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7C11ACE-D0B7-4388-84EF-86427588FC4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rgbClr val="2428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214089B-1803-446B-9D8C-938F3FE5E6C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69" r:id="rId1"/>
    <p:sldLayoutId id="2147484270" r:id="rId2"/>
    <p:sldLayoutId id="2147484271" r:id="rId3"/>
    <p:sldLayoutId id="2147484272" r:id="rId4"/>
    <p:sldLayoutId id="2147484273" r:id="rId5"/>
    <p:sldLayoutId id="2147484274" r:id="rId6"/>
    <p:sldLayoutId id="2147484275" r:id="rId7"/>
    <p:sldLayoutId id="2147484276" r:id="rId8"/>
    <p:sldLayoutId id="2147484277" r:id="rId9"/>
    <p:sldLayoutId id="2147484278" r:id="rId10"/>
    <p:sldLayoutId id="2147484279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CSC-GovTAPMO@doc.gov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edhosting.ukg.com/UA/public_sector/GovTA_Core/GovTA_Core_Videos/story.html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67" t="6428" r="115" b="20071"/>
          <a:stretch/>
        </p:blipFill>
        <p:spPr>
          <a:xfrm>
            <a:off x="1" y="0"/>
            <a:ext cx="8458199" cy="3962400"/>
          </a:xfrm>
          <a:prstGeom prst="rect">
            <a:avLst/>
          </a:prstGeom>
          <a:effectLst>
            <a:reflection endPos="0" dir="5400000" sy="-100000" algn="bl" rotWithShape="0"/>
          </a:effectLst>
        </p:spPr>
      </p:pic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131885" y="4191000"/>
            <a:ext cx="8194430" cy="2209800"/>
          </a:xfrm>
        </p:spPr>
        <p:txBody>
          <a:bodyPr>
            <a:noAutofit/>
          </a:bodyPr>
          <a:lstStyle/>
          <a:p>
            <a:pPr algn="ctr"/>
            <a:r>
              <a:rPr lang="en-US" altLang="en-US" sz="3600" b="1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GovTA Overview</a:t>
            </a:r>
            <a:br>
              <a:rPr lang="en-US" altLang="en-US" sz="3600" b="1" i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 b="1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January 19, 2023</a:t>
            </a:r>
            <a:br>
              <a:rPr lang="en-US" altLang="en-US" sz="3600" b="1" i="0" dirty="0">
                <a:latin typeface="+mn-lt"/>
                <a:cs typeface="Times New Roman" panose="02020603050405020304" pitchFamily="18" charset="0"/>
              </a:rPr>
            </a:br>
            <a:endParaRPr lang="en-US" altLang="en-US" sz="3600" b="1" dirty="0">
              <a:latin typeface="+mn-lt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892CD5-E76A-4AEE-BCE8-D8DE3EAC6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90BC4A-925A-4414-BA54-38650B8F4B5C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E5198B8-50A5-4AA1-BA83-007833606D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7086600" cy="2209800"/>
          </a:xfrm>
        </p:spPr>
        <p:txBody>
          <a:bodyPr>
            <a:normAutofit/>
          </a:bodyPr>
          <a:lstStyle/>
          <a:p>
            <a:pPr indent="-342900"/>
            <a:r>
              <a:rPr lang="en-US" sz="1800" b="0" dirty="0">
                <a:solidFill>
                  <a:schemeClr val="tx1"/>
                </a:solidFill>
              </a:rPr>
              <a:t>In February 2021 the </a:t>
            </a:r>
            <a:r>
              <a:rPr lang="en-US" sz="1800" dirty="0"/>
              <a:t>w</a:t>
            </a:r>
            <a:r>
              <a:rPr lang="en-US" sz="1800" b="0" dirty="0">
                <a:solidFill>
                  <a:schemeClr val="tx1"/>
                </a:solidFill>
              </a:rPr>
              <a:t>ebTA vendor, Kronos/UKG, announced end of engineering support for </a:t>
            </a:r>
            <a:r>
              <a:rPr lang="en-US" sz="1800" dirty="0"/>
              <a:t>w</a:t>
            </a:r>
            <a:r>
              <a:rPr lang="en-US" sz="1800" b="0" dirty="0">
                <a:solidFill>
                  <a:schemeClr val="tx1"/>
                </a:solidFill>
              </a:rPr>
              <a:t>ebTA version 4 on September 30, 2022</a:t>
            </a:r>
          </a:p>
          <a:p>
            <a:pPr indent="-342900"/>
            <a:r>
              <a:rPr lang="en-US" sz="1800" b="0" dirty="0">
                <a:solidFill>
                  <a:schemeClr val="tx1"/>
                </a:solidFill>
              </a:rPr>
              <a:t>End of Engineering Support includes discontinuation of new releases, service packs, patches, bug fixes, and security updates</a:t>
            </a:r>
            <a:endParaRPr lang="en-US" sz="1800" dirty="0"/>
          </a:p>
          <a:p>
            <a:pPr indent="-342900"/>
            <a:r>
              <a:rPr lang="en-US" sz="1800" dirty="0"/>
              <a:t>Kronos/UKG will not upgrade current version 4 customers to version 5 and must upgrade to GovTA</a:t>
            </a:r>
            <a:endParaRPr lang="en-US" sz="1800" b="0" dirty="0">
              <a:solidFill>
                <a:schemeClr val="tx1"/>
              </a:solidFill>
            </a:endParaRPr>
          </a:p>
          <a:p>
            <a:pPr marL="502920" indent="-342900"/>
            <a:endParaRPr lang="en-US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679996A5-E50E-4975-98A3-36C1F6254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pic>
        <p:nvPicPr>
          <p:cNvPr id="2" name="Content Placeholder 5">
            <a:extLst>
              <a:ext uri="{FF2B5EF4-FFF2-40B4-BE49-F238E27FC236}">
                <a16:creationId xmlns:a16="http://schemas.microsoft.com/office/drawing/2014/main" id="{558DB61F-9F0E-CF70-B870-8827AE1D25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3438525"/>
            <a:ext cx="7620000" cy="3208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5387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5F2FA4-0CDD-E97A-8D56-5CBA6DFD7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Contract Award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5E0B63-5447-8FC8-911F-61B63A36AF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err="1"/>
              <a:t>GovTA</a:t>
            </a:r>
            <a:r>
              <a:rPr lang="en-US" sz="2400" dirty="0"/>
              <a:t> is the next iteration of </a:t>
            </a:r>
            <a:r>
              <a:rPr lang="en-US" sz="2400" dirty="0" err="1"/>
              <a:t>webTA</a:t>
            </a:r>
            <a:r>
              <a:rPr lang="en-US" sz="2400" dirty="0"/>
              <a:t>, with a new user interface and some enhanced features</a:t>
            </a:r>
          </a:p>
          <a:p>
            <a:r>
              <a:rPr lang="en-US" sz="2400" dirty="0"/>
              <a:t>UKG will maintain our current </a:t>
            </a:r>
            <a:r>
              <a:rPr lang="en-US" sz="2400" dirty="0" err="1"/>
              <a:t>webTA</a:t>
            </a:r>
            <a:r>
              <a:rPr lang="en-US" sz="2400" dirty="0"/>
              <a:t> version 4 until successful transition to our new system even after end-of-engineering support (includes security patching, continuity of operations, and federal time-keeping mandates, but no additional enhancements or code changes)</a:t>
            </a:r>
          </a:p>
          <a:p>
            <a:r>
              <a:rPr lang="en-US" sz="2400" b="0" dirty="0"/>
              <a:t>Contract was awarded to </a:t>
            </a:r>
            <a:r>
              <a:rPr lang="en-US" sz="2400" b="0" dirty="0" err="1"/>
              <a:t>LenTech</a:t>
            </a:r>
            <a:r>
              <a:rPr lang="en-US" sz="2400" b="0" dirty="0"/>
              <a:t>, a UKG partner, reseller, and hosting provider for </a:t>
            </a:r>
            <a:r>
              <a:rPr lang="en-US" sz="2400" b="0" dirty="0" err="1"/>
              <a:t>webTA</a:t>
            </a:r>
            <a:r>
              <a:rPr lang="en-US" sz="2400" b="0" dirty="0"/>
              <a:t> and </a:t>
            </a:r>
            <a:r>
              <a:rPr lang="en-US" sz="2400" b="0" dirty="0" err="1"/>
              <a:t>GovTA</a:t>
            </a:r>
            <a:r>
              <a:rPr lang="en-US" sz="2400" b="0" dirty="0"/>
              <a:t>, in November 2021</a:t>
            </a:r>
          </a:p>
          <a:p>
            <a:r>
              <a:rPr lang="en-US" sz="2400" b="0" dirty="0" err="1"/>
              <a:t>LenTech</a:t>
            </a:r>
            <a:r>
              <a:rPr lang="en-US" sz="2400" b="0" dirty="0"/>
              <a:t> will provide cloud hosting services for </a:t>
            </a:r>
            <a:r>
              <a:rPr lang="en-US" sz="2400" b="0" dirty="0" err="1"/>
              <a:t>GovTA</a:t>
            </a:r>
            <a:endParaRPr lang="en-US" sz="2400" b="0" dirty="0"/>
          </a:p>
          <a:p>
            <a:r>
              <a:rPr lang="en-US" sz="2400" b="0" dirty="0"/>
              <a:t>All historical data will be migrated (6+ years)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966E73-3BBD-31B1-5411-397C1736F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90BC4A-925A-4414-BA54-38650B8F4B5C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5044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D3158-69D9-4FFF-BB6D-E5F99F0A9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 Details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A3DF2B-8894-4272-953B-6BD60D180D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GovTA</a:t>
            </a:r>
            <a:r>
              <a:rPr lang="en-US" dirty="0"/>
              <a:t> is expected to include customized extensions and bug fixes previously requested by DOC.  </a:t>
            </a:r>
          </a:p>
          <a:p>
            <a:r>
              <a:rPr lang="en-US" dirty="0" err="1"/>
              <a:t>GovTA</a:t>
            </a:r>
            <a:r>
              <a:rPr lang="en-US" dirty="0"/>
              <a:t> Bi-Directional Connectivity with NFC is possible, but more detailed requirements needed, with process to begin after </a:t>
            </a:r>
            <a:r>
              <a:rPr lang="en-US" dirty="0" err="1"/>
              <a:t>GovTA</a:t>
            </a:r>
            <a:r>
              <a:rPr lang="en-US" dirty="0"/>
              <a:t> deployment </a:t>
            </a:r>
          </a:p>
          <a:p>
            <a:r>
              <a:rPr lang="en-US" dirty="0"/>
              <a:t>BAS Accounting Codes – the ability to use BAS Account Structure updates will be ready when needed, after initial software deployment date	</a:t>
            </a:r>
            <a:endParaRPr lang="en-US" b="0" dirty="0"/>
          </a:p>
          <a:p>
            <a:r>
              <a:rPr lang="en-US" dirty="0"/>
              <a:t>Web based training provided</a:t>
            </a:r>
          </a:p>
          <a:p>
            <a:r>
              <a:rPr lang="en-US" dirty="0"/>
              <a:t>Outreach sessions will continue throughout the project</a:t>
            </a:r>
          </a:p>
          <a:p>
            <a:r>
              <a:rPr lang="en-US" dirty="0"/>
              <a:t>Please email </a:t>
            </a:r>
            <a:r>
              <a:rPr lang="en-US" dirty="0">
                <a:hlinkClick r:id="rId3"/>
              </a:rPr>
              <a:t>CSC-GovTAPMO@doc.gov</a:t>
            </a:r>
            <a:r>
              <a:rPr lang="en-US" dirty="0"/>
              <a:t> with any questions</a:t>
            </a:r>
          </a:p>
          <a:p>
            <a:pPr lvl="1"/>
            <a:endParaRPr lang="en-US" dirty="0"/>
          </a:p>
          <a:p>
            <a:endParaRPr lang="en-US" sz="2000" b="0" dirty="0"/>
          </a:p>
          <a:p>
            <a:endParaRPr lang="en-US" sz="2000" b="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6A420D-7093-4F15-A972-C3883EEEE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90BC4A-925A-4414-BA54-38650B8F4B5C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872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5476D-3A45-0BE8-586F-53B39FCBB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6D7D81-0268-4977-6EE5-5E6C179B5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7772400" cy="5334000"/>
          </a:xfrm>
        </p:spPr>
        <p:txBody>
          <a:bodyPr>
            <a:normAutofit/>
          </a:bodyPr>
          <a:lstStyle/>
          <a:p>
            <a:r>
              <a:rPr lang="en-US" sz="2400" dirty="0" err="1"/>
              <a:t>GovTA</a:t>
            </a:r>
            <a:r>
              <a:rPr lang="en-US" sz="2400" dirty="0"/>
              <a:t> Cloud Environment Built</a:t>
            </a:r>
          </a:p>
          <a:p>
            <a:r>
              <a:rPr lang="en-US" sz="2400" dirty="0"/>
              <a:t>UKG delivered software 12/23/2022 and </a:t>
            </a:r>
            <a:r>
              <a:rPr lang="en-US" sz="2400" dirty="0" err="1"/>
              <a:t>Lentech</a:t>
            </a:r>
            <a:r>
              <a:rPr lang="en-US" sz="2400" dirty="0"/>
              <a:t> installed in their Cloud environment 01/11/2023</a:t>
            </a:r>
          </a:p>
          <a:p>
            <a:r>
              <a:rPr lang="en-US" sz="2400" dirty="0"/>
              <a:t>Security Tasks</a:t>
            </a:r>
          </a:p>
          <a:p>
            <a:pPr lvl="1"/>
            <a:r>
              <a:rPr lang="en-US" sz="2400" dirty="0"/>
              <a:t>Authority To Test (ATT) received from CISO 11/30/2023.  Expires 05/30/2023</a:t>
            </a:r>
          </a:p>
          <a:p>
            <a:pPr lvl="1"/>
            <a:r>
              <a:rPr lang="en-US" sz="2400" dirty="0"/>
              <a:t>Authority To Operate (ATO) process underway.  Scheduled to be completed May 2023 </a:t>
            </a:r>
          </a:p>
          <a:p>
            <a:pPr lvl="1"/>
            <a:r>
              <a:rPr lang="en-US" sz="2400" dirty="0"/>
              <a:t>Interconnection Security Agreements (ISA) and Memorandums of Understanding (MOU) underway and scheduled to be completed by February 2023</a:t>
            </a:r>
          </a:p>
          <a:p>
            <a:pPr lvl="1"/>
            <a:endParaRPr lang="en-US" dirty="0"/>
          </a:p>
          <a:p>
            <a:pPr marL="11430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09AD2D-3316-A8BA-B423-2499C05E1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90BC4A-925A-4414-BA54-38650B8F4B5C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158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5476D-3A45-0BE8-586F-53B39FCBB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Updates </a:t>
            </a:r>
            <a:r>
              <a:rPr lang="en-US" sz="2000" dirty="0"/>
              <a:t>(cont’d)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6D7D81-0268-4977-6EE5-5E6C179B5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7772400" cy="5334000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/>
              <a:t>Testing Plan being finalized and will be communicated when ready</a:t>
            </a:r>
          </a:p>
          <a:p>
            <a:pPr lvl="1"/>
            <a:r>
              <a:rPr lang="en-US" dirty="0"/>
              <a:t>Testers being requested from Bureaus</a:t>
            </a:r>
          </a:p>
          <a:p>
            <a:pPr lvl="1"/>
            <a:r>
              <a:rPr lang="en-US" dirty="0"/>
              <a:t>Testing meeting to be scheduled next week</a:t>
            </a:r>
          </a:p>
          <a:p>
            <a:pPr lvl="1"/>
            <a:r>
              <a:rPr lang="en-US" dirty="0"/>
              <a:t>Testing scheduled for 02/06 – 03/02/2023</a:t>
            </a:r>
          </a:p>
          <a:p>
            <a:r>
              <a:rPr lang="en-US" sz="2400"/>
              <a:t>Training </a:t>
            </a:r>
            <a:r>
              <a:rPr lang="en-US" sz="2400" dirty="0"/>
              <a:t>Plan being finalized and will be communicated when ready</a:t>
            </a:r>
          </a:p>
          <a:p>
            <a:r>
              <a:rPr lang="en-US" sz="2400" dirty="0"/>
              <a:t>UKG provided the below link for Core Training Videos </a:t>
            </a:r>
          </a:p>
          <a:p>
            <a:r>
              <a:rPr lang="en-US" sz="2400" dirty="0">
                <a:hlinkClick r:id="rId3"/>
              </a:rPr>
              <a:t>https://edhosting.ukg.com/UA/public_sector/GovTA_Core/GovTA_Core_Videos/story.html</a:t>
            </a:r>
            <a:endParaRPr lang="en-US" sz="2400" dirty="0"/>
          </a:p>
          <a:p>
            <a:r>
              <a:rPr lang="en-US" sz="2400" dirty="0"/>
              <a:t>Please copy and paste link into your internet browser if needed</a:t>
            </a:r>
          </a:p>
          <a:p>
            <a:r>
              <a:rPr lang="en-US" sz="2400" dirty="0"/>
              <a:t>These videos cover an overview of </a:t>
            </a:r>
            <a:r>
              <a:rPr lang="en-US" sz="2400" dirty="0" err="1"/>
              <a:t>GovTA</a:t>
            </a:r>
            <a:r>
              <a:rPr lang="en-US" sz="2400" dirty="0"/>
              <a:t>, plus the most commonly used functions for:</a:t>
            </a:r>
          </a:p>
          <a:p>
            <a:pPr lvl="1"/>
            <a:r>
              <a:rPr lang="en-US" sz="2200" dirty="0"/>
              <a:t>Employees</a:t>
            </a:r>
          </a:p>
          <a:p>
            <a:pPr lvl="1"/>
            <a:r>
              <a:rPr lang="en-US" sz="2200" dirty="0"/>
              <a:t>Timekeepers</a:t>
            </a:r>
          </a:p>
          <a:p>
            <a:pPr lvl="1"/>
            <a:r>
              <a:rPr lang="en-US" sz="2200" dirty="0"/>
              <a:t>Supervisors</a:t>
            </a:r>
          </a:p>
          <a:p>
            <a:pPr lvl="1"/>
            <a:r>
              <a:rPr lang="en-US" sz="2200" dirty="0"/>
              <a:t>HR Administrators</a:t>
            </a:r>
          </a:p>
          <a:p>
            <a:endParaRPr lang="en-US" sz="2400" dirty="0"/>
          </a:p>
          <a:p>
            <a:pPr lvl="1"/>
            <a:endParaRPr lang="en-US" dirty="0"/>
          </a:p>
          <a:p>
            <a:pPr marL="11430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09AD2D-3316-A8BA-B423-2499C05E1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90BC4A-925A-4414-BA54-38650B8F4B5C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0998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19294-16AE-42F6-9D6D-89C13D7D8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Milestones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0D12B5-EB81-46CA-86CF-6D6221EBA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90BC4A-925A-4414-BA54-38650B8F4B5C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graphicFrame>
        <p:nvGraphicFramePr>
          <p:cNvPr id="13" name="Table 13">
            <a:extLst>
              <a:ext uri="{FF2B5EF4-FFF2-40B4-BE49-F238E27FC236}">
                <a16:creationId xmlns:a16="http://schemas.microsoft.com/office/drawing/2014/main" id="{EF5E4BFB-0371-45F9-815F-6EFAD1EC53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3920294"/>
              </p:ext>
            </p:extLst>
          </p:nvPr>
        </p:nvGraphicFramePr>
        <p:xfrm>
          <a:off x="457200" y="1219200"/>
          <a:ext cx="7734300" cy="5521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1794">
                  <a:extLst>
                    <a:ext uri="{9D8B030D-6E8A-4147-A177-3AD203B41FA5}">
                      <a16:colId xmlns:a16="http://schemas.microsoft.com/office/drawing/2014/main" val="2040563189"/>
                    </a:ext>
                  </a:extLst>
                </a:gridCol>
                <a:gridCol w="1726692">
                  <a:extLst>
                    <a:ext uri="{9D8B030D-6E8A-4147-A177-3AD203B41FA5}">
                      <a16:colId xmlns:a16="http://schemas.microsoft.com/office/drawing/2014/main" val="3592562536"/>
                    </a:ext>
                  </a:extLst>
                </a:gridCol>
                <a:gridCol w="3845814">
                  <a:extLst>
                    <a:ext uri="{9D8B030D-6E8A-4147-A177-3AD203B41FA5}">
                      <a16:colId xmlns:a16="http://schemas.microsoft.com/office/drawing/2014/main" val="114700724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Milestone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Estimated 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9352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/>
                        <a:t>GovTA software delivery (includes customizations)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December 2022 – January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Software delivered 12/23/2022 Software installed 01/11/2023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11168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/>
                        <a:t>Testing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/>
                        <a:t>February 2023-March </a:t>
                      </a:r>
                      <a:r>
                        <a:rPr lang="en-US" sz="2200" dirty="0"/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Estimate based on software delivery date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0253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/>
                        <a:t>Training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April-May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/>
                        <a:t>Estimate based on software delivery date and includes web-based training.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78994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/>
                        <a:t>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/>
                        <a:t>April-May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/>
                        <a:t>Estimate based on current schedule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74269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/>
                        <a:t>Production Implementation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June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Estimate based on current schedule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86621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87834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7045</TotalTime>
  <Words>514</Words>
  <Application>Microsoft Office PowerPoint</Application>
  <PresentationFormat>On-screen Show (4:3)</PresentationFormat>
  <Paragraphs>71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Cambria</vt:lpstr>
      <vt:lpstr>Times New Roman</vt:lpstr>
      <vt:lpstr>Adjacency</vt:lpstr>
      <vt:lpstr>GovTA Overview January 19, 2023 </vt:lpstr>
      <vt:lpstr>Background</vt:lpstr>
      <vt:lpstr>Contract Award</vt:lpstr>
      <vt:lpstr>Implementation Details</vt:lpstr>
      <vt:lpstr>Project Updates</vt:lpstr>
      <vt:lpstr>Project Updates (cont’d)</vt:lpstr>
      <vt:lpstr>Key Milestones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Secretary’s Response Letter to the  OIG’s Top Management Challenges</dc:title>
  <dc:creator>Mausser, MaryAnn</dc:creator>
  <cp:lastModifiedBy>Hoebel, James (Federal)</cp:lastModifiedBy>
  <cp:revision>199</cp:revision>
  <cp:lastPrinted>2018-01-29T18:48:36Z</cp:lastPrinted>
  <dcterms:created xsi:type="dcterms:W3CDTF">2014-09-23T16:03:30Z</dcterms:created>
  <dcterms:modified xsi:type="dcterms:W3CDTF">2023-01-19T20:02:04Z</dcterms:modified>
</cp:coreProperties>
</file>