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343" r:id="rId5"/>
    <p:sldId id="387" r:id="rId6"/>
    <p:sldId id="257" r:id="rId7"/>
    <p:sldId id="258" r:id="rId8"/>
    <p:sldId id="356" r:id="rId9"/>
    <p:sldId id="357" r:id="rId10"/>
    <p:sldId id="358" r:id="rId11"/>
    <p:sldId id="360" r:id="rId12"/>
    <p:sldId id="359" r:id="rId13"/>
    <p:sldId id="348" r:id="rId14"/>
    <p:sldId id="377" r:id="rId15"/>
    <p:sldId id="379" r:id="rId16"/>
    <p:sldId id="369" r:id="rId17"/>
    <p:sldId id="380" r:id="rId18"/>
    <p:sldId id="384" r:id="rId19"/>
    <p:sldId id="381" r:id="rId20"/>
    <p:sldId id="371" r:id="rId21"/>
    <p:sldId id="373" r:id="rId22"/>
    <p:sldId id="372" r:id="rId23"/>
    <p:sldId id="383" r:id="rId24"/>
    <p:sldId id="374" r:id="rId25"/>
    <p:sldId id="382" r:id="rId26"/>
    <p:sldId id="376" r:id="rId27"/>
    <p:sldId id="385" r:id="rId28"/>
    <p:sldId id="349" r:id="rId29"/>
    <p:sldId id="350" r:id="rId30"/>
    <p:sldId id="351" r:id="rId31"/>
    <p:sldId id="361" r:id="rId32"/>
    <p:sldId id="362" r:id="rId33"/>
    <p:sldId id="355" r:id="rId34"/>
    <p:sldId id="386" r:id="rId35"/>
    <p:sldId id="352" r:id="rId36"/>
    <p:sldId id="363" r:id="rId37"/>
    <p:sldId id="364" r:id="rId38"/>
    <p:sldId id="353" r:id="rId39"/>
    <p:sldId id="354" r:id="rId40"/>
    <p:sldId id="324" r:id="rId41"/>
    <p:sldId id="365" r:id="rId42"/>
    <p:sldId id="366" r:id="rId43"/>
    <p:sldId id="367"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ghid Boykin (CENSUS/ACQ FED)" initials="BB(F" lastIdx="19" clrIdx="0">
    <p:extLst>
      <p:ext uri="{19B8F6BF-5375-455C-9EA6-DF929625EA0E}">
        <p15:presenceInfo xmlns:p15="http://schemas.microsoft.com/office/powerpoint/2012/main" userId="S::brighid.boykin@census.gov::f5cc61c6-0cf4-4d4e-909d-0f58fe280d4a" providerId="AD"/>
      </p:ext>
    </p:extLst>
  </p:cmAuthor>
  <p:cmAuthor id="2" name="Carrie M Parker (CENSUS/ACQ FED)" initials="CMP(F" lastIdx="2" clrIdx="1">
    <p:extLst>
      <p:ext uri="{19B8F6BF-5375-455C-9EA6-DF929625EA0E}">
        <p15:presenceInfo xmlns:p15="http://schemas.microsoft.com/office/powerpoint/2012/main" userId="S::carrie.m.parker@census.gov::1839cd0f-c516-40d8-bd1c-e1ab26e8dbc1" providerId="AD"/>
      </p:ext>
    </p:extLst>
  </p:cmAuthor>
  <p:cmAuthor id="3" name="Dijon F Ferdinand (CENSUS/ACQ FED)" initials="DFF(F" lastIdx="5" clrIdx="2">
    <p:extLst>
      <p:ext uri="{19B8F6BF-5375-455C-9EA6-DF929625EA0E}">
        <p15:presenceInfo xmlns:p15="http://schemas.microsoft.com/office/powerpoint/2012/main" userId="S::Dijon.F.Ferdinand@census.gov::03b8bc2b-2011-49a4-80e4-63dd39a847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5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36" autoAdjust="0"/>
    <p:restoredTop sz="94660"/>
  </p:normalViewPr>
  <p:slideViewPr>
    <p:cSldViewPr snapToGrid="0">
      <p:cViewPr varScale="1">
        <p:scale>
          <a:sx n="62" d="100"/>
          <a:sy n="62" d="100"/>
        </p:scale>
        <p:origin x="74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_rels/data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diagrams/_rels/drawing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EE8D7C-9E14-465C-9379-A60A47CF6FE0}" type="doc">
      <dgm:prSet loTypeId="urn:microsoft.com/office/officeart/2005/8/layout/default" loCatId="list" qsTypeId="urn:microsoft.com/office/officeart/2005/8/quickstyle/simple2" qsCatId="simple" csTypeId="urn:microsoft.com/office/officeart/2005/8/colors/colorful5" csCatId="colorful" phldr="1"/>
      <dgm:spPr/>
      <dgm:t>
        <a:bodyPr/>
        <a:lstStyle/>
        <a:p>
          <a:endParaRPr lang="en-US"/>
        </a:p>
      </dgm:t>
    </dgm:pt>
    <dgm:pt modelId="{6B6F2E50-3F96-48C9-A9E2-D70CDBB7308F}">
      <dgm:prSet/>
      <dgm:spPr/>
      <dgm:t>
        <a:bodyPr/>
        <a:lstStyle/>
        <a:p>
          <a:r>
            <a:rPr lang="en-US" dirty="0"/>
            <a:t>Contracting Officers </a:t>
          </a:r>
          <a:r>
            <a:rPr lang="en-US" b="1" u="sng" dirty="0"/>
            <a:t>may </a:t>
          </a:r>
          <a:r>
            <a:rPr lang="en-US" dirty="0"/>
            <a:t>use secondary databases such as:</a:t>
          </a:r>
        </a:p>
      </dgm:t>
    </dgm:pt>
    <dgm:pt modelId="{661C4BD3-FC1D-407E-A2AC-719E05E643BF}" type="parTrans" cxnId="{EE192FEF-50CF-4129-B7D9-9E0A9112096F}">
      <dgm:prSet/>
      <dgm:spPr/>
      <dgm:t>
        <a:bodyPr/>
        <a:lstStyle/>
        <a:p>
          <a:endParaRPr lang="en-US"/>
        </a:p>
      </dgm:t>
    </dgm:pt>
    <dgm:pt modelId="{25511F7E-CB00-437C-9DAB-E89E4FD8637E}" type="sibTrans" cxnId="{EE192FEF-50CF-4129-B7D9-9E0A9112096F}">
      <dgm:prSet/>
      <dgm:spPr/>
      <dgm:t>
        <a:bodyPr/>
        <a:lstStyle/>
        <a:p>
          <a:endParaRPr lang="en-US"/>
        </a:p>
      </dgm:t>
    </dgm:pt>
    <dgm:pt modelId="{1EAB925D-39D5-4ABE-8104-FE4EB5E6149F}">
      <dgm:prSet/>
      <dgm:spPr/>
      <dgm:t>
        <a:bodyPr/>
        <a:lstStyle/>
        <a:p>
          <a:r>
            <a:rPr lang="en-US" dirty="0"/>
            <a:t>Department of Veterans Affairs Vendor Information Pages</a:t>
          </a:r>
        </a:p>
      </dgm:t>
    </dgm:pt>
    <dgm:pt modelId="{B4D647EC-4ADD-4FEF-990B-3119AFA75C42}" type="parTrans" cxnId="{6E218C40-3BB7-4669-8341-49F6B31557B2}">
      <dgm:prSet/>
      <dgm:spPr/>
      <dgm:t>
        <a:bodyPr/>
        <a:lstStyle/>
        <a:p>
          <a:endParaRPr lang="en-US"/>
        </a:p>
      </dgm:t>
    </dgm:pt>
    <dgm:pt modelId="{80B0EE99-51AF-41E6-A336-02973383C2EA}" type="sibTrans" cxnId="{6E218C40-3BB7-4669-8341-49F6B31557B2}">
      <dgm:prSet/>
      <dgm:spPr/>
      <dgm:t>
        <a:bodyPr/>
        <a:lstStyle/>
        <a:p>
          <a:endParaRPr lang="en-US"/>
        </a:p>
      </dgm:t>
    </dgm:pt>
    <dgm:pt modelId="{DC1A4AA5-81E5-44DF-9808-EBCE1DE05602}">
      <dgm:prSet/>
      <dgm:spPr/>
      <dgm:t>
        <a:bodyPr/>
        <a:lstStyle/>
        <a:p>
          <a:r>
            <a:rPr lang="en-US" dirty="0"/>
            <a:t>System for Award Management (SAM)</a:t>
          </a:r>
        </a:p>
      </dgm:t>
    </dgm:pt>
    <dgm:pt modelId="{D2D30421-ACFB-485D-AFB7-1EB8C306A8A7}" type="parTrans" cxnId="{068A1518-36E9-495F-8DF8-0F6B406DD192}">
      <dgm:prSet/>
      <dgm:spPr/>
      <dgm:t>
        <a:bodyPr/>
        <a:lstStyle/>
        <a:p>
          <a:endParaRPr lang="en-US"/>
        </a:p>
      </dgm:t>
    </dgm:pt>
    <dgm:pt modelId="{9E2A5172-A257-402D-B78E-FC4C345D248F}" type="sibTrans" cxnId="{068A1518-36E9-495F-8DF8-0F6B406DD192}">
      <dgm:prSet/>
      <dgm:spPr/>
      <dgm:t>
        <a:bodyPr/>
        <a:lstStyle/>
        <a:p>
          <a:endParaRPr lang="en-US"/>
        </a:p>
      </dgm:t>
    </dgm:pt>
    <dgm:pt modelId="{843157F5-A266-4BF8-B304-ED828F83D341}">
      <dgm:prSet/>
      <dgm:spPr/>
      <dgm:t>
        <a:bodyPr/>
        <a:lstStyle/>
        <a:p>
          <a:r>
            <a:rPr lang="en-US" dirty="0"/>
            <a:t>Federal Procurement Data System (FPDS)</a:t>
          </a:r>
        </a:p>
      </dgm:t>
    </dgm:pt>
    <dgm:pt modelId="{001F496C-8921-4815-AC4C-1F21444197D5}" type="parTrans" cxnId="{30D3A48C-111B-45CC-812A-D72A1244D7A8}">
      <dgm:prSet/>
      <dgm:spPr/>
      <dgm:t>
        <a:bodyPr/>
        <a:lstStyle/>
        <a:p>
          <a:endParaRPr lang="en-US"/>
        </a:p>
      </dgm:t>
    </dgm:pt>
    <dgm:pt modelId="{29B903F7-310A-4EAF-B7C0-993D3FB7A23E}" type="sibTrans" cxnId="{30D3A48C-111B-45CC-812A-D72A1244D7A8}">
      <dgm:prSet/>
      <dgm:spPr/>
      <dgm:t>
        <a:bodyPr/>
        <a:lstStyle/>
        <a:p>
          <a:endParaRPr lang="en-US"/>
        </a:p>
      </dgm:t>
    </dgm:pt>
    <dgm:pt modelId="{EE32245D-C9EB-44E2-AB2F-023598B7B38E}">
      <dgm:prSet/>
      <dgm:spPr/>
      <dgm:t>
        <a:bodyPr/>
        <a:lstStyle/>
        <a:p>
          <a:r>
            <a:rPr lang="en-US" dirty="0"/>
            <a:t>Trade Group Database</a:t>
          </a:r>
        </a:p>
      </dgm:t>
    </dgm:pt>
    <dgm:pt modelId="{B54CCB08-C213-4656-8423-B4E13F621910}" type="parTrans" cxnId="{E34E2E78-3DC2-4689-8037-66F3EA3BD05B}">
      <dgm:prSet/>
      <dgm:spPr/>
      <dgm:t>
        <a:bodyPr/>
        <a:lstStyle/>
        <a:p>
          <a:endParaRPr lang="en-US"/>
        </a:p>
      </dgm:t>
    </dgm:pt>
    <dgm:pt modelId="{A323B6CE-16BC-462D-8DFF-A5ED3435AECB}" type="sibTrans" cxnId="{E34E2E78-3DC2-4689-8037-66F3EA3BD05B}">
      <dgm:prSet/>
      <dgm:spPr/>
      <dgm:t>
        <a:bodyPr/>
        <a:lstStyle/>
        <a:p>
          <a:endParaRPr lang="en-US"/>
        </a:p>
      </dgm:t>
    </dgm:pt>
    <dgm:pt modelId="{71886928-ADFC-4920-BAF6-3ADD624BAD86}">
      <dgm:prSet/>
      <dgm:spPr/>
      <dgm:t>
        <a:bodyPr/>
        <a:lstStyle/>
        <a:p>
          <a:r>
            <a:rPr lang="en-US" dirty="0"/>
            <a:t>Small Business Specialist Vendor List</a:t>
          </a:r>
        </a:p>
      </dgm:t>
    </dgm:pt>
    <dgm:pt modelId="{C0CF471D-9A17-4639-A1E2-45AFF69725DF}" type="parTrans" cxnId="{D191D13F-4F37-4157-A194-90983EDBB613}">
      <dgm:prSet/>
      <dgm:spPr/>
      <dgm:t>
        <a:bodyPr/>
        <a:lstStyle/>
        <a:p>
          <a:endParaRPr lang="en-US"/>
        </a:p>
      </dgm:t>
    </dgm:pt>
    <dgm:pt modelId="{4F307F4D-9400-4361-8C94-7160DFA42306}" type="sibTrans" cxnId="{D191D13F-4F37-4157-A194-90983EDBB613}">
      <dgm:prSet/>
      <dgm:spPr/>
      <dgm:t>
        <a:bodyPr/>
        <a:lstStyle/>
        <a:p>
          <a:endParaRPr lang="en-US"/>
        </a:p>
      </dgm:t>
    </dgm:pt>
    <dgm:pt modelId="{139A22BD-6C2E-4F40-B75B-53F6C3A4A6BA}">
      <dgm:prSet/>
      <dgm:spPr/>
      <dgm:t>
        <a:bodyPr/>
        <a:lstStyle/>
        <a:p>
          <a:r>
            <a:rPr lang="en-US" dirty="0"/>
            <a:t>One-on-one meetings </a:t>
          </a:r>
        </a:p>
      </dgm:t>
    </dgm:pt>
    <dgm:pt modelId="{21E1119A-DE18-42A1-AE9A-7917F0B348C4}" type="parTrans" cxnId="{CEEB6DE8-C45D-4BD7-B2FA-077C77E55872}">
      <dgm:prSet/>
      <dgm:spPr/>
      <dgm:t>
        <a:bodyPr/>
        <a:lstStyle/>
        <a:p>
          <a:endParaRPr lang="en-US"/>
        </a:p>
      </dgm:t>
    </dgm:pt>
    <dgm:pt modelId="{93158611-40B7-4A34-9B3B-26629F403642}" type="sibTrans" cxnId="{CEEB6DE8-C45D-4BD7-B2FA-077C77E55872}">
      <dgm:prSet/>
      <dgm:spPr/>
      <dgm:t>
        <a:bodyPr/>
        <a:lstStyle/>
        <a:p>
          <a:endParaRPr lang="en-US"/>
        </a:p>
      </dgm:t>
    </dgm:pt>
    <dgm:pt modelId="{D79D29B0-9AB2-4897-A05C-B2279AA979EF}">
      <dgm:prSet/>
      <dgm:spPr/>
      <dgm:t>
        <a:bodyPr/>
        <a:lstStyle/>
        <a:p>
          <a:r>
            <a:rPr lang="en-US" dirty="0"/>
            <a:t>Industry Day</a:t>
          </a:r>
        </a:p>
      </dgm:t>
    </dgm:pt>
    <dgm:pt modelId="{23BB83B2-6DFE-4084-9AC9-8EF64C809011}" type="parTrans" cxnId="{8F7C2BDB-0D58-42C4-B378-F097D785BAE1}">
      <dgm:prSet/>
      <dgm:spPr/>
      <dgm:t>
        <a:bodyPr/>
        <a:lstStyle/>
        <a:p>
          <a:endParaRPr lang="en-US"/>
        </a:p>
      </dgm:t>
    </dgm:pt>
    <dgm:pt modelId="{0E50CDBD-A90F-4627-B4CF-8FE0FC32FB9E}" type="sibTrans" cxnId="{8F7C2BDB-0D58-42C4-B378-F097D785BAE1}">
      <dgm:prSet/>
      <dgm:spPr/>
      <dgm:t>
        <a:bodyPr/>
        <a:lstStyle/>
        <a:p>
          <a:endParaRPr lang="en-US"/>
        </a:p>
      </dgm:t>
    </dgm:pt>
    <dgm:pt modelId="{7254AFD4-8B07-470C-A8AE-CF77F7586541}">
      <dgm:prSet/>
      <dgm:spPr/>
      <dgm:t>
        <a:bodyPr/>
        <a:lstStyle/>
        <a:p>
          <a:r>
            <a:rPr lang="en-US" dirty="0"/>
            <a:t>Small Business Conferences</a:t>
          </a:r>
        </a:p>
      </dgm:t>
    </dgm:pt>
    <dgm:pt modelId="{584EF01F-18E1-4436-AC22-9C44B975876E}" type="parTrans" cxnId="{D4E48CAC-A056-44C8-BDAF-AF4BBBCC9D82}">
      <dgm:prSet/>
      <dgm:spPr/>
      <dgm:t>
        <a:bodyPr/>
        <a:lstStyle/>
        <a:p>
          <a:endParaRPr lang="en-US"/>
        </a:p>
      </dgm:t>
    </dgm:pt>
    <dgm:pt modelId="{1674652B-8065-4281-A344-BA8723584E88}" type="sibTrans" cxnId="{D4E48CAC-A056-44C8-BDAF-AF4BBBCC9D82}">
      <dgm:prSet/>
      <dgm:spPr/>
      <dgm:t>
        <a:bodyPr/>
        <a:lstStyle/>
        <a:p>
          <a:endParaRPr lang="en-US"/>
        </a:p>
      </dgm:t>
    </dgm:pt>
    <dgm:pt modelId="{EBE703D1-3A31-490C-8357-C8F21036C0FB}" type="pres">
      <dgm:prSet presAssocID="{48EE8D7C-9E14-465C-9379-A60A47CF6FE0}" presName="diagram" presStyleCnt="0">
        <dgm:presLayoutVars>
          <dgm:dir/>
          <dgm:resizeHandles val="exact"/>
        </dgm:presLayoutVars>
      </dgm:prSet>
      <dgm:spPr/>
    </dgm:pt>
    <dgm:pt modelId="{F8D15B10-64D1-4E42-A673-17DD778F8E95}" type="pres">
      <dgm:prSet presAssocID="{6B6F2E50-3F96-48C9-A9E2-D70CDBB7308F}" presName="node" presStyleLbl="node1" presStyleIdx="0" presStyleCnt="9" custFlipHor="1" custScaleX="350685" custScaleY="50979" custLinFactNeighborX="15494" custLinFactNeighborY="-55636">
        <dgm:presLayoutVars>
          <dgm:bulletEnabled val="1"/>
        </dgm:presLayoutVars>
      </dgm:prSet>
      <dgm:spPr/>
    </dgm:pt>
    <dgm:pt modelId="{1CC5B29B-99B9-4A6D-B5E2-CE821FBDCA81}" type="pres">
      <dgm:prSet presAssocID="{25511F7E-CB00-437C-9DAB-E89E4FD8637E}" presName="sibTrans" presStyleCnt="0"/>
      <dgm:spPr/>
    </dgm:pt>
    <dgm:pt modelId="{4F41F520-9342-4C53-9C44-8370D199A346}" type="pres">
      <dgm:prSet presAssocID="{1EAB925D-39D5-4ABE-8104-FE4EB5E6149F}" presName="node" presStyleLbl="node1" presStyleIdx="1" presStyleCnt="9" custLinFactNeighborX="-8124" custLinFactNeighborY="-8888">
        <dgm:presLayoutVars>
          <dgm:bulletEnabled val="1"/>
        </dgm:presLayoutVars>
      </dgm:prSet>
      <dgm:spPr/>
    </dgm:pt>
    <dgm:pt modelId="{2EB604CF-4F78-4D13-994A-F9F732ABC78A}" type="pres">
      <dgm:prSet presAssocID="{80B0EE99-51AF-41E6-A336-02973383C2EA}" presName="sibTrans" presStyleCnt="0"/>
      <dgm:spPr/>
    </dgm:pt>
    <dgm:pt modelId="{7307C8A2-4AAD-476B-99E7-AC5354A6E91C}" type="pres">
      <dgm:prSet presAssocID="{DC1A4AA5-81E5-44DF-9808-EBCE1DE05602}" presName="node" presStyleLbl="node1" presStyleIdx="2" presStyleCnt="9" custLinFactNeighborX="-6546" custLinFactNeighborY="-6778">
        <dgm:presLayoutVars>
          <dgm:bulletEnabled val="1"/>
        </dgm:presLayoutVars>
      </dgm:prSet>
      <dgm:spPr/>
    </dgm:pt>
    <dgm:pt modelId="{A4BFF56E-7DA0-483D-934B-92E62456A02D}" type="pres">
      <dgm:prSet presAssocID="{9E2A5172-A257-402D-B78E-FC4C345D248F}" presName="sibTrans" presStyleCnt="0"/>
      <dgm:spPr/>
    </dgm:pt>
    <dgm:pt modelId="{A6212A61-84A7-4729-AF4F-2C141E6CEB61}" type="pres">
      <dgm:prSet presAssocID="{843157F5-A266-4BF8-B304-ED828F83D341}" presName="node" presStyleLbl="node1" presStyleIdx="3" presStyleCnt="9" custLinFactNeighborX="-6249" custLinFactNeighborY="-6878">
        <dgm:presLayoutVars>
          <dgm:bulletEnabled val="1"/>
        </dgm:presLayoutVars>
      </dgm:prSet>
      <dgm:spPr/>
    </dgm:pt>
    <dgm:pt modelId="{757958DC-262C-4886-B85C-B67A6E9B9E17}" type="pres">
      <dgm:prSet presAssocID="{29B903F7-310A-4EAF-B7C0-993D3FB7A23E}" presName="sibTrans" presStyleCnt="0"/>
      <dgm:spPr/>
    </dgm:pt>
    <dgm:pt modelId="{F2AD98E3-5238-4ABE-B4BB-4C68E253E223}" type="pres">
      <dgm:prSet presAssocID="{EE32245D-C9EB-44E2-AB2F-023598B7B38E}" presName="node" presStyleLbl="node1" presStyleIdx="4" presStyleCnt="9" custLinFactNeighborX="3454" custLinFactNeighborY="-4543">
        <dgm:presLayoutVars>
          <dgm:bulletEnabled val="1"/>
        </dgm:presLayoutVars>
      </dgm:prSet>
      <dgm:spPr/>
    </dgm:pt>
    <dgm:pt modelId="{BEBD62A9-A483-4630-97CD-9A75B17304E6}" type="pres">
      <dgm:prSet presAssocID="{A323B6CE-16BC-462D-8DFF-A5ED3435AECB}" presName="sibTrans" presStyleCnt="0"/>
      <dgm:spPr/>
    </dgm:pt>
    <dgm:pt modelId="{5BA65257-BB60-4CAA-B721-08CC6B8D7C48}" type="pres">
      <dgm:prSet presAssocID="{71886928-ADFC-4920-BAF6-3ADD624BAD86}" presName="node" presStyleLbl="node1" presStyleIdx="5" presStyleCnt="9" custLinFactNeighborX="1893" custLinFactNeighborY="-3510">
        <dgm:presLayoutVars>
          <dgm:bulletEnabled val="1"/>
        </dgm:presLayoutVars>
      </dgm:prSet>
      <dgm:spPr/>
    </dgm:pt>
    <dgm:pt modelId="{52FA0AF4-FFA3-4203-A0CA-207F791EAE36}" type="pres">
      <dgm:prSet presAssocID="{4F307F4D-9400-4361-8C94-7160DFA42306}" presName="sibTrans" presStyleCnt="0"/>
      <dgm:spPr/>
    </dgm:pt>
    <dgm:pt modelId="{1DA73B7C-F6CF-460D-B654-E9BF1DF2D9F4}" type="pres">
      <dgm:prSet presAssocID="{139A22BD-6C2E-4F40-B75B-53F6C3A4A6BA}" presName="node" presStyleLbl="node1" presStyleIdx="6" presStyleCnt="9" custLinFactNeighborX="-646" custLinFactNeighborY="-2115">
        <dgm:presLayoutVars>
          <dgm:bulletEnabled val="1"/>
        </dgm:presLayoutVars>
      </dgm:prSet>
      <dgm:spPr/>
    </dgm:pt>
    <dgm:pt modelId="{95110D17-7296-4359-8CB1-E3952298F64B}" type="pres">
      <dgm:prSet presAssocID="{93158611-40B7-4A34-9B3B-26629F403642}" presName="sibTrans" presStyleCnt="0"/>
      <dgm:spPr/>
    </dgm:pt>
    <dgm:pt modelId="{3F7334F7-31C4-4DDD-8FEC-D57F311B13EF}" type="pres">
      <dgm:prSet presAssocID="{D79D29B0-9AB2-4897-A05C-B2279AA979EF}" presName="node" presStyleLbl="node1" presStyleIdx="7" presStyleCnt="9" custLinFactNeighborX="-13124" custLinFactNeighborY="-4729">
        <dgm:presLayoutVars>
          <dgm:bulletEnabled val="1"/>
        </dgm:presLayoutVars>
      </dgm:prSet>
      <dgm:spPr/>
    </dgm:pt>
    <dgm:pt modelId="{55328E28-56C9-41A8-A96F-0DD066FC527A}" type="pres">
      <dgm:prSet presAssocID="{0E50CDBD-A90F-4627-B4CF-8FE0FC32FB9E}" presName="sibTrans" presStyleCnt="0"/>
      <dgm:spPr/>
    </dgm:pt>
    <dgm:pt modelId="{527F9EDF-A0B5-44E3-A535-42DF805773DC}" type="pres">
      <dgm:prSet presAssocID="{7254AFD4-8B07-470C-A8AE-CF77F7586541}" presName="node" presStyleLbl="node1" presStyleIdx="8" presStyleCnt="9" custLinFactNeighborX="-13017" custLinFactNeighborY="-3682">
        <dgm:presLayoutVars>
          <dgm:bulletEnabled val="1"/>
        </dgm:presLayoutVars>
      </dgm:prSet>
      <dgm:spPr/>
    </dgm:pt>
  </dgm:ptLst>
  <dgm:cxnLst>
    <dgm:cxn modelId="{6887E906-965E-464A-B3A8-4AF95D852077}" type="presOf" srcId="{71886928-ADFC-4920-BAF6-3ADD624BAD86}" destId="{5BA65257-BB60-4CAA-B721-08CC6B8D7C48}" srcOrd="0" destOrd="0" presId="urn:microsoft.com/office/officeart/2005/8/layout/default"/>
    <dgm:cxn modelId="{068A1518-36E9-495F-8DF8-0F6B406DD192}" srcId="{48EE8D7C-9E14-465C-9379-A60A47CF6FE0}" destId="{DC1A4AA5-81E5-44DF-9808-EBCE1DE05602}" srcOrd="2" destOrd="0" parTransId="{D2D30421-ACFB-485D-AFB7-1EB8C306A8A7}" sibTransId="{9E2A5172-A257-402D-B78E-FC4C345D248F}"/>
    <dgm:cxn modelId="{701F371C-05AF-4E99-A32C-35F236126A4E}" type="presOf" srcId="{DC1A4AA5-81E5-44DF-9808-EBCE1DE05602}" destId="{7307C8A2-4AAD-476B-99E7-AC5354A6E91C}" srcOrd="0" destOrd="0" presId="urn:microsoft.com/office/officeart/2005/8/layout/default"/>
    <dgm:cxn modelId="{1D0F2F21-D014-4020-9641-574117A8B696}" type="presOf" srcId="{843157F5-A266-4BF8-B304-ED828F83D341}" destId="{A6212A61-84A7-4729-AF4F-2C141E6CEB61}" srcOrd="0" destOrd="0" presId="urn:microsoft.com/office/officeart/2005/8/layout/default"/>
    <dgm:cxn modelId="{A4E44229-F818-4AF2-AF5D-533845DE9480}" type="presOf" srcId="{139A22BD-6C2E-4F40-B75B-53F6C3A4A6BA}" destId="{1DA73B7C-F6CF-460D-B654-E9BF1DF2D9F4}" srcOrd="0" destOrd="0" presId="urn:microsoft.com/office/officeart/2005/8/layout/default"/>
    <dgm:cxn modelId="{D57D1730-5BA1-45DA-BCAA-69DE0C5E9423}" type="presOf" srcId="{48EE8D7C-9E14-465C-9379-A60A47CF6FE0}" destId="{EBE703D1-3A31-490C-8357-C8F21036C0FB}" srcOrd="0" destOrd="0" presId="urn:microsoft.com/office/officeart/2005/8/layout/default"/>
    <dgm:cxn modelId="{54F96637-2F5C-4E65-B07C-6F2DB9A73249}" type="presOf" srcId="{7254AFD4-8B07-470C-A8AE-CF77F7586541}" destId="{527F9EDF-A0B5-44E3-A535-42DF805773DC}" srcOrd="0" destOrd="0" presId="urn:microsoft.com/office/officeart/2005/8/layout/default"/>
    <dgm:cxn modelId="{D191D13F-4F37-4157-A194-90983EDBB613}" srcId="{48EE8D7C-9E14-465C-9379-A60A47CF6FE0}" destId="{71886928-ADFC-4920-BAF6-3ADD624BAD86}" srcOrd="5" destOrd="0" parTransId="{C0CF471D-9A17-4639-A1E2-45AFF69725DF}" sibTransId="{4F307F4D-9400-4361-8C94-7160DFA42306}"/>
    <dgm:cxn modelId="{6E218C40-3BB7-4669-8341-49F6B31557B2}" srcId="{48EE8D7C-9E14-465C-9379-A60A47CF6FE0}" destId="{1EAB925D-39D5-4ABE-8104-FE4EB5E6149F}" srcOrd="1" destOrd="0" parTransId="{B4D647EC-4ADD-4FEF-990B-3119AFA75C42}" sibTransId="{80B0EE99-51AF-41E6-A336-02973383C2EA}"/>
    <dgm:cxn modelId="{FE1E6D70-4FEE-4734-A3F1-61FC164C8A54}" type="presOf" srcId="{6B6F2E50-3F96-48C9-A9E2-D70CDBB7308F}" destId="{F8D15B10-64D1-4E42-A673-17DD778F8E95}" srcOrd="0" destOrd="0" presId="urn:microsoft.com/office/officeart/2005/8/layout/default"/>
    <dgm:cxn modelId="{E34E2E78-3DC2-4689-8037-66F3EA3BD05B}" srcId="{48EE8D7C-9E14-465C-9379-A60A47CF6FE0}" destId="{EE32245D-C9EB-44E2-AB2F-023598B7B38E}" srcOrd="4" destOrd="0" parTransId="{B54CCB08-C213-4656-8423-B4E13F621910}" sibTransId="{A323B6CE-16BC-462D-8DFF-A5ED3435AECB}"/>
    <dgm:cxn modelId="{5A7E857E-66F0-4381-8A25-2DC8C7F1B48C}" type="presOf" srcId="{1EAB925D-39D5-4ABE-8104-FE4EB5E6149F}" destId="{4F41F520-9342-4C53-9C44-8370D199A346}" srcOrd="0" destOrd="0" presId="urn:microsoft.com/office/officeart/2005/8/layout/default"/>
    <dgm:cxn modelId="{30D3A48C-111B-45CC-812A-D72A1244D7A8}" srcId="{48EE8D7C-9E14-465C-9379-A60A47CF6FE0}" destId="{843157F5-A266-4BF8-B304-ED828F83D341}" srcOrd="3" destOrd="0" parTransId="{001F496C-8921-4815-AC4C-1F21444197D5}" sibTransId="{29B903F7-310A-4EAF-B7C0-993D3FB7A23E}"/>
    <dgm:cxn modelId="{D4E48CAC-A056-44C8-BDAF-AF4BBBCC9D82}" srcId="{48EE8D7C-9E14-465C-9379-A60A47CF6FE0}" destId="{7254AFD4-8B07-470C-A8AE-CF77F7586541}" srcOrd="8" destOrd="0" parTransId="{584EF01F-18E1-4436-AC22-9C44B975876E}" sibTransId="{1674652B-8065-4281-A344-BA8723584E88}"/>
    <dgm:cxn modelId="{A4D6CAB9-4193-4D1B-B554-F4BEECBE44EA}" type="presOf" srcId="{EE32245D-C9EB-44E2-AB2F-023598B7B38E}" destId="{F2AD98E3-5238-4ABE-B4BB-4C68E253E223}" srcOrd="0" destOrd="0" presId="urn:microsoft.com/office/officeart/2005/8/layout/default"/>
    <dgm:cxn modelId="{8F7C2BDB-0D58-42C4-B378-F097D785BAE1}" srcId="{48EE8D7C-9E14-465C-9379-A60A47CF6FE0}" destId="{D79D29B0-9AB2-4897-A05C-B2279AA979EF}" srcOrd="7" destOrd="0" parTransId="{23BB83B2-6DFE-4084-9AC9-8EF64C809011}" sibTransId="{0E50CDBD-A90F-4627-B4CF-8FE0FC32FB9E}"/>
    <dgm:cxn modelId="{92AA55E4-015F-4A6D-80CB-2D289CF87571}" type="presOf" srcId="{D79D29B0-9AB2-4897-A05C-B2279AA979EF}" destId="{3F7334F7-31C4-4DDD-8FEC-D57F311B13EF}" srcOrd="0" destOrd="0" presId="urn:microsoft.com/office/officeart/2005/8/layout/default"/>
    <dgm:cxn modelId="{CEEB6DE8-C45D-4BD7-B2FA-077C77E55872}" srcId="{48EE8D7C-9E14-465C-9379-A60A47CF6FE0}" destId="{139A22BD-6C2E-4F40-B75B-53F6C3A4A6BA}" srcOrd="6" destOrd="0" parTransId="{21E1119A-DE18-42A1-AE9A-7917F0B348C4}" sibTransId="{93158611-40B7-4A34-9B3B-26629F403642}"/>
    <dgm:cxn modelId="{EE192FEF-50CF-4129-B7D9-9E0A9112096F}" srcId="{48EE8D7C-9E14-465C-9379-A60A47CF6FE0}" destId="{6B6F2E50-3F96-48C9-A9E2-D70CDBB7308F}" srcOrd="0" destOrd="0" parTransId="{661C4BD3-FC1D-407E-A2AC-719E05E643BF}" sibTransId="{25511F7E-CB00-437C-9DAB-E89E4FD8637E}"/>
    <dgm:cxn modelId="{755CE5DF-A967-481D-A8FB-EDCEB45D7A30}" type="presParOf" srcId="{EBE703D1-3A31-490C-8357-C8F21036C0FB}" destId="{F8D15B10-64D1-4E42-A673-17DD778F8E95}" srcOrd="0" destOrd="0" presId="urn:microsoft.com/office/officeart/2005/8/layout/default"/>
    <dgm:cxn modelId="{5CE81A38-1E1F-4C3C-ABA9-9EFF1814749C}" type="presParOf" srcId="{EBE703D1-3A31-490C-8357-C8F21036C0FB}" destId="{1CC5B29B-99B9-4A6D-B5E2-CE821FBDCA81}" srcOrd="1" destOrd="0" presId="urn:microsoft.com/office/officeart/2005/8/layout/default"/>
    <dgm:cxn modelId="{BEC289A7-B6A1-459A-8330-206DB91A0D20}" type="presParOf" srcId="{EBE703D1-3A31-490C-8357-C8F21036C0FB}" destId="{4F41F520-9342-4C53-9C44-8370D199A346}" srcOrd="2" destOrd="0" presId="urn:microsoft.com/office/officeart/2005/8/layout/default"/>
    <dgm:cxn modelId="{B92CCA61-CEE7-47E1-B971-805A9129EEF2}" type="presParOf" srcId="{EBE703D1-3A31-490C-8357-C8F21036C0FB}" destId="{2EB604CF-4F78-4D13-994A-F9F732ABC78A}" srcOrd="3" destOrd="0" presId="urn:microsoft.com/office/officeart/2005/8/layout/default"/>
    <dgm:cxn modelId="{112872C6-FD3D-4E93-99E1-9C0679072D85}" type="presParOf" srcId="{EBE703D1-3A31-490C-8357-C8F21036C0FB}" destId="{7307C8A2-4AAD-476B-99E7-AC5354A6E91C}" srcOrd="4" destOrd="0" presId="urn:microsoft.com/office/officeart/2005/8/layout/default"/>
    <dgm:cxn modelId="{D14DD13D-084B-46DD-9A02-FE93419A2AFF}" type="presParOf" srcId="{EBE703D1-3A31-490C-8357-C8F21036C0FB}" destId="{A4BFF56E-7DA0-483D-934B-92E62456A02D}" srcOrd="5" destOrd="0" presId="urn:microsoft.com/office/officeart/2005/8/layout/default"/>
    <dgm:cxn modelId="{F0E6C289-13C2-47BD-BEA1-76CB3C0F6A65}" type="presParOf" srcId="{EBE703D1-3A31-490C-8357-C8F21036C0FB}" destId="{A6212A61-84A7-4729-AF4F-2C141E6CEB61}" srcOrd="6" destOrd="0" presId="urn:microsoft.com/office/officeart/2005/8/layout/default"/>
    <dgm:cxn modelId="{8C723E27-D861-4CC3-8F88-6A49EA71E854}" type="presParOf" srcId="{EBE703D1-3A31-490C-8357-C8F21036C0FB}" destId="{757958DC-262C-4886-B85C-B67A6E9B9E17}" srcOrd="7" destOrd="0" presId="urn:microsoft.com/office/officeart/2005/8/layout/default"/>
    <dgm:cxn modelId="{45091866-608A-470A-9FCB-E965EC6CD443}" type="presParOf" srcId="{EBE703D1-3A31-490C-8357-C8F21036C0FB}" destId="{F2AD98E3-5238-4ABE-B4BB-4C68E253E223}" srcOrd="8" destOrd="0" presId="urn:microsoft.com/office/officeart/2005/8/layout/default"/>
    <dgm:cxn modelId="{ADD92CCC-658C-45AB-92ED-64B86F315135}" type="presParOf" srcId="{EBE703D1-3A31-490C-8357-C8F21036C0FB}" destId="{BEBD62A9-A483-4630-97CD-9A75B17304E6}" srcOrd="9" destOrd="0" presId="urn:microsoft.com/office/officeart/2005/8/layout/default"/>
    <dgm:cxn modelId="{26181AAF-22EB-4FBF-8216-56C6BD03E49B}" type="presParOf" srcId="{EBE703D1-3A31-490C-8357-C8F21036C0FB}" destId="{5BA65257-BB60-4CAA-B721-08CC6B8D7C48}" srcOrd="10" destOrd="0" presId="urn:microsoft.com/office/officeart/2005/8/layout/default"/>
    <dgm:cxn modelId="{AE2DDD31-47AC-4959-A051-569B4E027D66}" type="presParOf" srcId="{EBE703D1-3A31-490C-8357-C8F21036C0FB}" destId="{52FA0AF4-FFA3-4203-A0CA-207F791EAE36}" srcOrd="11" destOrd="0" presId="urn:microsoft.com/office/officeart/2005/8/layout/default"/>
    <dgm:cxn modelId="{871A15F3-1ECB-4155-AA48-418AF3CF710C}" type="presParOf" srcId="{EBE703D1-3A31-490C-8357-C8F21036C0FB}" destId="{1DA73B7C-F6CF-460D-B654-E9BF1DF2D9F4}" srcOrd="12" destOrd="0" presId="urn:microsoft.com/office/officeart/2005/8/layout/default"/>
    <dgm:cxn modelId="{BB457B19-78E3-4ACE-BCF1-50A6A7088F72}" type="presParOf" srcId="{EBE703D1-3A31-490C-8357-C8F21036C0FB}" destId="{95110D17-7296-4359-8CB1-E3952298F64B}" srcOrd="13" destOrd="0" presId="urn:microsoft.com/office/officeart/2005/8/layout/default"/>
    <dgm:cxn modelId="{A38CED9B-EE45-49D4-8C69-CFF629D3AB12}" type="presParOf" srcId="{EBE703D1-3A31-490C-8357-C8F21036C0FB}" destId="{3F7334F7-31C4-4DDD-8FEC-D57F311B13EF}" srcOrd="14" destOrd="0" presId="urn:microsoft.com/office/officeart/2005/8/layout/default"/>
    <dgm:cxn modelId="{498BD503-6CCE-4A90-9BB8-61F81C329E55}" type="presParOf" srcId="{EBE703D1-3A31-490C-8357-C8F21036C0FB}" destId="{55328E28-56C9-41A8-A96F-0DD066FC527A}" srcOrd="15" destOrd="0" presId="urn:microsoft.com/office/officeart/2005/8/layout/default"/>
    <dgm:cxn modelId="{0983794F-5BF9-4950-B03C-A90E715385F8}" type="presParOf" srcId="{EBE703D1-3A31-490C-8357-C8F21036C0FB}" destId="{527F9EDF-A0B5-44E3-A535-42DF805773DC}"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88CE68-8967-43C0-84C3-E53D052340AA}"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89F018B5-A14C-4438-A1A5-EAB88C616C49}">
      <dgm:prSet/>
      <dgm:spPr/>
      <dgm:t>
        <a:bodyPr/>
        <a:lstStyle/>
        <a:p>
          <a:r>
            <a:rPr lang="en-US" dirty="0"/>
            <a:t>DOCUMENTATION of the information gathered</a:t>
          </a:r>
        </a:p>
      </dgm:t>
    </dgm:pt>
    <dgm:pt modelId="{C6FDF6FC-1BC2-4357-891B-3DF69754EEC3}" type="parTrans" cxnId="{C93579B2-0DA3-4F57-8D76-7341B983C5E4}">
      <dgm:prSet/>
      <dgm:spPr/>
      <dgm:t>
        <a:bodyPr/>
        <a:lstStyle/>
        <a:p>
          <a:endParaRPr lang="en-US"/>
        </a:p>
      </dgm:t>
    </dgm:pt>
    <dgm:pt modelId="{8553BB75-FACF-42C9-869D-AD94407A35F4}" type="sibTrans" cxnId="{C93579B2-0DA3-4F57-8D76-7341B983C5E4}">
      <dgm:prSet/>
      <dgm:spPr/>
      <dgm:t>
        <a:bodyPr/>
        <a:lstStyle/>
        <a:p>
          <a:endParaRPr lang="en-US"/>
        </a:p>
      </dgm:t>
    </dgm:pt>
    <dgm:pt modelId="{F11D6C5B-1B90-4952-B659-EF220407AEB9}">
      <dgm:prSet/>
      <dgm:spPr/>
      <dgm:t>
        <a:bodyPr/>
        <a:lstStyle/>
        <a:p>
          <a:r>
            <a:rPr lang="en-US" dirty="0"/>
            <a:t>Analysis of the information is </a:t>
          </a:r>
          <a:r>
            <a:rPr lang="en-US" b="1" u="sng" dirty="0"/>
            <a:t>CRITICAL</a:t>
          </a:r>
          <a:endParaRPr lang="en-US" dirty="0"/>
        </a:p>
      </dgm:t>
    </dgm:pt>
    <dgm:pt modelId="{5DC01230-17D7-47CD-B3A7-44DE8E5C4294}" type="parTrans" cxnId="{7D3232BE-6880-4EC1-B7B6-4C55E753F28A}">
      <dgm:prSet/>
      <dgm:spPr/>
      <dgm:t>
        <a:bodyPr/>
        <a:lstStyle/>
        <a:p>
          <a:endParaRPr lang="en-US"/>
        </a:p>
      </dgm:t>
    </dgm:pt>
    <dgm:pt modelId="{33F46B87-88FA-4E56-AE0E-B7558E13AED1}" type="sibTrans" cxnId="{7D3232BE-6880-4EC1-B7B6-4C55E753F28A}">
      <dgm:prSet/>
      <dgm:spPr/>
      <dgm:t>
        <a:bodyPr/>
        <a:lstStyle/>
        <a:p>
          <a:endParaRPr lang="en-US"/>
        </a:p>
      </dgm:t>
    </dgm:pt>
    <dgm:pt modelId="{576B0D09-B099-45F1-BFD8-03F1E657808D}">
      <dgm:prSet/>
      <dgm:spPr/>
      <dgm:t>
        <a:bodyPr/>
        <a:lstStyle/>
        <a:p>
          <a:r>
            <a:rPr lang="en-US" dirty="0"/>
            <a:t>Draw reasonable conclusions based on the research.</a:t>
          </a:r>
        </a:p>
      </dgm:t>
    </dgm:pt>
    <dgm:pt modelId="{54844DF5-EE85-4DFC-82C3-EA0E094289A5}" type="parTrans" cxnId="{D2E4B56B-DAFD-4108-B7B6-466BD681F469}">
      <dgm:prSet/>
      <dgm:spPr/>
      <dgm:t>
        <a:bodyPr/>
        <a:lstStyle/>
        <a:p>
          <a:endParaRPr lang="en-US"/>
        </a:p>
      </dgm:t>
    </dgm:pt>
    <dgm:pt modelId="{691C8936-9F5C-47A1-A937-BB74ECEA0998}" type="sibTrans" cxnId="{D2E4B56B-DAFD-4108-B7B6-466BD681F469}">
      <dgm:prSet/>
      <dgm:spPr/>
      <dgm:t>
        <a:bodyPr/>
        <a:lstStyle/>
        <a:p>
          <a:endParaRPr lang="en-US"/>
        </a:p>
      </dgm:t>
    </dgm:pt>
    <dgm:pt modelId="{7A9A2079-104A-482E-92EF-7D4021A4EBD5}" type="pres">
      <dgm:prSet presAssocID="{0288CE68-8967-43C0-84C3-E53D052340AA}" presName="root" presStyleCnt="0">
        <dgm:presLayoutVars>
          <dgm:dir/>
          <dgm:resizeHandles val="exact"/>
        </dgm:presLayoutVars>
      </dgm:prSet>
      <dgm:spPr/>
    </dgm:pt>
    <dgm:pt modelId="{E0664C2E-FA79-42E7-9F53-6ED39FD98374}" type="pres">
      <dgm:prSet presAssocID="{89F018B5-A14C-4438-A1A5-EAB88C616C49}" presName="compNode" presStyleCnt="0"/>
      <dgm:spPr/>
    </dgm:pt>
    <dgm:pt modelId="{CB05600E-BB8D-483C-923E-CA594A05294B}" type="pres">
      <dgm:prSet presAssocID="{89F018B5-A14C-4438-A1A5-EAB88C616C49}" presName="bgRect" presStyleLbl="bgShp" presStyleIdx="0" presStyleCnt="3"/>
      <dgm:spPr/>
    </dgm:pt>
    <dgm:pt modelId="{3F705724-D837-40ED-9F39-FE472D390BFB}" type="pres">
      <dgm:prSet presAssocID="{89F018B5-A14C-4438-A1A5-EAB88C616C49}"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ument"/>
        </a:ext>
      </dgm:extLst>
    </dgm:pt>
    <dgm:pt modelId="{F59D27FE-3E6D-4EE1-B27A-9E0912ECE9EE}" type="pres">
      <dgm:prSet presAssocID="{89F018B5-A14C-4438-A1A5-EAB88C616C49}" presName="spaceRect" presStyleCnt="0"/>
      <dgm:spPr/>
    </dgm:pt>
    <dgm:pt modelId="{915E5695-59D3-4B9D-B339-62663CECC816}" type="pres">
      <dgm:prSet presAssocID="{89F018B5-A14C-4438-A1A5-EAB88C616C49}" presName="parTx" presStyleLbl="revTx" presStyleIdx="0" presStyleCnt="3">
        <dgm:presLayoutVars>
          <dgm:chMax val="0"/>
          <dgm:chPref val="0"/>
        </dgm:presLayoutVars>
      </dgm:prSet>
      <dgm:spPr/>
    </dgm:pt>
    <dgm:pt modelId="{02CF0339-4B48-4199-A7CA-BFF1CE9B80F6}" type="pres">
      <dgm:prSet presAssocID="{8553BB75-FACF-42C9-869D-AD94407A35F4}" presName="sibTrans" presStyleCnt="0"/>
      <dgm:spPr/>
    </dgm:pt>
    <dgm:pt modelId="{7E743F57-8694-4DDF-8F63-D99F8B824133}" type="pres">
      <dgm:prSet presAssocID="{F11D6C5B-1B90-4952-B659-EF220407AEB9}" presName="compNode" presStyleCnt="0"/>
      <dgm:spPr/>
    </dgm:pt>
    <dgm:pt modelId="{CDC764F9-4057-455E-823C-DB4FB8633413}" type="pres">
      <dgm:prSet presAssocID="{F11D6C5B-1B90-4952-B659-EF220407AEB9}" presName="bgRect" presStyleLbl="bgShp" presStyleIdx="1" presStyleCnt="3"/>
      <dgm:spPr/>
    </dgm:pt>
    <dgm:pt modelId="{B59F56C6-774D-4F5E-9ADD-5B01E3FC8E6F}" type="pres">
      <dgm:prSet presAssocID="{F11D6C5B-1B90-4952-B659-EF220407AEB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atistics"/>
        </a:ext>
      </dgm:extLst>
    </dgm:pt>
    <dgm:pt modelId="{9081176A-8BC4-4081-BEE8-EF15869F6587}" type="pres">
      <dgm:prSet presAssocID="{F11D6C5B-1B90-4952-B659-EF220407AEB9}" presName="spaceRect" presStyleCnt="0"/>
      <dgm:spPr/>
    </dgm:pt>
    <dgm:pt modelId="{047B239B-6160-4E7F-BAF9-3C50702ADFE4}" type="pres">
      <dgm:prSet presAssocID="{F11D6C5B-1B90-4952-B659-EF220407AEB9}" presName="parTx" presStyleLbl="revTx" presStyleIdx="1" presStyleCnt="3">
        <dgm:presLayoutVars>
          <dgm:chMax val="0"/>
          <dgm:chPref val="0"/>
        </dgm:presLayoutVars>
      </dgm:prSet>
      <dgm:spPr/>
    </dgm:pt>
    <dgm:pt modelId="{157AFEC0-9CCD-4AEB-9D6E-CA8EA464F513}" type="pres">
      <dgm:prSet presAssocID="{33F46B87-88FA-4E56-AE0E-B7558E13AED1}" presName="sibTrans" presStyleCnt="0"/>
      <dgm:spPr/>
    </dgm:pt>
    <dgm:pt modelId="{591E0C8A-A3A1-46AB-9DFF-CBDA2FC6EB34}" type="pres">
      <dgm:prSet presAssocID="{576B0D09-B099-45F1-BFD8-03F1E657808D}" presName="compNode" presStyleCnt="0"/>
      <dgm:spPr/>
    </dgm:pt>
    <dgm:pt modelId="{85B20EF2-D90F-40C1-9E59-ED1DEB6DAEB8}" type="pres">
      <dgm:prSet presAssocID="{576B0D09-B099-45F1-BFD8-03F1E657808D}" presName="bgRect" presStyleLbl="bgShp" presStyleIdx="2" presStyleCnt="3"/>
      <dgm:spPr/>
    </dgm:pt>
    <dgm:pt modelId="{19E99692-F821-4057-9662-47BD35B8035E}" type="pres">
      <dgm:prSet presAssocID="{576B0D09-B099-45F1-BFD8-03F1E657808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oks"/>
        </a:ext>
      </dgm:extLst>
    </dgm:pt>
    <dgm:pt modelId="{8456A4F6-52C8-4DDC-889B-DA62FA351684}" type="pres">
      <dgm:prSet presAssocID="{576B0D09-B099-45F1-BFD8-03F1E657808D}" presName="spaceRect" presStyleCnt="0"/>
      <dgm:spPr/>
    </dgm:pt>
    <dgm:pt modelId="{28E7BF10-5E71-404F-B79C-6F120FBF0CD0}" type="pres">
      <dgm:prSet presAssocID="{576B0D09-B099-45F1-BFD8-03F1E657808D}" presName="parTx" presStyleLbl="revTx" presStyleIdx="2" presStyleCnt="3">
        <dgm:presLayoutVars>
          <dgm:chMax val="0"/>
          <dgm:chPref val="0"/>
        </dgm:presLayoutVars>
      </dgm:prSet>
      <dgm:spPr/>
    </dgm:pt>
  </dgm:ptLst>
  <dgm:cxnLst>
    <dgm:cxn modelId="{CB174820-CA76-4FB0-9B52-1C2769FF8C26}" type="presOf" srcId="{F11D6C5B-1B90-4952-B659-EF220407AEB9}" destId="{047B239B-6160-4E7F-BAF9-3C50702ADFE4}" srcOrd="0" destOrd="0" presId="urn:microsoft.com/office/officeart/2018/2/layout/IconVerticalSolidList"/>
    <dgm:cxn modelId="{D2E4B56B-DAFD-4108-B7B6-466BD681F469}" srcId="{0288CE68-8967-43C0-84C3-E53D052340AA}" destId="{576B0D09-B099-45F1-BFD8-03F1E657808D}" srcOrd="2" destOrd="0" parTransId="{54844DF5-EE85-4DFC-82C3-EA0E094289A5}" sibTransId="{691C8936-9F5C-47A1-A937-BB74ECEA0998}"/>
    <dgm:cxn modelId="{93CEB456-6693-4807-A6B3-319ACB338A20}" type="presOf" srcId="{576B0D09-B099-45F1-BFD8-03F1E657808D}" destId="{28E7BF10-5E71-404F-B79C-6F120FBF0CD0}" srcOrd="0" destOrd="0" presId="urn:microsoft.com/office/officeart/2018/2/layout/IconVerticalSolidList"/>
    <dgm:cxn modelId="{38BD585A-A16A-45C6-8D63-34E8A14160CC}" type="presOf" srcId="{0288CE68-8967-43C0-84C3-E53D052340AA}" destId="{7A9A2079-104A-482E-92EF-7D4021A4EBD5}" srcOrd="0" destOrd="0" presId="urn:microsoft.com/office/officeart/2018/2/layout/IconVerticalSolidList"/>
    <dgm:cxn modelId="{5FE077A4-F843-45DA-B6C7-51CDAD24BE3E}" type="presOf" srcId="{89F018B5-A14C-4438-A1A5-EAB88C616C49}" destId="{915E5695-59D3-4B9D-B339-62663CECC816}" srcOrd="0" destOrd="0" presId="urn:microsoft.com/office/officeart/2018/2/layout/IconVerticalSolidList"/>
    <dgm:cxn modelId="{C93579B2-0DA3-4F57-8D76-7341B983C5E4}" srcId="{0288CE68-8967-43C0-84C3-E53D052340AA}" destId="{89F018B5-A14C-4438-A1A5-EAB88C616C49}" srcOrd="0" destOrd="0" parTransId="{C6FDF6FC-1BC2-4357-891B-3DF69754EEC3}" sibTransId="{8553BB75-FACF-42C9-869D-AD94407A35F4}"/>
    <dgm:cxn modelId="{7D3232BE-6880-4EC1-B7B6-4C55E753F28A}" srcId="{0288CE68-8967-43C0-84C3-E53D052340AA}" destId="{F11D6C5B-1B90-4952-B659-EF220407AEB9}" srcOrd="1" destOrd="0" parTransId="{5DC01230-17D7-47CD-B3A7-44DE8E5C4294}" sibTransId="{33F46B87-88FA-4E56-AE0E-B7558E13AED1}"/>
    <dgm:cxn modelId="{5D2DE4D4-6724-4677-9629-0ACC1BD4613B}" type="presParOf" srcId="{7A9A2079-104A-482E-92EF-7D4021A4EBD5}" destId="{E0664C2E-FA79-42E7-9F53-6ED39FD98374}" srcOrd="0" destOrd="0" presId="urn:microsoft.com/office/officeart/2018/2/layout/IconVerticalSolidList"/>
    <dgm:cxn modelId="{1DDFC207-6C28-4DA4-A655-56AF32097015}" type="presParOf" srcId="{E0664C2E-FA79-42E7-9F53-6ED39FD98374}" destId="{CB05600E-BB8D-483C-923E-CA594A05294B}" srcOrd="0" destOrd="0" presId="urn:microsoft.com/office/officeart/2018/2/layout/IconVerticalSolidList"/>
    <dgm:cxn modelId="{E5F41CF6-7909-4156-95A8-4127AA86D662}" type="presParOf" srcId="{E0664C2E-FA79-42E7-9F53-6ED39FD98374}" destId="{3F705724-D837-40ED-9F39-FE472D390BFB}" srcOrd="1" destOrd="0" presId="urn:microsoft.com/office/officeart/2018/2/layout/IconVerticalSolidList"/>
    <dgm:cxn modelId="{2387F729-CFD6-4326-BF15-92F0BAC12110}" type="presParOf" srcId="{E0664C2E-FA79-42E7-9F53-6ED39FD98374}" destId="{F59D27FE-3E6D-4EE1-B27A-9E0912ECE9EE}" srcOrd="2" destOrd="0" presId="urn:microsoft.com/office/officeart/2018/2/layout/IconVerticalSolidList"/>
    <dgm:cxn modelId="{01CB748F-3290-4575-81F5-9D8071363DE5}" type="presParOf" srcId="{E0664C2E-FA79-42E7-9F53-6ED39FD98374}" destId="{915E5695-59D3-4B9D-B339-62663CECC816}" srcOrd="3" destOrd="0" presId="urn:microsoft.com/office/officeart/2018/2/layout/IconVerticalSolidList"/>
    <dgm:cxn modelId="{74C8C055-8264-4B53-A463-2C5405DA2A66}" type="presParOf" srcId="{7A9A2079-104A-482E-92EF-7D4021A4EBD5}" destId="{02CF0339-4B48-4199-A7CA-BFF1CE9B80F6}" srcOrd="1" destOrd="0" presId="urn:microsoft.com/office/officeart/2018/2/layout/IconVerticalSolidList"/>
    <dgm:cxn modelId="{8845F2F9-029B-4FE4-B8D9-F63A6F510AAE}" type="presParOf" srcId="{7A9A2079-104A-482E-92EF-7D4021A4EBD5}" destId="{7E743F57-8694-4DDF-8F63-D99F8B824133}" srcOrd="2" destOrd="0" presId="urn:microsoft.com/office/officeart/2018/2/layout/IconVerticalSolidList"/>
    <dgm:cxn modelId="{A00A210C-8992-4A53-A667-CA56489A4ABC}" type="presParOf" srcId="{7E743F57-8694-4DDF-8F63-D99F8B824133}" destId="{CDC764F9-4057-455E-823C-DB4FB8633413}" srcOrd="0" destOrd="0" presId="urn:microsoft.com/office/officeart/2018/2/layout/IconVerticalSolidList"/>
    <dgm:cxn modelId="{36185C79-0BCA-4386-B9CE-F70D5E4640D8}" type="presParOf" srcId="{7E743F57-8694-4DDF-8F63-D99F8B824133}" destId="{B59F56C6-774D-4F5E-9ADD-5B01E3FC8E6F}" srcOrd="1" destOrd="0" presId="urn:microsoft.com/office/officeart/2018/2/layout/IconVerticalSolidList"/>
    <dgm:cxn modelId="{7F8080C1-3503-4674-9469-113A713903B0}" type="presParOf" srcId="{7E743F57-8694-4DDF-8F63-D99F8B824133}" destId="{9081176A-8BC4-4081-BEE8-EF15869F6587}" srcOrd="2" destOrd="0" presId="urn:microsoft.com/office/officeart/2018/2/layout/IconVerticalSolidList"/>
    <dgm:cxn modelId="{CEE450C7-8E3A-4CB8-8F38-615D4347E536}" type="presParOf" srcId="{7E743F57-8694-4DDF-8F63-D99F8B824133}" destId="{047B239B-6160-4E7F-BAF9-3C50702ADFE4}" srcOrd="3" destOrd="0" presId="urn:microsoft.com/office/officeart/2018/2/layout/IconVerticalSolidList"/>
    <dgm:cxn modelId="{869FC4CF-BED0-412F-8DD9-025B2CDAAAB7}" type="presParOf" srcId="{7A9A2079-104A-482E-92EF-7D4021A4EBD5}" destId="{157AFEC0-9CCD-4AEB-9D6E-CA8EA464F513}" srcOrd="3" destOrd="0" presId="urn:microsoft.com/office/officeart/2018/2/layout/IconVerticalSolidList"/>
    <dgm:cxn modelId="{76628A54-7A1A-4004-9C08-FE4781D138A2}" type="presParOf" srcId="{7A9A2079-104A-482E-92EF-7D4021A4EBD5}" destId="{591E0C8A-A3A1-46AB-9DFF-CBDA2FC6EB34}" srcOrd="4" destOrd="0" presId="urn:microsoft.com/office/officeart/2018/2/layout/IconVerticalSolidList"/>
    <dgm:cxn modelId="{C2F5CC90-8E78-4DE8-861F-A96A6BD715DA}" type="presParOf" srcId="{591E0C8A-A3A1-46AB-9DFF-CBDA2FC6EB34}" destId="{85B20EF2-D90F-40C1-9E59-ED1DEB6DAEB8}" srcOrd="0" destOrd="0" presId="urn:microsoft.com/office/officeart/2018/2/layout/IconVerticalSolidList"/>
    <dgm:cxn modelId="{48C2065B-FC69-4AAE-89FF-B8A2AE6EBECA}" type="presParOf" srcId="{591E0C8A-A3A1-46AB-9DFF-CBDA2FC6EB34}" destId="{19E99692-F821-4057-9662-47BD35B8035E}" srcOrd="1" destOrd="0" presId="urn:microsoft.com/office/officeart/2018/2/layout/IconVerticalSolidList"/>
    <dgm:cxn modelId="{D1D2706A-22F3-4320-9A46-093ED99E1B08}" type="presParOf" srcId="{591E0C8A-A3A1-46AB-9DFF-CBDA2FC6EB34}" destId="{8456A4F6-52C8-4DDC-889B-DA62FA351684}" srcOrd="2" destOrd="0" presId="urn:microsoft.com/office/officeart/2018/2/layout/IconVerticalSolidList"/>
    <dgm:cxn modelId="{2919D8E0-67A9-4AFD-942F-0DA69D3C278B}" type="presParOf" srcId="{591E0C8A-A3A1-46AB-9DFF-CBDA2FC6EB34}" destId="{28E7BF10-5E71-404F-B79C-6F120FBF0CD0}"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D15B10-64D1-4E42-A673-17DD778F8E95}">
      <dsp:nvSpPr>
        <dsp:cNvPr id="0" name=""/>
        <dsp:cNvSpPr/>
      </dsp:nvSpPr>
      <dsp:spPr>
        <a:xfrm flipH="1">
          <a:off x="9835" y="0"/>
          <a:ext cx="5734849" cy="500204"/>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Contracting Officers </a:t>
          </a:r>
          <a:r>
            <a:rPr lang="en-US" sz="1500" b="1" u="sng" kern="1200" dirty="0"/>
            <a:t>may </a:t>
          </a:r>
          <a:r>
            <a:rPr lang="en-US" sz="1500" kern="1200" dirty="0"/>
            <a:t>use secondary databases such as:</a:t>
          </a:r>
        </a:p>
      </dsp:txBody>
      <dsp:txXfrm>
        <a:off x="9835" y="0"/>
        <a:ext cx="5734849" cy="500204"/>
      </dsp:txXfrm>
    </dsp:sp>
    <dsp:sp modelId="{4F41F520-9342-4C53-9C44-8370D199A346}">
      <dsp:nvSpPr>
        <dsp:cNvPr id="0" name=""/>
        <dsp:cNvSpPr/>
      </dsp:nvSpPr>
      <dsp:spPr>
        <a:xfrm>
          <a:off x="122963" y="972469"/>
          <a:ext cx="1635327" cy="981196"/>
        </a:xfrm>
        <a:prstGeom prst="rect">
          <a:avLst/>
        </a:prstGeom>
        <a:solidFill>
          <a:schemeClr val="accent5">
            <a:hueOff val="-844818"/>
            <a:satOff val="-2177"/>
            <a:lumOff val="-147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Department of Veterans Affairs Vendor Information Pages</a:t>
          </a:r>
        </a:p>
      </dsp:txBody>
      <dsp:txXfrm>
        <a:off x="122963" y="972469"/>
        <a:ext cx="1635327" cy="981196"/>
      </dsp:txXfrm>
    </dsp:sp>
    <dsp:sp modelId="{7307C8A2-4AAD-476B-99E7-AC5354A6E91C}">
      <dsp:nvSpPr>
        <dsp:cNvPr id="0" name=""/>
        <dsp:cNvSpPr/>
      </dsp:nvSpPr>
      <dsp:spPr>
        <a:xfrm>
          <a:off x="1947630" y="993173"/>
          <a:ext cx="1635327" cy="981196"/>
        </a:xfrm>
        <a:prstGeom prst="rect">
          <a:avLst/>
        </a:prstGeom>
        <a:solidFill>
          <a:schemeClr val="accent5">
            <a:hueOff val="-1689636"/>
            <a:satOff val="-4355"/>
            <a:lumOff val="-294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System for Award Management (SAM)</a:t>
          </a:r>
        </a:p>
      </dsp:txBody>
      <dsp:txXfrm>
        <a:off x="1947630" y="993173"/>
        <a:ext cx="1635327" cy="981196"/>
      </dsp:txXfrm>
    </dsp:sp>
    <dsp:sp modelId="{A6212A61-84A7-4729-AF4F-2C141E6CEB61}">
      <dsp:nvSpPr>
        <dsp:cNvPr id="0" name=""/>
        <dsp:cNvSpPr/>
      </dsp:nvSpPr>
      <dsp:spPr>
        <a:xfrm>
          <a:off x="3751347" y="992192"/>
          <a:ext cx="1635327" cy="981196"/>
        </a:xfrm>
        <a:prstGeom prst="rect">
          <a:avLst/>
        </a:prstGeom>
        <a:solidFill>
          <a:schemeClr val="accent5">
            <a:hueOff val="-2534453"/>
            <a:satOff val="-6532"/>
            <a:lumOff val="-441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Federal Procurement Data System (FPDS)</a:t>
          </a:r>
        </a:p>
      </dsp:txBody>
      <dsp:txXfrm>
        <a:off x="3751347" y="992192"/>
        <a:ext cx="1635327" cy="981196"/>
      </dsp:txXfrm>
    </dsp:sp>
    <dsp:sp modelId="{F2AD98E3-5238-4ABE-B4BB-4C68E253E223}">
      <dsp:nvSpPr>
        <dsp:cNvPr id="0" name=""/>
        <dsp:cNvSpPr/>
      </dsp:nvSpPr>
      <dsp:spPr>
        <a:xfrm>
          <a:off x="312302" y="2159832"/>
          <a:ext cx="1635327" cy="981196"/>
        </a:xfrm>
        <a:prstGeom prst="rect">
          <a:avLst/>
        </a:prstGeom>
        <a:solidFill>
          <a:schemeClr val="accent5">
            <a:hueOff val="-3379271"/>
            <a:satOff val="-8710"/>
            <a:lumOff val="-588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Trade Group Database</a:t>
          </a:r>
        </a:p>
      </dsp:txBody>
      <dsp:txXfrm>
        <a:off x="312302" y="2159832"/>
        <a:ext cx="1635327" cy="981196"/>
      </dsp:txXfrm>
    </dsp:sp>
    <dsp:sp modelId="{5BA65257-BB60-4CAA-B721-08CC6B8D7C48}">
      <dsp:nvSpPr>
        <dsp:cNvPr id="0" name=""/>
        <dsp:cNvSpPr/>
      </dsp:nvSpPr>
      <dsp:spPr>
        <a:xfrm>
          <a:off x="2085635" y="2169968"/>
          <a:ext cx="1635327" cy="981196"/>
        </a:xfrm>
        <a:prstGeom prst="rect">
          <a:avLst/>
        </a:prstGeom>
        <a:solidFill>
          <a:schemeClr val="accent5">
            <a:hueOff val="-4224089"/>
            <a:satOff val="-10887"/>
            <a:lumOff val="-735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Small Business Specialist Vendor List</a:t>
          </a:r>
        </a:p>
      </dsp:txBody>
      <dsp:txXfrm>
        <a:off x="2085635" y="2169968"/>
        <a:ext cx="1635327" cy="981196"/>
      </dsp:txXfrm>
    </dsp:sp>
    <dsp:sp modelId="{1DA73B7C-F6CF-460D-B654-E9BF1DF2D9F4}">
      <dsp:nvSpPr>
        <dsp:cNvPr id="0" name=""/>
        <dsp:cNvSpPr/>
      </dsp:nvSpPr>
      <dsp:spPr>
        <a:xfrm>
          <a:off x="3842974" y="2183655"/>
          <a:ext cx="1635327" cy="981196"/>
        </a:xfrm>
        <a:prstGeom prst="rect">
          <a:avLst/>
        </a:prstGeom>
        <a:solidFill>
          <a:schemeClr val="accent5">
            <a:hueOff val="-5068907"/>
            <a:satOff val="-13064"/>
            <a:lumOff val="-882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One-on-one meetings </a:t>
          </a:r>
        </a:p>
      </dsp:txBody>
      <dsp:txXfrm>
        <a:off x="3842974" y="2183655"/>
        <a:ext cx="1635327" cy="981196"/>
      </dsp:txXfrm>
    </dsp:sp>
    <dsp:sp modelId="{3F7334F7-31C4-4DDD-8FEC-D57F311B13EF}">
      <dsp:nvSpPr>
        <dsp:cNvPr id="0" name=""/>
        <dsp:cNvSpPr/>
      </dsp:nvSpPr>
      <dsp:spPr>
        <a:xfrm>
          <a:off x="940627" y="3302736"/>
          <a:ext cx="1635327" cy="981196"/>
        </a:xfrm>
        <a:prstGeom prst="rect">
          <a:avLst/>
        </a:prstGeom>
        <a:solidFill>
          <a:schemeClr val="accent5">
            <a:hueOff val="-5913725"/>
            <a:satOff val="-15242"/>
            <a:lumOff val="-1029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Industry Day</a:t>
          </a:r>
        </a:p>
      </dsp:txBody>
      <dsp:txXfrm>
        <a:off x="940627" y="3302736"/>
        <a:ext cx="1635327" cy="981196"/>
      </dsp:txXfrm>
    </dsp:sp>
    <dsp:sp modelId="{527F9EDF-A0B5-44E3-A535-42DF805773DC}">
      <dsp:nvSpPr>
        <dsp:cNvPr id="0" name=""/>
        <dsp:cNvSpPr/>
      </dsp:nvSpPr>
      <dsp:spPr>
        <a:xfrm>
          <a:off x="2741238" y="3313009"/>
          <a:ext cx="1635327" cy="981196"/>
        </a:xfrm>
        <a:prstGeom prst="rect">
          <a:avLst/>
        </a:prstGeom>
        <a:solidFill>
          <a:schemeClr val="accent5">
            <a:hueOff val="-6758543"/>
            <a:satOff val="-17419"/>
            <a:lumOff val="-1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Small Business Conferences</a:t>
          </a:r>
        </a:p>
      </dsp:txBody>
      <dsp:txXfrm>
        <a:off x="2741238" y="3313009"/>
        <a:ext cx="1635327" cy="9811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05600E-BB8D-483C-923E-CA594A05294B}">
      <dsp:nvSpPr>
        <dsp:cNvPr id="0" name=""/>
        <dsp:cNvSpPr/>
      </dsp:nvSpPr>
      <dsp:spPr>
        <a:xfrm>
          <a:off x="0" y="576"/>
          <a:ext cx="5744684" cy="135003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705724-D837-40ED-9F39-FE472D390BFB}">
      <dsp:nvSpPr>
        <dsp:cNvPr id="0" name=""/>
        <dsp:cNvSpPr/>
      </dsp:nvSpPr>
      <dsp:spPr>
        <a:xfrm>
          <a:off x="408385" y="304334"/>
          <a:ext cx="742519" cy="74251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5E5695-59D3-4B9D-B339-62663CECC816}">
      <dsp:nvSpPr>
        <dsp:cNvPr id="0" name=""/>
        <dsp:cNvSpPr/>
      </dsp:nvSpPr>
      <dsp:spPr>
        <a:xfrm>
          <a:off x="1559290" y="576"/>
          <a:ext cx="4185394" cy="135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879" tIns="142879" rIns="142879" bIns="142879" numCol="1" spcCol="1270" anchor="ctr" anchorCtr="0">
          <a:noAutofit/>
        </a:bodyPr>
        <a:lstStyle/>
        <a:p>
          <a:pPr marL="0" lvl="0" indent="0" algn="l" defTabSz="1111250">
            <a:lnSpc>
              <a:spcPct val="90000"/>
            </a:lnSpc>
            <a:spcBef>
              <a:spcPct val="0"/>
            </a:spcBef>
            <a:spcAft>
              <a:spcPct val="35000"/>
            </a:spcAft>
            <a:buNone/>
          </a:pPr>
          <a:r>
            <a:rPr lang="en-US" sz="2500" kern="1200" dirty="0"/>
            <a:t>DOCUMENTATION of the information gathered</a:t>
          </a:r>
        </a:p>
      </dsp:txBody>
      <dsp:txXfrm>
        <a:off x="1559290" y="576"/>
        <a:ext cx="4185394" cy="1350034"/>
      </dsp:txXfrm>
    </dsp:sp>
    <dsp:sp modelId="{CDC764F9-4057-455E-823C-DB4FB8633413}">
      <dsp:nvSpPr>
        <dsp:cNvPr id="0" name=""/>
        <dsp:cNvSpPr/>
      </dsp:nvSpPr>
      <dsp:spPr>
        <a:xfrm>
          <a:off x="0" y="1688120"/>
          <a:ext cx="5744684" cy="135003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59F56C6-774D-4F5E-9ADD-5B01E3FC8E6F}">
      <dsp:nvSpPr>
        <dsp:cNvPr id="0" name=""/>
        <dsp:cNvSpPr/>
      </dsp:nvSpPr>
      <dsp:spPr>
        <a:xfrm>
          <a:off x="408385" y="1991878"/>
          <a:ext cx="742519" cy="74251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47B239B-6160-4E7F-BAF9-3C50702ADFE4}">
      <dsp:nvSpPr>
        <dsp:cNvPr id="0" name=""/>
        <dsp:cNvSpPr/>
      </dsp:nvSpPr>
      <dsp:spPr>
        <a:xfrm>
          <a:off x="1559290" y="1688120"/>
          <a:ext cx="4185394" cy="135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879" tIns="142879" rIns="142879" bIns="142879" numCol="1" spcCol="1270" anchor="ctr" anchorCtr="0">
          <a:noAutofit/>
        </a:bodyPr>
        <a:lstStyle/>
        <a:p>
          <a:pPr marL="0" lvl="0" indent="0" algn="l" defTabSz="1111250">
            <a:lnSpc>
              <a:spcPct val="90000"/>
            </a:lnSpc>
            <a:spcBef>
              <a:spcPct val="0"/>
            </a:spcBef>
            <a:spcAft>
              <a:spcPct val="35000"/>
            </a:spcAft>
            <a:buNone/>
          </a:pPr>
          <a:r>
            <a:rPr lang="en-US" sz="2500" kern="1200" dirty="0"/>
            <a:t>Analysis of the information is </a:t>
          </a:r>
          <a:r>
            <a:rPr lang="en-US" sz="2500" b="1" u="sng" kern="1200" dirty="0"/>
            <a:t>CRITICAL</a:t>
          </a:r>
          <a:endParaRPr lang="en-US" sz="2500" kern="1200" dirty="0"/>
        </a:p>
      </dsp:txBody>
      <dsp:txXfrm>
        <a:off x="1559290" y="1688120"/>
        <a:ext cx="4185394" cy="1350034"/>
      </dsp:txXfrm>
    </dsp:sp>
    <dsp:sp modelId="{85B20EF2-D90F-40C1-9E59-ED1DEB6DAEB8}">
      <dsp:nvSpPr>
        <dsp:cNvPr id="0" name=""/>
        <dsp:cNvSpPr/>
      </dsp:nvSpPr>
      <dsp:spPr>
        <a:xfrm>
          <a:off x="0" y="3375664"/>
          <a:ext cx="5744684" cy="135003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9E99692-F821-4057-9662-47BD35B8035E}">
      <dsp:nvSpPr>
        <dsp:cNvPr id="0" name=""/>
        <dsp:cNvSpPr/>
      </dsp:nvSpPr>
      <dsp:spPr>
        <a:xfrm>
          <a:off x="408385" y="3679422"/>
          <a:ext cx="742519" cy="74251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8E7BF10-5E71-404F-B79C-6F120FBF0CD0}">
      <dsp:nvSpPr>
        <dsp:cNvPr id="0" name=""/>
        <dsp:cNvSpPr/>
      </dsp:nvSpPr>
      <dsp:spPr>
        <a:xfrm>
          <a:off x="1559290" y="3375664"/>
          <a:ext cx="4185394" cy="1350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879" tIns="142879" rIns="142879" bIns="142879" numCol="1" spcCol="1270" anchor="ctr" anchorCtr="0">
          <a:noAutofit/>
        </a:bodyPr>
        <a:lstStyle/>
        <a:p>
          <a:pPr marL="0" lvl="0" indent="0" algn="l" defTabSz="1111250">
            <a:lnSpc>
              <a:spcPct val="90000"/>
            </a:lnSpc>
            <a:spcBef>
              <a:spcPct val="0"/>
            </a:spcBef>
            <a:spcAft>
              <a:spcPct val="35000"/>
            </a:spcAft>
            <a:buNone/>
          </a:pPr>
          <a:r>
            <a:rPr lang="en-US" sz="2500" kern="1200" dirty="0"/>
            <a:t>Draw reasonable conclusions based on the research.</a:t>
          </a:r>
        </a:p>
      </dsp:txBody>
      <dsp:txXfrm>
        <a:off x="1559290" y="3375664"/>
        <a:ext cx="4185394" cy="135003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B5DEA0-1C23-46AD-A559-4DBFF2A7EE56}" type="datetimeFigureOut">
              <a:rPr lang="en-US" smtClean="0"/>
              <a:t>5/12/2022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A61DF8-0647-463D-A77A-95CABD88AB37}" type="slidenum">
              <a:rPr lang="en-US" smtClean="0"/>
              <a:t>‹#›</a:t>
            </a:fld>
            <a:endParaRPr lang="en-US" dirty="0"/>
          </a:p>
        </p:txBody>
      </p:sp>
    </p:spTree>
    <p:extLst>
      <p:ext uri="{BB962C8B-B14F-4D97-AF65-F5344CB8AC3E}">
        <p14:creationId xmlns:p14="http://schemas.microsoft.com/office/powerpoint/2010/main" val="2664782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A61DF8-0647-463D-A77A-95CABD88AB37}" type="slidenum">
              <a:rPr lang="en-US" smtClean="0"/>
              <a:t>3</a:t>
            </a:fld>
            <a:endParaRPr lang="en-US" dirty="0"/>
          </a:p>
        </p:txBody>
      </p:sp>
    </p:spTree>
    <p:extLst>
      <p:ext uri="{BB962C8B-B14F-4D97-AF65-F5344CB8AC3E}">
        <p14:creationId xmlns:p14="http://schemas.microsoft.com/office/powerpoint/2010/main" val="70532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A61DF8-0647-463D-A77A-95CABD88AB37}" type="slidenum">
              <a:rPr lang="en-US" smtClean="0"/>
              <a:t>4</a:t>
            </a:fld>
            <a:endParaRPr lang="en-US" dirty="0"/>
          </a:p>
        </p:txBody>
      </p:sp>
    </p:spTree>
    <p:extLst>
      <p:ext uri="{BB962C8B-B14F-4D97-AF65-F5344CB8AC3E}">
        <p14:creationId xmlns:p14="http://schemas.microsoft.com/office/powerpoint/2010/main" val="982343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A61DF8-0647-463D-A77A-95CABD88AB37}" type="slidenum">
              <a:rPr lang="en-US" smtClean="0"/>
              <a:t>5</a:t>
            </a:fld>
            <a:endParaRPr lang="en-US" dirty="0"/>
          </a:p>
        </p:txBody>
      </p:sp>
    </p:spTree>
    <p:extLst>
      <p:ext uri="{BB962C8B-B14F-4D97-AF65-F5344CB8AC3E}">
        <p14:creationId xmlns:p14="http://schemas.microsoft.com/office/powerpoint/2010/main" val="3299052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A61DF8-0647-463D-A77A-95CABD88AB37}" type="slidenum">
              <a:rPr lang="en-US" smtClean="0"/>
              <a:t>6</a:t>
            </a:fld>
            <a:endParaRPr lang="en-US" dirty="0"/>
          </a:p>
        </p:txBody>
      </p:sp>
    </p:spTree>
    <p:extLst>
      <p:ext uri="{BB962C8B-B14F-4D97-AF65-F5344CB8AC3E}">
        <p14:creationId xmlns:p14="http://schemas.microsoft.com/office/powerpoint/2010/main" val="691532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A61DF8-0647-463D-A77A-95CABD88AB37}" type="slidenum">
              <a:rPr lang="en-US" smtClean="0"/>
              <a:t>7</a:t>
            </a:fld>
            <a:endParaRPr lang="en-US" dirty="0"/>
          </a:p>
        </p:txBody>
      </p:sp>
    </p:spTree>
    <p:extLst>
      <p:ext uri="{BB962C8B-B14F-4D97-AF65-F5344CB8AC3E}">
        <p14:creationId xmlns:p14="http://schemas.microsoft.com/office/powerpoint/2010/main" val="3968995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A61DF8-0647-463D-A77A-95CABD88AB37}" type="slidenum">
              <a:rPr lang="en-US" smtClean="0"/>
              <a:t>8</a:t>
            </a:fld>
            <a:endParaRPr lang="en-US" dirty="0"/>
          </a:p>
        </p:txBody>
      </p:sp>
    </p:spTree>
    <p:extLst>
      <p:ext uri="{BB962C8B-B14F-4D97-AF65-F5344CB8AC3E}">
        <p14:creationId xmlns:p14="http://schemas.microsoft.com/office/powerpoint/2010/main" val="2363598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A61DF8-0647-463D-A77A-95CABD88AB37}" type="slidenum">
              <a:rPr lang="en-US" smtClean="0"/>
              <a:t>9</a:t>
            </a:fld>
            <a:endParaRPr lang="en-US" dirty="0"/>
          </a:p>
        </p:txBody>
      </p:sp>
    </p:spTree>
    <p:extLst>
      <p:ext uri="{BB962C8B-B14F-4D97-AF65-F5344CB8AC3E}">
        <p14:creationId xmlns:p14="http://schemas.microsoft.com/office/powerpoint/2010/main" val="428579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3E342-6283-4D95-82C2-FF89F7D53E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797A813-E776-43F0-BD19-D27996484C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A6EA34-724D-401A-B480-BA00FD3D28D0}"/>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5" name="Footer Placeholder 4">
            <a:extLst>
              <a:ext uri="{FF2B5EF4-FFF2-40B4-BE49-F238E27FC236}">
                <a16:creationId xmlns:a16="http://schemas.microsoft.com/office/drawing/2014/main" id="{A6996CD8-8117-46FD-8C57-802ACD29919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06CDF8A-24B0-4B5A-961D-FF71F9B80319}"/>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927359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E9769-E3A2-490C-AE7B-0A99CB9244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B6327DD-0BDA-4037-B194-7FE9014F266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97DA2F-B197-4A03-A9C8-5D039842F96E}"/>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5" name="Footer Placeholder 4">
            <a:extLst>
              <a:ext uri="{FF2B5EF4-FFF2-40B4-BE49-F238E27FC236}">
                <a16:creationId xmlns:a16="http://schemas.microsoft.com/office/drawing/2014/main" id="{D9826DB8-1016-4A09-A912-02919823F5C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AC2B692-4FBB-4ECC-B5EC-37C28FA75371}"/>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1393606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C4FE6C-9BF9-4DA0-8BBB-13BE1FBA76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FE9F89B-25A2-42A3-B9B2-17D08D8456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C378D7-6352-4B93-A353-9FA220C764EB}"/>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5" name="Footer Placeholder 4">
            <a:extLst>
              <a:ext uri="{FF2B5EF4-FFF2-40B4-BE49-F238E27FC236}">
                <a16:creationId xmlns:a16="http://schemas.microsoft.com/office/drawing/2014/main" id="{EA73F756-770C-402D-BA53-99362E6AB0D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654515D-2F35-4A2C-A9E9-0584E6C9C54E}"/>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305164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0039F-7FE2-4F84-8DD1-D9FE960581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99C99E-9832-4F0C-9457-731DF6C631D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062B07-10CA-4F44-A14A-C53A8E888DFA}"/>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5" name="Footer Placeholder 4">
            <a:extLst>
              <a:ext uri="{FF2B5EF4-FFF2-40B4-BE49-F238E27FC236}">
                <a16:creationId xmlns:a16="http://schemas.microsoft.com/office/drawing/2014/main" id="{DFD7274C-962F-4B31-8562-6C818D126B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5A533EC-0C20-4113-82BD-FB614452A195}"/>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413332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C4CF2-95CB-4547-A7CB-6A297813388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917C8CF-8578-4B8A-90C1-430FF9CBDF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2C27665-43CD-4288-BA27-CDF6047C2DA9}"/>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5" name="Footer Placeholder 4">
            <a:extLst>
              <a:ext uri="{FF2B5EF4-FFF2-40B4-BE49-F238E27FC236}">
                <a16:creationId xmlns:a16="http://schemas.microsoft.com/office/drawing/2014/main" id="{68160B1D-17A2-46F0-AB93-E5381F04008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ECDEE92-E05C-4355-A7F3-31A5CAAF7FB4}"/>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3074067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FEF1E-CD96-4B6B-AFE3-01BABF2EAB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67FE78-24EE-41B9-AFD6-43ACEAD9CD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95D79DA-FFDB-4272-A81D-1B681DF4BC7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8A065C8-B38F-4611-9B2C-C898C0A62543}"/>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6" name="Footer Placeholder 5">
            <a:extLst>
              <a:ext uri="{FF2B5EF4-FFF2-40B4-BE49-F238E27FC236}">
                <a16:creationId xmlns:a16="http://schemas.microsoft.com/office/drawing/2014/main" id="{AB54EF10-9D4D-488A-BE0D-D6C906F66CF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BD74087-E3C6-48B6-BDA2-AB915853B15B}"/>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2797817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DFDA-D852-4419-B061-B66EE5413FE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8C9E351-2A7B-4DE2-8FBE-47AE4A086C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0AD6B2-96A8-4900-BA36-502E016AF30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F4D751-C1A0-47F3-889B-BC62EE38AA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8219A1-D178-4789-81CB-9CE18B7D95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CFF30F-01A8-433A-B8D1-264F2D03123A}"/>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8" name="Footer Placeholder 7">
            <a:extLst>
              <a:ext uri="{FF2B5EF4-FFF2-40B4-BE49-F238E27FC236}">
                <a16:creationId xmlns:a16="http://schemas.microsoft.com/office/drawing/2014/main" id="{5DB9D2AB-B9D5-490D-A458-46BEE3F52C9C}"/>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F80F30E-E389-4621-96A3-E7D4C27EF1AF}"/>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2339739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AAD88-D36C-4505-8611-0144227F4BC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32BD1B4-79E4-4924-B3B3-549E46BD1926}"/>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4" name="Footer Placeholder 3">
            <a:extLst>
              <a:ext uri="{FF2B5EF4-FFF2-40B4-BE49-F238E27FC236}">
                <a16:creationId xmlns:a16="http://schemas.microsoft.com/office/drawing/2014/main" id="{C022E390-72A0-4715-855E-3E8DBEB4EE9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F26429F-67F8-4DAC-95F7-F49D5995BA0C}"/>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1740834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2DD206-1E03-45EA-B4F7-B086A8D26633}"/>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3" name="Footer Placeholder 2">
            <a:extLst>
              <a:ext uri="{FF2B5EF4-FFF2-40B4-BE49-F238E27FC236}">
                <a16:creationId xmlns:a16="http://schemas.microsoft.com/office/drawing/2014/main" id="{0BF3B2EC-C204-429B-8B1B-54E121319C5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24BE4DAB-B86A-4E45-8040-5566005BF523}"/>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3536540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83ACA-312F-495B-A9F4-B7A491EA88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B1CAF91-6AB1-47BC-87A0-DADA8E64B9A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25341A4-6DE4-4C7C-AD4F-0F4ECB410F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04ABA2-5AD3-48B8-986F-2D4EC31E106C}"/>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6" name="Footer Placeholder 5">
            <a:extLst>
              <a:ext uri="{FF2B5EF4-FFF2-40B4-BE49-F238E27FC236}">
                <a16:creationId xmlns:a16="http://schemas.microsoft.com/office/drawing/2014/main" id="{6CFF4DB5-BE63-444D-B454-EBDDAD6C1A1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BB24E31-F670-4F14-937E-7E8078DDFDA6}"/>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3446955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332E5-6902-48EF-8DCF-8BBB7EA4DD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C77074-E9B9-4558-8494-EF0FD3ED60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7AB417E-3414-4131-8748-FE68D93FCD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F72938-3501-478B-8E71-29DD515AAF31}"/>
              </a:ext>
            </a:extLst>
          </p:cNvPr>
          <p:cNvSpPr>
            <a:spLocks noGrp="1"/>
          </p:cNvSpPr>
          <p:nvPr>
            <p:ph type="dt" sz="half" idx="10"/>
          </p:nvPr>
        </p:nvSpPr>
        <p:spPr/>
        <p:txBody>
          <a:bodyPr/>
          <a:lstStyle/>
          <a:p>
            <a:fld id="{56FE92B2-7727-40E7-83AF-C33B2BD9748C}" type="datetimeFigureOut">
              <a:rPr lang="en-US" smtClean="0"/>
              <a:t>5/12/2022</a:t>
            </a:fld>
            <a:endParaRPr lang="en-US" dirty="0"/>
          </a:p>
        </p:txBody>
      </p:sp>
      <p:sp>
        <p:nvSpPr>
          <p:cNvPr id="6" name="Footer Placeholder 5">
            <a:extLst>
              <a:ext uri="{FF2B5EF4-FFF2-40B4-BE49-F238E27FC236}">
                <a16:creationId xmlns:a16="http://schemas.microsoft.com/office/drawing/2014/main" id="{89DA7EB1-0D26-4688-B368-6DEE59CC119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8B1D917-BD63-41FF-BB5B-06D6B84CCE83}"/>
              </a:ext>
            </a:extLst>
          </p:cNvPr>
          <p:cNvSpPr>
            <a:spLocks noGrp="1"/>
          </p:cNvSpPr>
          <p:nvPr>
            <p:ph type="sldNum" sz="quarter" idx="12"/>
          </p:nvPr>
        </p:nvSpPr>
        <p:spPr/>
        <p:txBody>
          <a:bodyPr/>
          <a:lstStyle/>
          <a:p>
            <a:fld id="{1F0EA303-9252-493C-A426-DC8C1DFEE239}" type="slidenum">
              <a:rPr lang="en-US" smtClean="0"/>
              <a:t>‹#›</a:t>
            </a:fld>
            <a:endParaRPr lang="en-US" dirty="0"/>
          </a:p>
        </p:txBody>
      </p:sp>
    </p:spTree>
    <p:extLst>
      <p:ext uri="{BB962C8B-B14F-4D97-AF65-F5344CB8AC3E}">
        <p14:creationId xmlns:p14="http://schemas.microsoft.com/office/powerpoint/2010/main" val="3190593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75DCB2-DDC1-40EC-9C12-F689A8E84F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EEAA12F-AC3A-4932-B324-095227625C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2810F9-EA0D-458D-BF8B-CCAE65B851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FE92B2-7727-40E7-83AF-C33B2BD9748C}" type="datetimeFigureOut">
              <a:rPr lang="en-US" smtClean="0"/>
              <a:t>5/12/2022</a:t>
            </a:fld>
            <a:endParaRPr lang="en-US" dirty="0"/>
          </a:p>
        </p:txBody>
      </p:sp>
      <p:sp>
        <p:nvSpPr>
          <p:cNvPr id="5" name="Footer Placeholder 4">
            <a:extLst>
              <a:ext uri="{FF2B5EF4-FFF2-40B4-BE49-F238E27FC236}">
                <a16:creationId xmlns:a16="http://schemas.microsoft.com/office/drawing/2014/main" id="{EE11FA1A-B176-4615-A39C-C86070E092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936E996-C763-4D0D-A471-8759AE6B0D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0EA303-9252-493C-A426-DC8C1DFEE239}" type="slidenum">
              <a:rPr lang="en-US" smtClean="0"/>
              <a:t>‹#›</a:t>
            </a:fld>
            <a:endParaRPr lang="en-US" dirty="0"/>
          </a:p>
        </p:txBody>
      </p:sp>
    </p:spTree>
    <p:extLst>
      <p:ext uri="{BB962C8B-B14F-4D97-AF65-F5344CB8AC3E}">
        <p14:creationId xmlns:p14="http://schemas.microsoft.com/office/powerpoint/2010/main" val="28029359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5.xml"/><Relationship Id="rId5" Type="http://schemas.openxmlformats.org/officeDocument/2006/relationships/hyperlink" Target="https://creativecommons.org/licenses/by-nc-sa/3.0/" TargetMode="External"/><Relationship Id="rId4" Type="http://schemas.openxmlformats.org/officeDocument/2006/relationships/hyperlink" Target="https://technofaq.org/posts/2018/10/9-ways-to-measure-the-success-of-your-small-business/"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clamorworld.com/holography-for-industrial-applications-market-2021-leading-player-analysis-global-market-size-with-covid-19-update-by-2030/" TargetMode="Externa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oic.qld.gov.au/training-and-events/right-to-information-day/the-history-of-international-right-to-know-day/right-to-information-day-2017/resources-for-government" TargetMode="External"/><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courses.lumenlearning.com/clinton-marketing/chapter/reading-public-relations/" TargetMode="External"/><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duperrin.com/english/2015/08/24/knowing-is-not-not-understanding-the-customer/" TargetMode="External"/><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hyperlink" Target="https://johnshaibu.com/a1/until-you-change-your-thinking-you-will-always-recycle-your-experiences/" TargetMode="External"/><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iki.openstack.org/wiki/File:Tip_icon.svg" TargetMode="External"/><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pixabay.com/en/stop-street-sign-signal-road-1971137/" TargetMode="Externa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clamorworld.com/holography-for-industrial-applications-market-2021-leading-player-analysis-global-market-size-with-covid-19-update-by-2030/" TargetMode="External"/><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freepngimg.com/png/82443-science-brand-angle-studies-research-free-photo-png" TargetMode="External"/><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hyperlink" Target="https://creativecommons.org/licenses/by-nc/3.0/"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freesvg.org/executive-order" TargetMode="External"/><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flickr.com/photos/whitehouse/35949678806" TargetMode="External"/><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hyperlink" Target="https://creativecommons.org/licenses/by-nc-nd/3.0/" TargetMode="External"/><Relationship Id="rId4" Type="http://schemas.openxmlformats.org/officeDocument/2006/relationships/hyperlink" Target="https://shaneatkins.co.uk/2013/05/09/why-social-media-marketing-required-marketing-research/" TargetMode="Externa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sam.gov/content/home"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nagpurtoday.in/opportunities-and-limitations-of-ai-in-indian-banking/01071209" TargetMode="External"/><Relationship Id="rId2" Type="http://schemas.openxmlformats.org/officeDocument/2006/relationships/image" Target="../media/image34.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courses.lumenlearning.com/healthcarecommunication/chapter/why-it-matters-research-process/" TargetMode="External"/><Relationship Id="rId2" Type="http://schemas.openxmlformats.org/officeDocument/2006/relationships/image" Target="../media/image35.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pixabay.com/en/rule-pressure-stamp-wont-come-here-1752536/" TargetMode="External"/><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s://www.nationaldeafcenter.org/call-engage-change-local" TargetMode="External"/><Relationship Id="rId2" Type="http://schemas.openxmlformats.org/officeDocument/2006/relationships/image" Target="../media/image37.png"/><Relationship Id="rId1" Type="http://schemas.openxmlformats.org/officeDocument/2006/relationships/slideLayout" Target="../slideLayouts/slideLayout4.xml"/><Relationship Id="rId4" Type="http://schemas.openxmlformats.org/officeDocument/2006/relationships/hyperlink" Target="https://creativecommons.org/licenses/by-nc-nd/3.0/"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hyperlink" Target="https://creativecommons.org/licenses/by-nc/3.0/" TargetMode="External"/><Relationship Id="rId4" Type="http://schemas.openxmlformats.org/officeDocument/2006/relationships/hyperlink" Target="https://www.pngall.com/learning-png/download/46904"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s://researchleap.com/cooperation-between-local-government-and-non-governmental-organizations-as-a-platform-for-the-development-of-social-dialogue/" TargetMode="External"/><Relationship Id="rId2" Type="http://schemas.openxmlformats.org/officeDocument/2006/relationships/image" Target="../media/image40.jpg"/><Relationship Id="rId1" Type="http://schemas.openxmlformats.org/officeDocument/2006/relationships/slideLayout" Target="../slideLayouts/slideLayout4.xml"/><Relationship Id="rId4" Type="http://schemas.openxmlformats.org/officeDocument/2006/relationships/hyperlink" Target="https://creativecommons.org/licenses/by/3.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creativecommons.org/licenses/by-nc-sa/3.0/" TargetMode="External"/><Relationship Id="rId4" Type="http://schemas.openxmlformats.org/officeDocument/2006/relationships/hyperlink" Target="https://innovationbydesign.pressbooks.com/chapter/define/"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hyperlink" Target="https://creativecommons.org/licenses/by-nc-sa/3.0/" TargetMode="External"/><Relationship Id="rId4" Type="http://schemas.openxmlformats.org/officeDocument/2006/relationships/hyperlink" Target="https://technofaq.org/posts/2019/06/ways-in-which-technology-is-transforming-procurement-operation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hyperlink" Target="https://creativecommons.org/licenses/by-nc/3.0/" TargetMode="External"/><Relationship Id="rId4" Type="http://schemas.openxmlformats.org/officeDocument/2006/relationships/hyperlink" Target="https://www.masahmad.com/2017/07/3-langkah-penting-untuk-mewujudkan.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C94C99-1486-4209-9B6D-DFEA6A667374}"/>
              </a:ext>
            </a:extLst>
          </p:cNvPr>
          <p:cNvPicPr>
            <a:picLocks noChangeAspect="1"/>
          </p:cNvPicPr>
          <p:nvPr/>
        </p:nvPicPr>
        <p:blipFill>
          <a:blip r:embed="rId2">
            <a:alphaModFix amt="35000"/>
          </a:blip>
          <a:stretch>
            <a:fillRect/>
          </a:stretch>
        </p:blipFill>
        <p:spPr>
          <a:xfrm flipH="1">
            <a:off x="10532613" y="5284294"/>
            <a:ext cx="1526038" cy="1414844"/>
          </a:xfrm>
          <a:prstGeom prst="rect">
            <a:avLst/>
          </a:prstGeom>
        </p:spPr>
      </p:pic>
      <p:sp>
        <p:nvSpPr>
          <p:cNvPr id="6" name="Title 5">
            <a:extLst>
              <a:ext uri="{FF2B5EF4-FFF2-40B4-BE49-F238E27FC236}">
                <a16:creationId xmlns:a16="http://schemas.microsoft.com/office/drawing/2014/main" id="{21DF032D-F93B-4A22-B764-65991BFAF6A5}"/>
              </a:ext>
            </a:extLst>
          </p:cNvPr>
          <p:cNvSpPr>
            <a:spLocks noGrp="1"/>
          </p:cNvSpPr>
          <p:nvPr>
            <p:ph type="title"/>
          </p:nvPr>
        </p:nvSpPr>
        <p:spPr>
          <a:xfrm>
            <a:off x="838200" y="3585654"/>
            <a:ext cx="10515600" cy="1325563"/>
          </a:xfrm>
        </p:spPr>
        <p:txBody>
          <a:bodyPr>
            <a:normAutofit/>
          </a:bodyPr>
          <a:lstStyle/>
          <a:p>
            <a:pPr algn="ctr"/>
            <a:r>
              <a:rPr lang="en-US" sz="3100" b="1" dirty="0">
                <a:solidFill>
                  <a:schemeClr val="bg1"/>
                </a:solidFill>
                <a:latin typeface="Times New Roman" panose="02020603050405020304" pitchFamily="18" charset="0"/>
                <a:cs typeface="Times New Roman" panose="02020603050405020304" pitchFamily="18" charset="0"/>
              </a:rPr>
              <a:t>Small Business Market Research</a:t>
            </a:r>
            <a:br>
              <a:rPr lang="en-US" b="1" i="1" dirty="0">
                <a:solidFill>
                  <a:schemeClr val="bg1"/>
                </a:solidFill>
                <a:latin typeface="Times New Roman" panose="02020603050405020304" pitchFamily="18" charset="0"/>
                <a:cs typeface="Times New Roman" panose="02020603050405020304" pitchFamily="18" charset="0"/>
              </a:rPr>
            </a:br>
            <a:endParaRPr lang="en-US" b="1" i="1" dirty="0">
              <a:solidFill>
                <a:schemeClr val="bg1"/>
              </a:solidFill>
              <a:latin typeface="Times New Roman" panose="02020603050405020304" pitchFamily="18" charset="0"/>
              <a:cs typeface="Times New Roman" panose="02020603050405020304" pitchFamily="18" charset="0"/>
            </a:endParaRPr>
          </a:p>
        </p:txBody>
      </p:sp>
      <p:pic>
        <p:nvPicPr>
          <p:cNvPr id="3" name="Picture 2" descr="Text&#10;&#10;Description automatically generated">
            <a:extLst>
              <a:ext uri="{FF2B5EF4-FFF2-40B4-BE49-F238E27FC236}">
                <a16:creationId xmlns:a16="http://schemas.microsoft.com/office/drawing/2014/main" id="{9F1E1EF8-6991-4D82-8A84-2B7481D4ACF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699934" y="530813"/>
            <a:ext cx="4280429" cy="2848578"/>
          </a:xfrm>
          <a:prstGeom prst="rect">
            <a:avLst/>
          </a:prstGeom>
        </p:spPr>
      </p:pic>
      <p:sp>
        <p:nvSpPr>
          <p:cNvPr id="4" name="TextBox 3">
            <a:extLst>
              <a:ext uri="{FF2B5EF4-FFF2-40B4-BE49-F238E27FC236}">
                <a16:creationId xmlns:a16="http://schemas.microsoft.com/office/drawing/2014/main" id="{3D843428-61C9-431B-925C-170A30E98535}"/>
              </a:ext>
            </a:extLst>
          </p:cNvPr>
          <p:cNvSpPr txBox="1"/>
          <p:nvPr/>
        </p:nvSpPr>
        <p:spPr>
          <a:xfrm>
            <a:off x="133349" y="6583722"/>
            <a:ext cx="4280429" cy="230832"/>
          </a:xfrm>
          <a:prstGeom prst="rect">
            <a:avLst/>
          </a:prstGeom>
          <a:noFill/>
        </p:spPr>
        <p:txBody>
          <a:bodyPr wrap="square" rtlCol="0">
            <a:spAutoFit/>
          </a:bodyPr>
          <a:lstStyle/>
          <a:p>
            <a:r>
              <a:rPr lang="en-US" sz="900" dirty="0">
                <a:hlinkClick r:id="rId4" tooltip="https://technofaq.org/posts/2018/10/9-ways-to-measure-the-success-of-your-small-business/"/>
              </a:rPr>
              <a:t>This Photo</a:t>
            </a:r>
            <a:r>
              <a:rPr lang="en-US" sz="900" dirty="0"/>
              <a:t> by Unknown Author is licensed under </a:t>
            </a:r>
            <a:r>
              <a:rPr lang="en-US" sz="900" dirty="0">
                <a:hlinkClick r:id="rId5" tooltip="https://creativecommons.org/licenses/by-nc-sa/3.0/"/>
              </a:rPr>
              <a:t>CC BY-SA-NC</a:t>
            </a:r>
            <a:endParaRPr lang="en-US" sz="900" dirty="0"/>
          </a:p>
        </p:txBody>
      </p:sp>
      <p:sp>
        <p:nvSpPr>
          <p:cNvPr id="11" name="TextBox 10">
            <a:extLst>
              <a:ext uri="{FF2B5EF4-FFF2-40B4-BE49-F238E27FC236}">
                <a16:creationId xmlns:a16="http://schemas.microsoft.com/office/drawing/2014/main" id="{C2298197-F1E9-47F2-B107-292E8D75DC9A}"/>
              </a:ext>
            </a:extLst>
          </p:cNvPr>
          <p:cNvSpPr txBox="1"/>
          <p:nvPr/>
        </p:nvSpPr>
        <p:spPr>
          <a:xfrm>
            <a:off x="0" y="5103610"/>
            <a:ext cx="9014134" cy="1754326"/>
          </a:xfrm>
          <a:prstGeom prst="rect">
            <a:avLst/>
          </a:prstGeom>
          <a:noFill/>
        </p:spPr>
        <p:txBody>
          <a:bodyPr wrap="none" rtlCol="0">
            <a:spAutoFit/>
          </a:bodyPr>
          <a:lstStyle/>
          <a:p>
            <a:r>
              <a:rPr lang="en-US" b="1" dirty="0">
                <a:solidFill>
                  <a:schemeClr val="bg1"/>
                </a:solidFill>
              </a:rPr>
              <a:t>Presented by:</a:t>
            </a:r>
          </a:p>
          <a:p>
            <a:r>
              <a:rPr lang="en-US" dirty="0">
                <a:solidFill>
                  <a:schemeClr val="bg1"/>
                </a:solidFill>
              </a:rPr>
              <a:t>Ms. Portia Deans, Small Business Specialist and Industry Liaison, Patent and Trademark Office; </a:t>
            </a:r>
          </a:p>
          <a:p>
            <a:r>
              <a:rPr lang="en-US" dirty="0">
                <a:solidFill>
                  <a:schemeClr val="bg1"/>
                </a:solidFill>
              </a:rPr>
              <a:t>Ms. Brighid Boykin, Small Business Specialist, U.S. Census Bureau;</a:t>
            </a:r>
          </a:p>
          <a:p>
            <a:r>
              <a:rPr lang="en-US" dirty="0">
                <a:solidFill>
                  <a:schemeClr val="bg1"/>
                </a:solidFill>
              </a:rPr>
              <a:t>Mr. </a:t>
            </a:r>
            <a:r>
              <a:rPr lang="en-US">
                <a:solidFill>
                  <a:schemeClr val="bg1"/>
                </a:solidFill>
              </a:rPr>
              <a:t>DiJon </a:t>
            </a:r>
            <a:r>
              <a:rPr lang="en-US" dirty="0">
                <a:solidFill>
                  <a:schemeClr val="bg1"/>
                </a:solidFill>
              </a:rPr>
              <a:t>Ferdinand Sr, Contracting Officer, U.S. Census Bureau and</a:t>
            </a:r>
          </a:p>
          <a:p>
            <a:r>
              <a:rPr lang="en-US" dirty="0">
                <a:solidFill>
                  <a:schemeClr val="bg1"/>
                </a:solidFill>
              </a:rPr>
              <a:t>Ms. Chasity King, Contracting Officer’s Representative, U.S. Census Bureau </a:t>
            </a:r>
          </a:p>
          <a:p>
            <a:endParaRPr lang="en-US" dirty="0">
              <a:solidFill>
                <a:schemeClr val="bg1"/>
              </a:solidFill>
            </a:endParaRPr>
          </a:p>
        </p:txBody>
      </p:sp>
    </p:spTree>
    <p:extLst>
      <p:ext uri="{BB962C8B-B14F-4D97-AF65-F5344CB8AC3E}">
        <p14:creationId xmlns:p14="http://schemas.microsoft.com/office/powerpoint/2010/main" val="971081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descr="Text&#10;&#10;Description automatically generated">
            <a:extLst>
              <a:ext uri="{FF2B5EF4-FFF2-40B4-BE49-F238E27FC236}">
                <a16:creationId xmlns:a16="http://schemas.microsoft.com/office/drawing/2014/main" id="{72BA988D-4913-488B-B36C-FD215B040D0E}"/>
              </a:ext>
            </a:extLst>
          </p:cNvPr>
          <p:cNvPicPr>
            <a:picLocks noGrp="1" noChangeAspect="1"/>
          </p:cNvPicPr>
          <p:nvPr>
            <p:ph idx="1"/>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7999" b="-1"/>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A396E9E6-9198-4841-9662-CFE9C32A11FD}"/>
              </a:ext>
            </a:extLst>
          </p:cNvPr>
          <p:cNvSpPr>
            <a:spLocks noGrp="1"/>
          </p:cNvSpPr>
          <p:nvPr>
            <p:ph type="title"/>
          </p:nvPr>
        </p:nvSpPr>
        <p:spPr>
          <a:xfrm>
            <a:off x="523875" y="5317240"/>
            <a:ext cx="11210925" cy="744836"/>
          </a:xfrm>
        </p:spPr>
        <p:txBody>
          <a:bodyPr vert="horz" lIns="91440" tIns="45720" rIns="91440" bIns="45720" rtlCol="0" anchor="ctr">
            <a:normAutofit fontScale="90000"/>
          </a:bodyPr>
          <a:lstStyle/>
          <a:p>
            <a:pPr algn="ctr"/>
            <a:r>
              <a:rPr lang="en-US" sz="3600" b="1" dirty="0">
                <a:solidFill>
                  <a:schemeClr val="tx1">
                    <a:lumMod val="85000"/>
                    <a:lumOff val="15000"/>
                  </a:schemeClr>
                </a:solidFill>
              </a:rPr>
              <a:t>Tools &amp; Methods for Conducting Market Research</a:t>
            </a:r>
            <a:br>
              <a:rPr lang="en-US" sz="3600" b="1" dirty="0">
                <a:solidFill>
                  <a:schemeClr val="tx1">
                    <a:lumMod val="85000"/>
                    <a:lumOff val="15000"/>
                  </a:schemeClr>
                </a:solidFill>
              </a:rPr>
            </a:br>
            <a:endParaRPr lang="en-US" sz="3600" b="1" dirty="0">
              <a:solidFill>
                <a:schemeClr val="tx1">
                  <a:lumMod val="85000"/>
                  <a:lumOff val="15000"/>
                </a:schemeClr>
              </a:solidFill>
            </a:endParaRPr>
          </a:p>
        </p:txBody>
      </p:sp>
      <p:cxnSp>
        <p:nvCxnSpPr>
          <p:cNvPr id="13" name="Straight Connector 1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F3D1522-2267-41B8-AF73-B642121EA1FD}"/>
              </a:ext>
            </a:extLst>
          </p:cNvPr>
          <p:cNvSpPr txBox="1"/>
          <p:nvPr/>
        </p:nvSpPr>
        <p:spPr>
          <a:xfrm>
            <a:off x="10005183" y="6657945"/>
            <a:ext cx="2186817"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3" tooltip="https://clamorworld.com/holography-for-industrial-applications-market-2021-leading-player-analysis-global-market-size-with-covid-19-update-by-2030/">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4" tooltip="https://creativecommons.org/licenses/by/3.0/">
                  <a:extLst>
                    <a:ext uri="{A12FA001-AC4F-418D-AE19-62706E023703}">
                      <ahyp:hlinkClr xmlns:ahyp="http://schemas.microsoft.com/office/drawing/2018/hyperlinkcolor" val="tx"/>
                    </a:ext>
                  </a:extLst>
                </a:hlinkClick>
              </a:rPr>
              <a:t>CC BY</a:t>
            </a:r>
            <a:endParaRPr lang="en-US" sz="700" dirty="0">
              <a:solidFill>
                <a:srgbClr val="FFFFFF"/>
              </a:solidFill>
            </a:endParaRPr>
          </a:p>
        </p:txBody>
      </p:sp>
    </p:spTree>
    <p:extLst>
      <p:ext uri="{BB962C8B-B14F-4D97-AF65-F5344CB8AC3E}">
        <p14:creationId xmlns:p14="http://schemas.microsoft.com/office/powerpoint/2010/main" val="335272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pic>
        <p:nvPicPr>
          <p:cNvPr id="5" name="Picture 4" descr="A close-up of a circuit board&#10;&#10;Description automatically generated with low confidence">
            <a:extLst>
              <a:ext uri="{FF2B5EF4-FFF2-40B4-BE49-F238E27FC236}">
                <a16:creationId xmlns:a16="http://schemas.microsoft.com/office/drawing/2014/main" id="{53A7009E-EF83-4636-96BD-233B931A7EB1}"/>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1534" r="14290" b="-1"/>
          <a:stretch/>
        </p:blipFill>
        <p:spPr>
          <a:xfrm>
            <a:off x="4117521" y="10"/>
            <a:ext cx="8074479" cy="6857990"/>
          </a:xfrm>
          <a:prstGeom prst="rect">
            <a:avLst/>
          </a:prstGeom>
        </p:spPr>
      </p:pic>
      <p:sp>
        <p:nvSpPr>
          <p:cNvPr id="11" name="Freeform: Shape 10">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2">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9B07F458-ADC2-4117-8BBD-DDFE0E2D0A59}"/>
              </a:ext>
            </a:extLst>
          </p:cNvPr>
          <p:cNvSpPr>
            <a:spLocks noGrp="1"/>
          </p:cNvSpPr>
          <p:nvPr>
            <p:ph type="title"/>
          </p:nvPr>
        </p:nvSpPr>
        <p:spPr>
          <a:xfrm>
            <a:off x="804672" y="365125"/>
            <a:ext cx="5266155" cy="1325563"/>
          </a:xfrm>
        </p:spPr>
        <p:txBody>
          <a:bodyPr>
            <a:normAutofit/>
          </a:bodyPr>
          <a:lstStyle/>
          <a:p>
            <a:r>
              <a:rPr lang="en-US" sz="2800" b="1" dirty="0"/>
              <a:t>Identifying Potential Socioeconomic Small Business and Small Business Suppliers </a:t>
            </a:r>
          </a:p>
        </p:txBody>
      </p:sp>
      <p:sp>
        <p:nvSpPr>
          <p:cNvPr id="3" name="Content Placeholder 2">
            <a:extLst>
              <a:ext uri="{FF2B5EF4-FFF2-40B4-BE49-F238E27FC236}">
                <a16:creationId xmlns:a16="http://schemas.microsoft.com/office/drawing/2014/main" id="{45CA100E-FA4F-4C13-96DB-2A6850AA9525}"/>
              </a:ext>
            </a:extLst>
          </p:cNvPr>
          <p:cNvSpPr>
            <a:spLocks noGrp="1"/>
          </p:cNvSpPr>
          <p:nvPr>
            <p:ph idx="1"/>
          </p:nvPr>
        </p:nvSpPr>
        <p:spPr>
          <a:xfrm>
            <a:off x="804672" y="2022601"/>
            <a:ext cx="3941499" cy="4154361"/>
          </a:xfrm>
        </p:spPr>
        <p:txBody>
          <a:bodyPr>
            <a:normAutofit/>
          </a:bodyPr>
          <a:lstStyle/>
          <a:p>
            <a:pPr marL="0" indent="0">
              <a:buNone/>
            </a:pPr>
            <a:r>
              <a:rPr lang="en-US" sz="2000" dirty="0"/>
              <a:t>Contracting Officers </a:t>
            </a:r>
            <a:r>
              <a:rPr lang="en-US" sz="2000" b="1" u="sng" dirty="0"/>
              <a:t>shall </a:t>
            </a:r>
            <a:r>
              <a:rPr lang="en-US" sz="2000" dirty="0"/>
              <a:t>use primary databases :</a:t>
            </a:r>
          </a:p>
          <a:p>
            <a:pPr marL="0" indent="0">
              <a:buNone/>
            </a:pPr>
            <a:endParaRPr lang="en-US" sz="2000" dirty="0"/>
          </a:p>
          <a:p>
            <a:pPr marL="0" indent="0">
              <a:buNone/>
            </a:pPr>
            <a:r>
              <a:rPr lang="en-US" sz="2000" dirty="0"/>
              <a:t>Small Business Administration's Dynamic Small Business Search (DSBS) Tool</a:t>
            </a:r>
          </a:p>
          <a:p>
            <a:pPr marL="0" indent="0">
              <a:buNone/>
            </a:pPr>
            <a:endParaRPr lang="en-US" sz="2000" dirty="0"/>
          </a:p>
        </p:txBody>
      </p:sp>
      <p:sp>
        <p:nvSpPr>
          <p:cNvPr id="6" name="TextBox 5">
            <a:extLst>
              <a:ext uri="{FF2B5EF4-FFF2-40B4-BE49-F238E27FC236}">
                <a16:creationId xmlns:a16="http://schemas.microsoft.com/office/drawing/2014/main" id="{515F8A4E-D0A1-415F-8DFA-E119C5DF2196}"/>
              </a:ext>
            </a:extLst>
          </p:cNvPr>
          <p:cNvSpPr txBox="1"/>
          <p:nvPr/>
        </p:nvSpPr>
        <p:spPr>
          <a:xfrm>
            <a:off x="10005184" y="6657945"/>
            <a:ext cx="218681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3" tooltip="https://www.oic.qld.gov.au/training-and-events/right-to-information-day/the-history-of-international-right-to-know-day/right-to-information-day-2017/resources-for-government">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4" tooltip="https://creativecommons.org/licenses/by/3.0/">
                  <a:extLst>
                    <a:ext uri="{A12FA001-AC4F-418D-AE19-62706E023703}">
                      <ahyp:hlinkClr xmlns:ahyp="http://schemas.microsoft.com/office/drawing/2018/hyperlinkcolor" val="tx"/>
                    </a:ext>
                  </a:extLst>
                </a:hlinkClick>
              </a:rPr>
              <a:t>CC BY</a:t>
            </a:r>
            <a:endParaRPr lang="en-US" sz="700" dirty="0">
              <a:solidFill>
                <a:srgbClr val="FFFFFF"/>
              </a:solidFill>
            </a:endParaRPr>
          </a:p>
        </p:txBody>
      </p:sp>
    </p:spTree>
    <p:extLst>
      <p:ext uri="{BB962C8B-B14F-4D97-AF65-F5344CB8AC3E}">
        <p14:creationId xmlns:p14="http://schemas.microsoft.com/office/powerpoint/2010/main" val="1995705954"/>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3715C-2B91-4E0C-BDED-BD24491D63D3}"/>
              </a:ext>
            </a:extLst>
          </p:cNvPr>
          <p:cNvSpPr>
            <a:spLocks noGrp="1"/>
          </p:cNvSpPr>
          <p:nvPr>
            <p:ph type="title"/>
          </p:nvPr>
        </p:nvSpPr>
        <p:spPr>
          <a:xfrm>
            <a:off x="838200" y="365126"/>
            <a:ext cx="10515600" cy="980790"/>
          </a:xfrm>
        </p:spPr>
        <p:txBody>
          <a:bodyPr>
            <a:normAutofit fontScale="90000"/>
          </a:bodyPr>
          <a:lstStyle/>
          <a:p>
            <a:pPr algn="ctr"/>
            <a:r>
              <a:rPr lang="en-US" sz="4000" b="1" dirty="0">
                <a:solidFill>
                  <a:schemeClr val="bg1"/>
                </a:solidFill>
              </a:rPr>
              <a:t>Identifying Potential Socioeconomic Small Business and Small Business Suppliers Cont.</a:t>
            </a:r>
            <a:endParaRPr lang="en-US" dirty="0"/>
          </a:p>
        </p:txBody>
      </p:sp>
      <p:sp>
        <p:nvSpPr>
          <p:cNvPr id="4" name="Content Placeholder 3">
            <a:extLst>
              <a:ext uri="{FF2B5EF4-FFF2-40B4-BE49-F238E27FC236}">
                <a16:creationId xmlns:a16="http://schemas.microsoft.com/office/drawing/2014/main" id="{6DDD8824-E333-450F-BD05-F259229A3701}"/>
              </a:ext>
            </a:extLst>
          </p:cNvPr>
          <p:cNvSpPr>
            <a:spLocks noGrp="1"/>
          </p:cNvSpPr>
          <p:nvPr>
            <p:ph sz="half" idx="1"/>
          </p:nvPr>
        </p:nvSpPr>
        <p:spPr>
          <a:xfrm>
            <a:off x="345040" y="2393647"/>
            <a:ext cx="5181600" cy="4351338"/>
          </a:xfrm>
        </p:spPr>
        <p:txBody>
          <a:bodyPr/>
          <a:lstStyle/>
          <a:p>
            <a:pPr>
              <a:lnSpc>
                <a:spcPct val="107000"/>
              </a:lnSpc>
              <a:spcBef>
                <a:spcPts val="0"/>
              </a:spcBef>
              <a:buFont typeface="Wingdings" panose="05000000000000000000" pitchFamily="2" charset="2"/>
              <a:buChar char="ü"/>
            </a:pPr>
            <a:r>
              <a:rPr lang="en-US"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Capability Statement</a:t>
            </a:r>
          </a:p>
          <a:p>
            <a:pPr>
              <a:lnSpc>
                <a:spcPct val="107000"/>
              </a:lnSpc>
              <a:spcBef>
                <a:spcPts val="0"/>
              </a:spcBef>
              <a:buFont typeface="Wingdings" panose="05000000000000000000" pitchFamily="2" charset="2"/>
              <a:buChar char="ü"/>
            </a:pP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buFont typeface="Wingdings" panose="05000000000000000000" pitchFamily="2" charset="2"/>
              <a:buChar char="ü"/>
            </a:pPr>
            <a:r>
              <a:rPr lang="en-US"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NAICS Codes/Size Determinations </a:t>
            </a:r>
          </a:p>
          <a:p>
            <a:pPr>
              <a:lnSpc>
                <a:spcPct val="107000"/>
              </a:lnSpc>
              <a:spcBef>
                <a:spcPts val="0"/>
              </a:spcBef>
              <a:buFont typeface="Wingdings" panose="05000000000000000000" pitchFamily="2" charset="2"/>
              <a:buChar char="ü"/>
            </a:pP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buFont typeface="Wingdings" panose="05000000000000000000" pitchFamily="2" charset="2"/>
              <a:buChar char="ü"/>
            </a:pPr>
            <a:r>
              <a:rPr lang="en-US"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Certifications</a:t>
            </a:r>
          </a:p>
          <a:p>
            <a:pPr>
              <a:lnSpc>
                <a:spcPct val="107000"/>
              </a:lnSpc>
              <a:spcBef>
                <a:spcPts val="0"/>
              </a:spcBef>
              <a:buFont typeface="Wingdings" panose="05000000000000000000" pitchFamily="2" charset="2"/>
              <a:buChar char="ü"/>
            </a:pP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800"/>
              </a:spcAft>
              <a:buFont typeface="Wingdings" panose="05000000000000000000" pitchFamily="2" charset="2"/>
              <a:buChar char="ü"/>
            </a:pPr>
            <a:r>
              <a:rPr lang="en-US"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Key Words</a:t>
            </a: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5" name="Content Placeholder 4">
            <a:extLst>
              <a:ext uri="{FF2B5EF4-FFF2-40B4-BE49-F238E27FC236}">
                <a16:creationId xmlns:a16="http://schemas.microsoft.com/office/drawing/2014/main" id="{2DF301BD-E025-45AB-A617-1E5658D6640D}"/>
              </a:ext>
            </a:extLst>
          </p:cNvPr>
          <p:cNvSpPr>
            <a:spLocks noGrp="1"/>
          </p:cNvSpPr>
          <p:nvPr>
            <p:ph sz="half" idx="2"/>
          </p:nvPr>
        </p:nvSpPr>
        <p:spPr>
          <a:xfrm>
            <a:off x="6096000" y="2506662"/>
            <a:ext cx="5181600" cy="4351338"/>
          </a:xfrm>
        </p:spPr>
        <p:txBody>
          <a:bodyPr/>
          <a:lstStyle/>
          <a:p>
            <a:pPr>
              <a:lnSpc>
                <a:spcPct val="107000"/>
              </a:lnSpc>
              <a:spcBef>
                <a:spcPts val="0"/>
              </a:spcBef>
              <a:buFont typeface="Wingdings" panose="05000000000000000000" pitchFamily="2" charset="2"/>
              <a:buChar char="ü"/>
            </a:pPr>
            <a:r>
              <a:rPr lang="en-US"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Location</a:t>
            </a:r>
          </a:p>
          <a:p>
            <a:pPr>
              <a:lnSpc>
                <a:spcPct val="107000"/>
              </a:lnSpc>
              <a:spcBef>
                <a:spcPts val="0"/>
              </a:spcBef>
              <a:buFont typeface="Wingdings" panose="05000000000000000000" pitchFamily="2" charset="2"/>
              <a:buChar char="ü"/>
            </a:pP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buFont typeface="Wingdings" panose="05000000000000000000" pitchFamily="2" charset="2"/>
              <a:buChar char="ü"/>
            </a:pPr>
            <a:r>
              <a:rPr lang="en-US"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GSA Advantage</a:t>
            </a:r>
          </a:p>
          <a:p>
            <a:pPr>
              <a:lnSpc>
                <a:spcPct val="107000"/>
              </a:lnSpc>
              <a:spcBef>
                <a:spcPts val="0"/>
              </a:spcBef>
              <a:buFont typeface="Wingdings" panose="05000000000000000000" pitchFamily="2" charset="2"/>
              <a:buChar char="ü"/>
            </a:pP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800"/>
              </a:spcAft>
              <a:buFont typeface="Wingdings" panose="05000000000000000000" pitchFamily="2" charset="2"/>
              <a:buChar char="ü"/>
            </a:pPr>
            <a:r>
              <a:rPr lang="en-US"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Government Purchase Card</a:t>
            </a:r>
          </a:p>
          <a:p>
            <a:pPr>
              <a:lnSpc>
                <a:spcPct val="107000"/>
              </a:lnSpc>
              <a:spcBef>
                <a:spcPts val="0"/>
              </a:spcBef>
              <a:spcAft>
                <a:spcPts val="800"/>
              </a:spcAft>
              <a:buFont typeface="Wingdings" panose="05000000000000000000" pitchFamily="2" charset="2"/>
              <a:buChar char="ü"/>
            </a:pPr>
            <a:endParaRPr lang="en-US"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0"/>
              </a:spcBef>
              <a:spcAft>
                <a:spcPts val="800"/>
              </a:spcAft>
              <a:buFont typeface="Wingdings" panose="05000000000000000000" pitchFamily="2" charset="2"/>
              <a:buChar char="ü"/>
            </a:pP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Bonding</a:t>
            </a: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extBox 2">
            <a:extLst>
              <a:ext uri="{FF2B5EF4-FFF2-40B4-BE49-F238E27FC236}">
                <a16:creationId xmlns:a16="http://schemas.microsoft.com/office/drawing/2014/main" id="{2E1669DC-3514-4704-A88E-B53B50A78373}"/>
              </a:ext>
            </a:extLst>
          </p:cNvPr>
          <p:cNvSpPr txBox="1"/>
          <p:nvPr/>
        </p:nvSpPr>
        <p:spPr>
          <a:xfrm>
            <a:off x="622443" y="1377539"/>
            <a:ext cx="3961982" cy="523220"/>
          </a:xfrm>
          <a:prstGeom prst="rect">
            <a:avLst/>
          </a:prstGeom>
          <a:noFill/>
        </p:spPr>
        <p:txBody>
          <a:bodyPr wrap="none" rtlCol="0">
            <a:spAutoFit/>
          </a:bodyPr>
          <a:lstStyle/>
          <a:p>
            <a:r>
              <a:rPr lang="en-US" sz="2800" dirty="0">
                <a:solidFill>
                  <a:schemeClr val="bg1"/>
                </a:solidFill>
              </a:rPr>
              <a:t>The DSBS Profile includes:</a:t>
            </a:r>
          </a:p>
        </p:txBody>
      </p:sp>
    </p:spTree>
    <p:extLst>
      <p:ext uri="{BB962C8B-B14F-4D97-AF65-F5344CB8AC3E}">
        <p14:creationId xmlns:p14="http://schemas.microsoft.com/office/powerpoint/2010/main" val="3503793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C887BD7F-2FE5-2FE9-E723-64C97F3C1A5E}"/>
              </a:ext>
            </a:extLst>
          </p:cNvPr>
          <p:cNvPicPr>
            <a:picLocks noChangeAspect="1"/>
          </p:cNvPicPr>
          <p:nvPr/>
        </p:nvPicPr>
        <p:blipFill rotWithShape="1">
          <a:blip r:embed="rId2">
            <a:alphaModFix amt="35000"/>
          </a:blip>
          <a:srcRect t="3998" b="14774"/>
          <a:stretch/>
        </p:blipFill>
        <p:spPr>
          <a:xfrm>
            <a:off x="20" y="1"/>
            <a:ext cx="12191980" cy="6857999"/>
          </a:xfrm>
          <a:prstGeom prst="rect">
            <a:avLst/>
          </a:prstGeom>
        </p:spPr>
      </p:pic>
      <p:sp>
        <p:nvSpPr>
          <p:cNvPr id="17" name="Rectangle 16">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B07F458-ADC2-4117-8BBD-DDFE0E2D0A59}"/>
              </a:ext>
            </a:extLst>
          </p:cNvPr>
          <p:cNvSpPr>
            <a:spLocks noGrp="1"/>
          </p:cNvSpPr>
          <p:nvPr>
            <p:ph type="title"/>
          </p:nvPr>
        </p:nvSpPr>
        <p:spPr>
          <a:xfrm>
            <a:off x="838201" y="1065862"/>
            <a:ext cx="3313164" cy="4726276"/>
          </a:xfrm>
        </p:spPr>
        <p:txBody>
          <a:bodyPr>
            <a:normAutofit/>
          </a:bodyPr>
          <a:lstStyle/>
          <a:p>
            <a:pPr algn="r"/>
            <a:r>
              <a:rPr lang="en-US" sz="4000" b="1" dirty="0">
                <a:solidFill>
                  <a:srgbClr val="FFFFFF"/>
                </a:solidFill>
              </a:rPr>
              <a:t>Identifying Potential Socioeconomic Small Business and Small Business Suppliers Cont.</a:t>
            </a:r>
          </a:p>
        </p:txBody>
      </p:sp>
      <p:cxnSp>
        <p:nvCxnSpPr>
          <p:cNvPr id="19" name="Straight Connector 18">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8F37A5A0-03CF-5BA4-07D9-EDFB2A6679BF}"/>
              </a:ext>
            </a:extLst>
          </p:cNvPr>
          <p:cNvGraphicFramePr>
            <a:graphicFrameLocks noGrp="1"/>
          </p:cNvGraphicFramePr>
          <p:nvPr>
            <p:ph idx="1"/>
            <p:extLst>
              <p:ext uri="{D42A27DB-BD31-4B8C-83A1-F6EECF244321}">
                <p14:modId xmlns:p14="http://schemas.microsoft.com/office/powerpoint/2010/main" val="3782197868"/>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39807763"/>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group of people holding guns&#10;&#10;Description automatically generated with low confidence">
            <a:extLst>
              <a:ext uri="{FF2B5EF4-FFF2-40B4-BE49-F238E27FC236}">
                <a16:creationId xmlns:a16="http://schemas.microsoft.com/office/drawing/2014/main" id="{4F910F43-194A-469B-B3AB-31E643ABF00D}"/>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09"/>
          <a:stretch/>
        </p:blipFill>
        <p:spPr>
          <a:xfrm>
            <a:off x="1" y="10"/>
            <a:ext cx="9669642" cy="6857990"/>
          </a:xfrm>
          <a:prstGeom prst="rect">
            <a:avLst/>
          </a:prstGeom>
        </p:spPr>
      </p:pic>
      <p:sp>
        <p:nvSpPr>
          <p:cNvPr id="17" name="Rectangle 1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A93715C-2B91-4E0C-BDED-BD24491D63D3}"/>
              </a:ext>
            </a:extLst>
          </p:cNvPr>
          <p:cNvSpPr>
            <a:spLocks noGrp="1"/>
          </p:cNvSpPr>
          <p:nvPr>
            <p:ph type="title"/>
          </p:nvPr>
        </p:nvSpPr>
        <p:spPr>
          <a:xfrm>
            <a:off x="7531610" y="365125"/>
            <a:ext cx="3822189" cy="1899912"/>
          </a:xfrm>
        </p:spPr>
        <p:txBody>
          <a:bodyPr>
            <a:normAutofit/>
          </a:bodyPr>
          <a:lstStyle/>
          <a:p>
            <a:r>
              <a:rPr lang="en-US" sz="4000" b="1" dirty="0"/>
              <a:t>Publicize Market Research </a:t>
            </a:r>
            <a:endParaRPr lang="en-US" sz="4000" dirty="0"/>
          </a:p>
        </p:txBody>
      </p:sp>
      <p:sp>
        <p:nvSpPr>
          <p:cNvPr id="6" name="Content Placeholder 5">
            <a:extLst>
              <a:ext uri="{FF2B5EF4-FFF2-40B4-BE49-F238E27FC236}">
                <a16:creationId xmlns:a16="http://schemas.microsoft.com/office/drawing/2014/main" id="{DFBA0627-C8DF-4BD9-A6A4-EE2409B9DEDF}"/>
              </a:ext>
            </a:extLst>
          </p:cNvPr>
          <p:cNvSpPr>
            <a:spLocks noGrp="1"/>
          </p:cNvSpPr>
          <p:nvPr>
            <p:ph idx="1"/>
          </p:nvPr>
        </p:nvSpPr>
        <p:spPr>
          <a:xfrm>
            <a:off x="7531610" y="1952090"/>
            <a:ext cx="3822189" cy="4540785"/>
          </a:xfrm>
        </p:spPr>
        <p:txBody>
          <a:bodyPr>
            <a:normAutofit lnSpcReduction="10000"/>
          </a:bodyPr>
          <a:lstStyle/>
          <a:p>
            <a:pPr marL="0" indent="0">
              <a:buNone/>
            </a:pPr>
            <a:r>
              <a:rPr lang="en-US" sz="2400" dirty="0"/>
              <a:t>Use the Federal Business Opportunities through (SAM.gov) to transmit market research notices. Provides socioeconomic small business and small business concerns, including incumbent small business contractors, advanced information concerning the planned acquisition. </a:t>
            </a:r>
          </a:p>
          <a:p>
            <a:pPr marL="0" indent="0">
              <a:buNone/>
            </a:pPr>
            <a:endParaRPr lang="en-US" sz="2400" dirty="0"/>
          </a:p>
          <a:p>
            <a:r>
              <a:rPr lang="en-US" sz="2400" dirty="0"/>
              <a:t>Sources Sought vs Intent to Sole Source</a:t>
            </a:r>
          </a:p>
          <a:p>
            <a:pPr marL="0" indent="0">
              <a:buNone/>
            </a:pPr>
            <a:endParaRPr lang="en-US" sz="2000" dirty="0"/>
          </a:p>
          <a:p>
            <a:pPr marL="0" indent="0">
              <a:buNone/>
            </a:pPr>
            <a:endParaRPr lang="en-US" sz="2000" dirty="0"/>
          </a:p>
        </p:txBody>
      </p:sp>
      <p:sp>
        <p:nvSpPr>
          <p:cNvPr id="10" name="TextBox 9">
            <a:extLst>
              <a:ext uri="{FF2B5EF4-FFF2-40B4-BE49-F238E27FC236}">
                <a16:creationId xmlns:a16="http://schemas.microsoft.com/office/drawing/2014/main" id="{C4A4634A-2E6A-4491-958F-51055B5ADAD7}"/>
              </a:ext>
            </a:extLst>
          </p:cNvPr>
          <p:cNvSpPr txBox="1"/>
          <p:nvPr/>
        </p:nvSpPr>
        <p:spPr>
          <a:xfrm>
            <a:off x="7482827" y="6657945"/>
            <a:ext cx="218681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3" tooltip="https://courses.lumenlearning.com/clinton-marketing/chapter/reading-public-relations/">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4" tooltip="https://creativecommons.org/licenses/by/3.0/">
                  <a:extLst>
                    <a:ext uri="{A12FA001-AC4F-418D-AE19-62706E023703}">
                      <ahyp:hlinkClr xmlns:ahyp="http://schemas.microsoft.com/office/drawing/2018/hyperlinkcolor" val="tx"/>
                    </a:ext>
                  </a:extLst>
                </a:hlinkClick>
              </a:rPr>
              <a:t>CC BY</a:t>
            </a:r>
            <a:endParaRPr lang="en-US" sz="700" dirty="0">
              <a:solidFill>
                <a:srgbClr val="FFFFFF"/>
              </a:solidFill>
            </a:endParaRPr>
          </a:p>
        </p:txBody>
      </p:sp>
    </p:spTree>
    <p:extLst>
      <p:ext uri="{BB962C8B-B14F-4D97-AF65-F5344CB8AC3E}">
        <p14:creationId xmlns:p14="http://schemas.microsoft.com/office/powerpoint/2010/main" val="3358710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3715C-2B91-4E0C-BDED-BD24491D63D3}"/>
              </a:ext>
            </a:extLst>
          </p:cNvPr>
          <p:cNvSpPr>
            <a:spLocks noGrp="1"/>
          </p:cNvSpPr>
          <p:nvPr>
            <p:ph type="title"/>
          </p:nvPr>
        </p:nvSpPr>
        <p:spPr/>
        <p:txBody>
          <a:bodyPr>
            <a:normAutofit/>
          </a:bodyPr>
          <a:lstStyle/>
          <a:p>
            <a:pPr algn="ctr"/>
            <a:r>
              <a:rPr lang="en-US" sz="4000" b="1" dirty="0">
                <a:solidFill>
                  <a:schemeClr val="bg1"/>
                </a:solidFill>
              </a:rPr>
              <a:t>Market Research Notices </a:t>
            </a:r>
            <a:endParaRPr lang="en-US" dirty="0"/>
          </a:p>
        </p:txBody>
      </p:sp>
      <p:sp>
        <p:nvSpPr>
          <p:cNvPr id="3" name="Text Placeholder 2">
            <a:extLst>
              <a:ext uri="{FF2B5EF4-FFF2-40B4-BE49-F238E27FC236}">
                <a16:creationId xmlns:a16="http://schemas.microsoft.com/office/drawing/2014/main" id="{21B60290-91C0-4505-9A08-6ED3FC678820}"/>
              </a:ext>
            </a:extLst>
          </p:cNvPr>
          <p:cNvSpPr>
            <a:spLocks noGrp="1"/>
          </p:cNvSpPr>
          <p:nvPr>
            <p:ph type="body" idx="1"/>
          </p:nvPr>
        </p:nvSpPr>
        <p:spPr>
          <a:xfrm>
            <a:off x="737046" y="1167455"/>
            <a:ext cx="5157787" cy="823912"/>
          </a:xfrm>
        </p:spPr>
        <p:txBody>
          <a:bodyPr/>
          <a:lstStyle/>
          <a:p>
            <a:pPr algn="ctr"/>
            <a:r>
              <a:rPr lang="en-US" u="sng" dirty="0">
                <a:solidFill>
                  <a:schemeClr val="bg1"/>
                </a:solidFill>
              </a:rPr>
              <a:t>Request for Information- Acquisition Planning </a:t>
            </a:r>
          </a:p>
        </p:txBody>
      </p:sp>
      <p:sp>
        <p:nvSpPr>
          <p:cNvPr id="6" name="Content Placeholder 5">
            <a:extLst>
              <a:ext uri="{FF2B5EF4-FFF2-40B4-BE49-F238E27FC236}">
                <a16:creationId xmlns:a16="http://schemas.microsoft.com/office/drawing/2014/main" id="{DFBA0627-C8DF-4BD9-A6A4-EE2409B9DEDF}"/>
              </a:ext>
            </a:extLst>
          </p:cNvPr>
          <p:cNvSpPr>
            <a:spLocks noGrp="1"/>
          </p:cNvSpPr>
          <p:nvPr>
            <p:ph sz="half" idx="2"/>
          </p:nvPr>
        </p:nvSpPr>
        <p:spPr>
          <a:xfrm>
            <a:off x="737045" y="2139950"/>
            <a:ext cx="5157787" cy="4352925"/>
          </a:xfrm>
        </p:spPr>
        <p:txBody>
          <a:bodyPr>
            <a:normAutofit fontScale="70000" lnSpcReduction="20000"/>
          </a:bodyPr>
          <a:lstStyle/>
          <a:p>
            <a:pPr>
              <a:buFont typeface="Wingdings" panose="05000000000000000000" pitchFamily="2" charset="2"/>
              <a:buChar char="ü"/>
            </a:pPr>
            <a:r>
              <a:rPr lang="en-US" dirty="0">
                <a:solidFill>
                  <a:schemeClr val="bg1"/>
                </a:solidFill>
              </a:rPr>
              <a:t>FAR Part 15.201(e)</a:t>
            </a:r>
          </a:p>
          <a:p>
            <a:pPr marL="0" indent="0">
              <a:buNone/>
            </a:pPr>
            <a:endParaRPr lang="en-US" dirty="0">
              <a:solidFill>
                <a:schemeClr val="bg1"/>
              </a:solidFill>
            </a:endParaRPr>
          </a:p>
          <a:p>
            <a:pPr>
              <a:buFont typeface="Wingdings" panose="05000000000000000000" pitchFamily="2" charset="2"/>
              <a:buChar char="ü"/>
            </a:pPr>
            <a:r>
              <a:rPr lang="en-US" dirty="0">
                <a:solidFill>
                  <a:schemeClr val="bg1"/>
                </a:solidFill>
              </a:rPr>
              <a:t>Doesn’t intend to award a contract</a:t>
            </a:r>
          </a:p>
          <a:p>
            <a:pPr marL="0" indent="0">
              <a:buNone/>
            </a:pPr>
            <a:endParaRPr lang="en-US" dirty="0">
              <a:solidFill>
                <a:schemeClr val="bg1"/>
              </a:solidFill>
            </a:endParaRPr>
          </a:p>
          <a:p>
            <a:pPr>
              <a:buFont typeface="Wingdings" panose="05000000000000000000" pitchFamily="2" charset="2"/>
              <a:buChar char="ü"/>
            </a:pPr>
            <a:r>
              <a:rPr lang="en-US" dirty="0">
                <a:solidFill>
                  <a:schemeClr val="bg1"/>
                </a:solidFill>
              </a:rPr>
              <a:t>Obtain information for acquisition planning</a:t>
            </a:r>
          </a:p>
          <a:p>
            <a:pPr marL="0" indent="0">
              <a:buNone/>
            </a:pPr>
            <a:endParaRPr lang="en-US" dirty="0">
              <a:solidFill>
                <a:schemeClr val="bg1"/>
              </a:solidFill>
            </a:endParaRPr>
          </a:p>
          <a:p>
            <a:pPr>
              <a:buFont typeface="Wingdings" panose="05000000000000000000" pitchFamily="2" charset="2"/>
              <a:buChar char="ü"/>
            </a:pPr>
            <a:r>
              <a:rPr lang="en-US" dirty="0">
                <a:solidFill>
                  <a:schemeClr val="bg1"/>
                </a:solidFill>
              </a:rPr>
              <a:t>Best suit for the Government’s need to gather information for planning</a:t>
            </a:r>
          </a:p>
          <a:p>
            <a:pPr marL="0" indent="0">
              <a:buNone/>
            </a:pPr>
            <a:endParaRPr lang="en-US" dirty="0">
              <a:solidFill>
                <a:schemeClr val="bg1"/>
              </a:solidFill>
            </a:endParaRPr>
          </a:p>
          <a:p>
            <a:pPr>
              <a:buFont typeface="Wingdings" panose="05000000000000000000" pitchFamily="2" charset="2"/>
              <a:buChar char="ü"/>
            </a:pPr>
            <a:r>
              <a:rPr lang="en-US" dirty="0">
                <a:solidFill>
                  <a:schemeClr val="bg1"/>
                </a:solidFill>
              </a:rPr>
              <a:t>Should not be used to notify firms about a definite acquisition or participation in solicitation</a:t>
            </a:r>
          </a:p>
        </p:txBody>
      </p:sp>
      <p:sp>
        <p:nvSpPr>
          <p:cNvPr id="4" name="Text Placeholder 3">
            <a:extLst>
              <a:ext uri="{FF2B5EF4-FFF2-40B4-BE49-F238E27FC236}">
                <a16:creationId xmlns:a16="http://schemas.microsoft.com/office/drawing/2014/main" id="{F80A6AB7-6287-4E71-B127-AB4753F9FA0D}"/>
              </a:ext>
            </a:extLst>
          </p:cNvPr>
          <p:cNvSpPr>
            <a:spLocks noGrp="1"/>
          </p:cNvSpPr>
          <p:nvPr>
            <p:ph type="body" sz="quarter" idx="3"/>
          </p:nvPr>
        </p:nvSpPr>
        <p:spPr>
          <a:xfrm>
            <a:off x="6096000" y="1178692"/>
            <a:ext cx="5183188" cy="823912"/>
          </a:xfrm>
        </p:spPr>
        <p:txBody>
          <a:bodyPr/>
          <a:lstStyle/>
          <a:p>
            <a:pPr algn="ctr"/>
            <a:r>
              <a:rPr lang="en-US" u="sng" dirty="0">
                <a:solidFill>
                  <a:schemeClr val="bg1"/>
                </a:solidFill>
              </a:rPr>
              <a:t>Sources Sought- Garner Vendor Interest</a:t>
            </a:r>
          </a:p>
        </p:txBody>
      </p:sp>
      <p:sp>
        <p:nvSpPr>
          <p:cNvPr id="5" name="Content Placeholder 4">
            <a:extLst>
              <a:ext uri="{FF2B5EF4-FFF2-40B4-BE49-F238E27FC236}">
                <a16:creationId xmlns:a16="http://schemas.microsoft.com/office/drawing/2014/main" id="{AE6595EF-AA95-416D-B2F8-BBB53AB671FB}"/>
              </a:ext>
            </a:extLst>
          </p:cNvPr>
          <p:cNvSpPr>
            <a:spLocks noGrp="1"/>
          </p:cNvSpPr>
          <p:nvPr>
            <p:ph sz="quarter" idx="4"/>
          </p:nvPr>
        </p:nvSpPr>
        <p:spPr/>
        <p:txBody>
          <a:bodyPr>
            <a:normAutofit fontScale="70000" lnSpcReduction="20000"/>
          </a:bodyPr>
          <a:lstStyle/>
          <a:p>
            <a:pPr marL="0" indent="0">
              <a:buNone/>
            </a:pPr>
            <a:r>
              <a:rPr lang="en-US" dirty="0">
                <a:solidFill>
                  <a:schemeClr val="bg1"/>
                </a:solidFill>
              </a:rPr>
              <a:t>FAR 5.201(c)</a:t>
            </a:r>
          </a:p>
          <a:p>
            <a:pPr marL="0" indent="0">
              <a:buNone/>
            </a:pPr>
            <a:endParaRPr lang="en-US" dirty="0">
              <a:solidFill>
                <a:schemeClr val="bg1"/>
              </a:solidFill>
            </a:endParaRPr>
          </a:p>
          <a:p>
            <a:pPr marL="0" indent="0">
              <a:buNone/>
            </a:pPr>
            <a:r>
              <a:rPr lang="en-US" dirty="0">
                <a:solidFill>
                  <a:schemeClr val="bg1"/>
                </a:solidFill>
              </a:rPr>
              <a:t>Improve small business access to acquisition information </a:t>
            </a:r>
          </a:p>
          <a:p>
            <a:pPr marL="0" indent="0">
              <a:buNone/>
            </a:pPr>
            <a:endParaRPr lang="en-US" dirty="0">
              <a:solidFill>
                <a:schemeClr val="bg1"/>
              </a:solidFill>
            </a:endParaRPr>
          </a:p>
          <a:p>
            <a:pPr marL="0" indent="0">
              <a:buNone/>
            </a:pPr>
            <a:r>
              <a:rPr lang="en-US" dirty="0">
                <a:solidFill>
                  <a:schemeClr val="bg1"/>
                </a:solidFill>
              </a:rPr>
              <a:t>Enhance competition</a:t>
            </a:r>
          </a:p>
          <a:p>
            <a:pPr marL="0" indent="0">
              <a:buNone/>
            </a:pPr>
            <a:endParaRPr lang="en-US" dirty="0">
              <a:solidFill>
                <a:schemeClr val="bg1"/>
              </a:solidFill>
            </a:endParaRPr>
          </a:p>
          <a:p>
            <a:pPr marL="0" indent="0">
              <a:buNone/>
            </a:pPr>
            <a:r>
              <a:rPr lang="en-US" dirty="0">
                <a:solidFill>
                  <a:schemeClr val="bg1"/>
                </a:solidFill>
              </a:rPr>
              <a:t>Broader industry search</a:t>
            </a:r>
          </a:p>
          <a:p>
            <a:pPr marL="0" indent="0">
              <a:buNone/>
            </a:pPr>
            <a:endParaRPr lang="en-US" dirty="0">
              <a:solidFill>
                <a:schemeClr val="bg1"/>
              </a:solidFill>
            </a:endParaRPr>
          </a:p>
          <a:p>
            <a:pPr marL="0" indent="0">
              <a:buNone/>
            </a:pPr>
            <a:r>
              <a:rPr lang="en-US" dirty="0">
                <a:solidFill>
                  <a:schemeClr val="bg1"/>
                </a:solidFill>
              </a:rPr>
              <a:t>Used to support the determination to set-aside or sole source under FAR Part 19.</a:t>
            </a:r>
          </a:p>
          <a:p>
            <a:pPr marL="0" indent="0">
              <a:buNone/>
            </a:pPr>
            <a:endParaRPr lang="en-US" dirty="0">
              <a:solidFill>
                <a:schemeClr val="bg1"/>
              </a:solidFill>
            </a:endParaRPr>
          </a:p>
        </p:txBody>
      </p:sp>
    </p:spTree>
    <p:extLst>
      <p:ext uri="{BB962C8B-B14F-4D97-AF65-F5344CB8AC3E}">
        <p14:creationId xmlns:p14="http://schemas.microsoft.com/office/powerpoint/2010/main" val="2546084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8C3DEBB2-D54E-470C-86B3-631BDDF6CC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45820"/>
            <a:ext cx="6087194" cy="5166360"/>
          </a:xfrm>
          <a:custGeom>
            <a:avLst/>
            <a:gdLst>
              <a:gd name="connsiteX0" fmla="*/ 0 w 6087194"/>
              <a:gd name="connsiteY0" fmla="*/ 0 h 5166360"/>
              <a:gd name="connsiteX1" fmla="*/ 155740 w 6087194"/>
              <a:gd name="connsiteY1" fmla="*/ 0 h 5166360"/>
              <a:gd name="connsiteX2" fmla="*/ 5867656 w 6087194"/>
              <a:gd name="connsiteY2" fmla="*/ 0 h 5166360"/>
              <a:gd name="connsiteX3" fmla="*/ 6087194 w 6087194"/>
              <a:gd name="connsiteY3" fmla="*/ 0 h 5166360"/>
              <a:gd name="connsiteX4" fmla="*/ 3693315 w 6087194"/>
              <a:gd name="connsiteY4" fmla="*/ 5166360 h 5166360"/>
              <a:gd name="connsiteX5" fmla="*/ 3473777 w 6087194"/>
              <a:gd name="connsiteY5" fmla="*/ 5166360 h 5166360"/>
              <a:gd name="connsiteX6" fmla="*/ 155740 w 6087194"/>
              <a:gd name="connsiteY6" fmla="*/ 5166360 h 5166360"/>
              <a:gd name="connsiteX7" fmla="*/ 0 w 6087194"/>
              <a:gd name="connsiteY7" fmla="*/ 5166360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7194" h="5166360">
                <a:moveTo>
                  <a:pt x="0" y="0"/>
                </a:moveTo>
                <a:lnTo>
                  <a:pt x="155740" y="0"/>
                </a:lnTo>
                <a:lnTo>
                  <a:pt x="5867656" y="0"/>
                </a:lnTo>
                <a:lnTo>
                  <a:pt x="6087194" y="0"/>
                </a:lnTo>
                <a:lnTo>
                  <a:pt x="3693315" y="5166360"/>
                </a:lnTo>
                <a:lnTo>
                  <a:pt x="3473777" y="5166360"/>
                </a:lnTo>
                <a:lnTo>
                  <a:pt x="155740" y="5166360"/>
                </a:lnTo>
                <a:lnTo>
                  <a:pt x="0" y="5166360"/>
                </a:lnTo>
                <a:close/>
              </a:path>
            </a:pathLst>
          </a:custGeom>
          <a:solidFill>
            <a:schemeClr val="accent2">
              <a:lumMod val="100000"/>
              <a:lumOff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10">
            <a:extLst>
              <a:ext uri="{FF2B5EF4-FFF2-40B4-BE49-F238E27FC236}">
                <a16:creationId xmlns:a16="http://schemas.microsoft.com/office/drawing/2014/main" id="{268033CC-D08D-4609-83FF-2537764F4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26915" y="844868"/>
            <a:ext cx="8465085" cy="5167312"/>
          </a:xfrm>
          <a:custGeom>
            <a:avLst/>
            <a:gdLst>
              <a:gd name="connsiteX0" fmla="*/ 2612652 w 8465085"/>
              <a:gd name="connsiteY0" fmla="*/ 0 h 5167312"/>
              <a:gd name="connsiteX1" fmla="*/ 7243482 w 8465085"/>
              <a:gd name="connsiteY1" fmla="*/ 0 h 5167312"/>
              <a:gd name="connsiteX2" fmla="*/ 8465085 w 8465085"/>
              <a:gd name="connsiteY2" fmla="*/ 0 h 5167312"/>
              <a:gd name="connsiteX3" fmla="*/ 8465085 w 8465085"/>
              <a:gd name="connsiteY3" fmla="*/ 5167312 h 5167312"/>
              <a:gd name="connsiteX4" fmla="*/ 7243482 w 8465085"/>
              <a:gd name="connsiteY4" fmla="*/ 5167312 h 5167312"/>
              <a:gd name="connsiteX5" fmla="*/ 221324 w 8465085"/>
              <a:gd name="connsiteY5" fmla="*/ 5167312 h 5167312"/>
              <a:gd name="connsiteX6" fmla="*/ 2615203 w 8465085"/>
              <a:gd name="connsiteY6" fmla="*/ 952 h 5167312"/>
              <a:gd name="connsiteX7" fmla="*/ 2612652 w 8465085"/>
              <a:gd name="connsiteY7" fmla="*/ 952 h 5167312"/>
              <a:gd name="connsiteX8" fmla="*/ 0 w 8465085"/>
              <a:gd name="connsiteY8" fmla="*/ 0 h 5167312"/>
              <a:gd name="connsiteX9" fmla="*/ 2274554 w 8465085"/>
              <a:gd name="connsiteY9" fmla="*/ 0 h 5167312"/>
              <a:gd name="connsiteX10" fmla="*/ 2274554 w 8465085"/>
              <a:gd name="connsiteY10" fmla="*/ 952 h 5167312"/>
              <a:gd name="connsiteX11" fmla="*/ 0 w 8465085"/>
              <a:gd name="connsiteY11" fmla="*/ 952 h 516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65085" h="5167312">
                <a:moveTo>
                  <a:pt x="2612652" y="0"/>
                </a:moveTo>
                <a:lnTo>
                  <a:pt x="7243482" y="0"/>
                </a:lnTo>
                <a:lnTo>
                  <a:pt x="8465085" y="0"/>
                </a:lnTo>
                <a:lnTo>
                  <a:pt x="8465085" y="5167312"/>
                </a:lnTo>
                <a:lnTo>
                  <a:pt x="7243482" y="5167312"/>
                </a:lnTo>
                <a:lnTo>
                  <a:pt x="221324" y="5167312"/>
                </a:lnTo>
                <a:lnTo>
                  <a:pt x="2615203" y="952"/>
                </a:lnTo>
                <a:lnTo>
                  <a:pt x="2612652" y="952"/>
                </a:lnTo>
                <a:close/>
                <a:moveTo>
                  <a:pt x="0" y="0"/>
                </a:moveTo>
                <a:lnTo>
                  <a:pt x="2274554" y="0"/>
                </a:lnTo>
                <a:lnTo>
                  <a:pt x="2274554" y="952"/>
                </a:lnTo>
                <a:lnTo>
                  <a:pt x="0" y="952"/>
                </a:lnTo>
                <a:close/>
              </a:path>
            </a:pathLst>
          </a:custGeom>
          <a:solidFill>
            <a:srgbClr val="ABADAF">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9A93715C-2B91-4E0C-BDED-BD24491D63D3}"/>
              </a:ext>
            </a:extLst>
          </p:cNvPr>
          <p:cNvSpPr>
            <a:spLocks noGrp="1"/>
          </p:cNvSpPr>
          <p:nvPr>
            <p:ph type="title"/>
          </p:nvPr>
        </p:nvSpPr>
        <p:spPr>
          <a:xfrm>
            <a:off x="838199" y="1841614"/>
            <a:ext cx="3409508" cy="3173819"/>
          </a:xfrm>
        </p:spPr>
        <p:txBody>
          <a:bodyPr>
            <a:normAutofit/>
          </a:bodyPr>
          <a:lstStyle/>
          <a:p>
            <a:r>
              <a:rPr lang="en-US" b="1" dirty="0">
                <a:solidFill>
                  <a:schemeClr val="bg1"/>
                </a:solidFill>
              </a:rPr>
              <a:t>Elements of Market Research Notice</a:t>
            </a:r>
            <a:endParaRPr lang="en-US" dirty="0">
              <a:solidFill>
                <a:schemeClr val="bg1"/>
              </a:solidFill>
            </a:endParaRPr>
          </a:p>
        </p:txBody>
      </p:sp>
      <p:sp>
        <p:nvSpPr>
          <p:cNvPr id="4" name="Content Placeholder 3">
            <a:extLst>
              <a:ext uri="{FF2B5EF4-FFF2-40B4-BE49-F238E27FC236}">
                <a16:creationId xmlns:a16="http://schemas.microsoft.com/office/drawing/2014/main" id="{6DDD8824-E333-450F-BD05-F259229A3701}"/>
              </a:ext>
            </a:extLst>
          </p:cNvPr>
          <p:cNvSpPr>
            <a:spLocks noGrp="1"/>
          </p:cNvSpPr>
          <p:nvPr>
            <p:ph idx="1"/>
          </p:nvPr>
        </p:nvSpPr>
        <p:spPr>
          <a:xfrm>
            <a:off x="6096000" y="1137208"/>
            <a:ext cx="5257800" cy="4582632"/>
          </a:xfrm>
        </p:spPr>
        <p:txBody>
          <a:bodyPr anchor="ctr">
            <a:normAutofit/>
          </a:bodyPr>
          <a:lstStyle/>
          <a:p>
            <a:r>
              <a:rPr lang="en-US" dirty="0">
                <a:solidFill>
                  <a:schemeClr val="bg1"/>
                </a:solidFill>
              </a:rPr>
              <a:t>Restricted or Open</a:t>
            </a:r>
          </a:p>
          <a:p>
            <a:r>
              <a:rPr lang="en-US" dirty="0">
                <a:solidFill>
                  <a:schemeClr val="bg1"/>
                </a:solidFill>
              </a:rPr>
              <a:t>Provide Useful Information</a:t>
            </a:r>
          </a:p>
          <a:p>
            <a:r>
              <a:rPr lang="en-US" dirty="0">
                <a:solidFill>
                  <a:schemeClr val="bg1"/>
                </a:solidFill>
              </a:rPr>
              <a:t>Request Corporate Capability Information</a:t>
            </a:r>
          </a:p>
          <a:p>
            <a:r>
              <a:rPr lang="en-US" dirty="0">
                <a:solidFill>
                  <a:schemeClr val="bg1"/>
                </a:solidFill>
              </a:rPr>
              <a:t>Determine Feasibility of requirement </a:t>
            </a:r>
          </a:p>
        </p:txBody>
      </p:sp>
    </p:spTree>
    <p:extLst>
      <p:ext uri="{BB962C8B-B14F-4D97-AF65-F5344CB8AC3E}">
        <p14:creationId xmlns:p14="http://schemas.microsoft.com/office/powerpoint/2010/main" val="3779194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9526BD-39C7-4680-AB8F-54A8C6ED51EF}"/>
              </a:ext>
            </a:extLst>
          </p:cNvPr>
          <p:cNvPicPr>
            <a:picLocks noChangeAspect="1"/>
          </p:cNvPicPr>
          <p:nvPr/>
        </p:nvPicPr>
        <p:blipFill rotWithShape="1">
          <a:blip r:embed="rId2"/>
          <a:srcRect r="17290" b="1"/>
          <a:stretch/>
        </p:blipFill>
        <p:spPr>
          <a:xfrm>
            <a:off x="4117521" y="10"/>
            <a:ext cx="8074479" cy="6857990"/>
          </a:xfrm>
          <a:prstGeom prst="rect">
            <a:avLst/>
          </a:prstGeom>
        </p:spPr>
      </p:pic>
      <p:sp>
        <p:nvSpPr>
          <p:cNvPr id="20" name="Freeform: Shape 19">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Freeform: Shape 21">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9B07F458-ADC2-4117-8BBD-DDFE0E2D0A59}"/>
              </a:ext>
            </a:extLst>
          </p:cNvPr>
          <p:cNvSpPr>
            <a:spLocks noGrp="1"/>
          </p:cNvSpPr>
          <p:nvPr>
            <p:ph type="title"/>
          </p:nvPr>
        </p:nvSpPr>
        <p:spPr>
          <a:xfrm>
            <a:off x="804672" y="365125"/>
            <a:ext cx="5266155" cy="1325563"/>
          </a:xfrm>
        </p:spPr>
        <p:txBody>
          <a:bodyPr vert="horz" lIns="91440" tIns="45720" rIns="91440" bIns="45720" rtlCol="0">
            <a:normAutofit/>
          </a:bodyPr>
          <a:lstStyle/>
          <a:p>
            <a:r>
              <a:rPr lang="en-US" b="1" dirty="0"/>
              <a:t>Benefits Of Conducting Market Research</a:t>
            </a:r>
          </a:p>
        </p:txBody>
      </p:sp>
      <p:sp>
        <p:nvSpPr>
          <p:cNvPr id="3" name="Content Placeholder 2">
            <a:extLst>
              <a:ext uri="{FF2B5EF4-FFF2-40B4-BE49-F238E27FC236}">
                <a16:creationId xmlns:a16="http://schemas.microsoft.com/office/drawing/2014/main" id="{45CA100E-FA4F-4C13-96DB-2A6850AA9525}"/>
              </a:ext>
            </a:extLst>
          </p:cNvPr>
          <p:cNvSpPr>
            <a:spLocks noGrp="1"/>
          </p:cNvSpPr>
          <p:nvPr>
            <p:ph idx="1"/>
          </p:nvPr>
        </p:nvSpPr>
        <p:spPr>
          <a:xfrm>
            <a:off x="804672" y="2022601"/>
            <a:ext cx="3941499" cy="4154361"/>
          </a:xfrm>
        </p:spPr>
        <p:txBody>
          <a:bodyPr vert="horz" lIns="91440" tIns="45720" rIns="91440" bIns="45720" rtlCol="0">
            <a:normAutofit fontScale="92500" lnSpcReduction="10000"/>
          </a:bodyPr>
          <a:lstStyle/>
          <a:p>
            <a:r>
              <a:rPr lang="en-US" sz="2400" dirty="0"/>
              <a:t>Collaborative effort between:</a:t>
            </a:r>
          </a:p>
          <a:p>
            <a:pPr marL="971550" lvl="1" indent="-514350">
              <a:buFont typeface="+mj-lt"/>
              <a:buAutoNum type="romanLcPeriod"/>
            </a:pPr>
            <a:r>
              <a:rPr lang="en-US" dirty="0"/>
              <a:t>CO</a:t>
            </a:r>
          </a:p>
          <a:p>
            <a:pPr marL="971550" lvl="1" indent="-514350">
              <a:buFont typeface="+mj-lt"/>
              <a:buAutoNum type="romanLcPeriod"/>
            </a:pPr>
            <a:r>
              <a:rPr lang="en-US" dirty="0"/>
              <a:t>SBS</a:t>
            </a:r>
          </a:p>
          <a:p>
            <a:pPr marL="971550" lvl="1" indent="-514350">
              <a:buFont typeface="+mj-lt"/>
              <a:buAutoNum type="romanLcPeriod"/>
            </a:pPr>
            <a:r>
              <a:rPr lang="en-US" dirty="0"/>
              <a:t>Technical Personnel </a:t>
            </a:r>
          </a:p>
          <a:p>
            <a:pPr marL="971550" lvl="1" indent="-514350">
              <a:buFont typeface="+mj-lt"/>
              <a:buAutoNum type="romanLcPeriod"/>
            </a:pPr>
            <a:r>
              <a:rPr lang="en-US" dirty="0"/>
              <a:t>Other Members of acq planning team </a:t>
            </a:r>
          </a:p>
          <a:p>
            <a:r>
              <a:rPr lang="en-US" sz="2400" dirty="0"/>
              <a:t>Market Intelligence</a:t>
            </a:r>
          </a:p>
          <a:p>
            <a:r>
              <a:rPr lang="en-US" sz="2400" dirty="0"/>
              <a:t>Understand Industry Capabilities</a:t>
            </a:r>
          </a:p>
          <a:p>
            <a:r>
              <a:rPr lang="en-US" sz="2400" dirty="0"/>
              <a:t>Utilize Small Business Concerns</a:t>
            </a:r>
          </a:p>
          <a:p>
            <a:r>
              <a:rPr lang="en-US" sz="2400" dirty="0"/>
              <a:t>Garner Industry Interest </a:t>
            </a:r>
          </a:p>
        </p:txBody>
      </p:sp>
    </p:spTree>
    <p:extLst>
      <p:ext uri="{BB962C8B-B14F-4D97-AF65-F5344CB8AC3E}">
        <p14:creationId xmlns:p14="http://schemas.microsoft.com/office/powerpoint/2010/main" val="2933196722"/>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group of people holding a sign&#10;&#10;Description automatically generated with medium confidence">
            <a:extLst>
              <a:ext uri="{FF2B5EF4-FFF2-40B4-BE49-F238E27FC236}">
                <a16:creationId xmlns:a16="http://schemas.microsoft.com/office/drawing/2014/main" id="{48EDEFDB-95ED-4904-94E7-60A95A35B63D}"/>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400" t="4805" r="19679" b="-1"/>
          <a:stretch/>
        </p:blipFill>
        <p:spPr>
          <a:xfrm>
            <a:off x="3522468" y="10"/>
            <a:ext cx="8669532" cy="6857990"/>
          </a:xfrm>
          <a:prstGeom prst="rect">
            <a:avLst/>
          </a:prstGeom>
        </p:spPr>
      </p:pic>
      <p:sp>
        <p:nvSpPr>
          <p:cNvPr id="12" name="Rectangle 11">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B07F458-ADC2-4117-8BBD-DDFE0E2D0A59}"/>
              </a:ext>
            </a:extLst>
          </p:cNvPr>
          <p:cNvSpPr>
            <a:spLocks noGrp="1"/>
          </p:cNvSpPr>
          <p:nvPr>
            <p:ph type="title"/>
          </p:nvPr>
        </p:nvSpPr>
        <p:spPr>
          <a:xfrm>
            <a:off x="371094" y="1161288"/>
            <a:ext cx="3438144" cy="1124712"/>
          </a:xfrm>
        </p:spPr>
        <p:txBody>
          <a:bodyPr anchor="b">
            <a:normAutofit/>
          </a:bodyPr>
          <a:lstStyle/>
          <a:p>
            <a:r>
              <a:rPr lang="en-US" sz="2800" b="1" dirty="0"/>
              <a:t>Meaningful Exchanges With Industry</a:t>
            </a:r>
          </a:p>
        </p:txBody>
      </p:sp>
      <p:sp>
        <p:nvSpPr>
          <p:cNvPr id="14" name="Rectangle 1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6" name="Rectangle 1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45CA100E-FA4F-4C13-96DB-2A6850AA9525}"/>
              </a:ext>
            </a:extLst>
          </p:cNvPr>
          <p:cNvSpPr>
            <a:spLocks noGrp="1"/>
          </p:cNvSpPr>
          <p:nvPr>
            <p:ph idx="1"/>
          </p:nvPr>
        </p:nvSpPr>
        <p:spPr>
          <a:xfrm>
            <a:off x="371092" y="2718054"/>
            <a:ext cx="6707801" cy="4062890"/>
          </a:xfrm>
        </p:spPr>
        <p:txBody>
          <a:bodyPr anchor="t">
            <a:normAutofit fontScale="70000" lnSpcReduction="20000"/>
          </a:bodyPr>
          <a:lstStyle/>
          <a:p>
            <a:r>
              <a:rPr lang="en-US" dirty="0"/>
              <a:t>Increase the knowledge of the Contracting Officer and Acq Planning Team on:</a:t>
            </a:r>
          </a:p>
          <a:p>
            <a:pPr marL="0" indent="0">
              <a:buNone/>
            </a:pPr>
            <a:endParaRPr lang="en-US" dirty="0"/>
          </a:p>
          <a:p>
            <a:pPr lvl="1"/>
            <a:r>
              <a:rPr lang="en-US" sz="2800" dirty="0"/>
              <a:t>Industry Capabilities</a:t>
            </a:r>
          </a:p>
          <a:p>
            <a:pPr marL="457200" lvl="1" indent="0">
              <a:buNone/>
            </a:pPr>
            <a:endParaRPr lang="en-US" sz="2800" dirty="0"/>
          </a:p>
          <a:p>
            <a:pPr lvl="1"/>
            <a:r>
              <a:rPr lang="en-US" sz="2800" dirty="0"/>
              <a:t>Latest Technology and Compatibility w/existing technology</a:t>
            </a:r>
          </a:p>
          <a:p>
            <a:pPr marL="457200" lvl="1" indent="0">
              <a:buNone/>
            </a:pPr>
            <a:endParaRPr lang="en-US" sz="2800" dirty="0"/>
          </a:p>
          <a:p>
            <a:pPr lvl="1"/>
            <a:r>
              <a:rPr lang="en-US" sz="2800" dirty="0"/>
              <a:t>Solutions from Federal Agencies</a:t>
            </a:r>
          </a:p>
          <a:p>
            <a:pPr marL="457200" lvl="1" indent="0">
              <a:buNone/>
            </a:pPr>
            <a:endParaRPr lang="en-US" sz="2800" dirty="0"/>
          </a:p>
          <a:p>
            <a:pPr lvl="1"/>
            <a:r>
              <a:rPr lang="en-US" sz="2800" dirty="0"/>
              <a:t>Market Pricing</a:t>
            </a:r>
          </a:p>
          <a:p>
            <a:pPr marL="457200" lvl="1" indent="0">
              <a:buNone/>
            </a:pPr>
            <a:endParaRPr lang="en-US" sz="2800" dirty="0"/>
          </a:p>
          <a:p>
            <a:pPr lvl="1"/>
            <a:r>
              <a:rPr lang="en-US" sz="2800" dirty="0"/>
              <a:t>Feedback on draft Statement of Work/Performance Statement or draft solicitation </a:t>
            </a:r>
          </a:p>
          <a:p>
            <a:pPr marL="457200" lvl="1" indent="0">
              <a:buNone/>
            </a:pPr>
            <a:endParaRPr lang="en-US" sz="1800" dirty="0"/>
          </a:p>
        </p:txBody>
      </p:sp>
      <p:sp>
        <p:nvSpPr>
          <p:cNvPr id="5" name="TextBox 4">
            <a:extLst>
              <a:ext uri="{FF2B5EF4-FFF2-40B4-BE49-F238E27FC236}">
                <a16:creationId xmlns:a16="http://schemas.microsoft.com/office/drawing/2014/main" id="{974E5D00-1805-4981-8F01-9D24CF172505}"/>
              </a:ext>
            </a:extLst>
          </p:cNvPr>
          <p:cNvSpPr txBox="1"/>
          <p:nvPr/>
        </p:nvSpPr>
        <p:spPr>
          <a:xfrm>
            <a:off x="9751909" y="6657945"/>
            <a:ext cx="2440091"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3" tooltip="http://www.duperrin.com/english/2015/08/24/knowing-is-not-not-understanding-the-customer/">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endParaRPr lang="en-US" sz="700" dirty="0">
              <a:solidFill>
                <a:srgbClr val="FFFFFF"/>
              </a:solidFill>
            </a:endParaRPr>
          </a:p>
        </p:txBody>
      </p:sp>
    </p:spTree>
    <p:extLst>
      <p:ext uri="{BB962C8B-B14F-4D97-AF65-F5344CB8AC3E}">
        <p14:creationId xmlns:p14="http://schemas.microsoft.com/office/powerpoint/2010/main" val="2552743889"/>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7F458-ADC2-4117-8BBD-DDFE0E2D0A59}"/>
              </a:ext>
            </a:extLst>
          </p:cNvPr>
          <p:cNvSpPr>
            <a:spLocks noGrp="1"/>
          </p:cNvSpPr>
          <p:nvPr>
            <p:ph type="title"/>
          </p:nvPr>
        </p:nvSpPr>
        <p:spPr/>
        <p:txBody>
          <a:bodyPr/>
          <a:lstStyle/>
          <a:p>
            <a:pPr algn="ctr"/>
            <a:r>
              <a:rPr lang="en-US" sz="4400" b="1" dirty="0">
                <a:solidFill>
                  <a:schemeClr val="bg1"/>
                </a:solidFill>
              </a:rPr>
              <a:t>Meaningful Exchanges With Industry Cont.</a:t>
            </a:r>
            <a:endParaRPr lang="en-US" b="1" dirty="0">
              <a:solidFill>
                <a:schemeClr val="bg1"/>
              </a:solidFill>
            </a:endParaRPr>
          </a:p>
        </p:txBody>
      </p:sp>
      <p:sp>
        <p:nvSpPr>
          <p:cNvPr id="3" name="Content Placeholder 2">
            <a:extLst>
              <a:ext uri="{FF2B5EF4-FFF2-40B4-BE49-F238E27FC236}">
                <a16:creationId xmlns:a16="http://schemas.microsoft.com/office/drawing/2014/main" id="{45CA100E-FA4F-4C13-96DB-2A6850AA9525}"/>
              </a:ext>
            </a:extLst>
          </p:cNvPr>
          <p:cNvSpPr>
            <a:spLocks noGrp="1"/>
          </p:cNvSpPr>
          <p:nvPr>
            <p:ph sz="half" idx="1"/>
          </p:nvPr>
        </p:nvSpPr>
        <p:spPr/>
        <p:txBody>
          <a:bodyPr>
            <a:normAutofit/>
          </a:bodyPr>
          <a:lstStyle/>
          <a:p>
            <a:pPr marL="0" indent="0">
              <a:buNone/>
            </a:pPr>
            <a:r>
              <a:rPr lang="en-US" dirty="0">
                <a:solidFill>
                  <a:schemeClr val="bg1"/>
                </a:solidFill>
              </a:rPr>
              <a:t>Improving firm’s understanding of government’s requirement will provide industry with an opportunity to:</a:t>
            </a:r>
          </a:p>
          <a:p>
            <a:pPr marL="0" indent="0">
              <a:buNone/>
            </a:pPr>
            <a:endParaRPr lang="en-US" dirty="0">
              <a:solidFill>
                <a:schemeClr val="bg1"/>
              </a:solidFill>
            </a:endParaRPr>
          </a:p>
          <a:p>
            <a:pPr marL="857250" indent="-857250">
              <a:buFont typeface="+mj-lt"/>
              <a:buAutoNum type="romanLcPeriod"/>
            </a:pPr>
            <a:r>
              <a:rPr lang="en-US" dirty="0">
                <a:solidFill>
                  <a:schemeClr val="bg1"/>
                </a:solidFill>
              </a:rPr>
              <a:t>Ask Questions</a:t>
            </a:r>
          </a:p>
          <a:p>
            <a:pPr marL="857250" indent="-857250">
              <a:buFont typeface="+mj-lt"/>
              <a:buAutoNum type="romanLcPeriod"/>
            </a:pPr>
            <a:endParaRPr lang="en-US" dirty="0">
              <a:solidFill>
                <a:schemeClr val="bg1"/>
              </a:solidFill>
            </a:endParaRPr>
          </a:p>
          <a:p>
            <a:pPr marL="857250" indent="-857250">
              <a:buFont typeface="+mj-lt"/>
              <a:buAutoNum type="romanLcPeriod"/>
            </a:pPr>
            <a:r>
              <a:rPr lang="en-US" dirty="0">
                <a:solidFill>
                  <a:schemeClr val="bg1"/>
                </a:solidFill>
              </a:rPr>
              <a:t>Offer Recommendations Before Solicitation</a:t>
            </a:r>
          </a:p>
        </p:txBody>
      </p:sp>
      <p:sp>
        <p:nvSpPr>
          <p:cNvPr id="5" name="Content Placeholder 4">
            <a:extLst>
              <a:ext uri="{FF2B5EF4-FFF2-40B4-BE49-F238E27FC236}">
                <a16:creationId xmlns:a16="http://schemas.microsoft.com/office/drawing/2014/main" id="{C0079758-1BA8-4FF8-A0A3-3BBE0F255479}"/>
              </a:ext>
            </a:extLst>
          </p:cNvPr>
          <p:cNvSpPr>
            <a:spLocks noGrp="1"/>
          </p:cNvSpPr>
          <p:nvPr>
            <p:ph sz="half" idx="2"/>
          </p:nvPr>
        </p:nvSpPr>
        <p:spPr/>
        <p:txBody>
          <a:bodyPr>
            <a:normAutofit/>
          </a:bodyPr>
          <a:lstStyle/>
          <a:p>
            <a:pPr marL="0" indent="0">
              <a:buNone/>
            </a:pPr>
            <a:r>
              <a:rPr lang="en-US" dirty="0">
                <a:solidFill>
                  <a:schemeClr val="bg1"/>
                </a:solidFill>
              </a:rPr>
              <a:t>Engagement with industry and effective communication will:</a:t>
            </a:r>
          </a:p>
          <a:p>
            <a:pPr marL="0" indent="0">
              <a:buNone/>
            </a:pPr>
            <a:endParaRPr lang="en-US" dirty="0">
              <a:solidFill>
                <a:schemeClr val="bg1"/>
              </a:solidFill>
            </a:endParaRPr>
          </a:p>
          <a:p>
            <a:pPr marL="1028700" lvl="1" indent="-571500">
              <a:buFont typeface="+mj-lt"/>
              <a:buAutoNum type="romanLcPeriod"/>
            </a:pPr>
            <a:r>
              <a:rPr lang="en-US" sz="2800" dirty="0">
                <a:solidFill>
                  <a:schemeClr val="bg1"/>
                </a:solidFill>
              </a:rPr>
              <a:t>Increase efficiency</a:t>
            </a:r>
          </a:p>
          <a:p>
            <a:pPr marL="1028700" lvl="1" indent="-571500">
              <a:buFont typeface="+mj-lt"/>
              <a:buAutoNum type="romanLcPeriod"/>
            </a:pPr>
            <a:endParaRPr lang="en-US" sz="2800" dirty="0">
              <a:solidFill>
                <a:schemeClr val="bg1"/>
              </a:solidFill>
            </a:endParaRPr>
          </a:p>
          <a:p>
            <a:pPr marL="1028700" lvl="1" indent="-571500">
              <a:buFont typeface="+mj-lt"/>
              <a:buAutoNum type="romanLcPeriod"/>
            </a:pPr>
            <a:r>
              <a:rPr lang="en-US" sz="2800" dirty="0">
                <a:solidFill>
                  <a:schemeClr val="bg1"/>
                </a:solidFill>
              </a:rPr>
              <a:t>Better quality proposals</a:t>
            </a:r>
          </a:p>
          <a:p>
            <a:endParaRPr lang="en-US" dirty="0"/>
          </a:p>
        </p:txBody>
      </p:sp>
    </p:spTree>
    <p:extLst>
      <p:ext uri="{BB962C8B-B14F-4D97-AF65-F5344CB8AC3E}">
        <p14:creationId xmlns:p14="http://schemas.microsoft.com/office/powerpoint/2010/main" val="128684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useBgFill="1">
        <p:nvSpPr>
          <p:cNvPr id="43" name="Rectangle 35">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38" name="Rectangle 37">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4279383"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A9B68274-56B3-4CDB-9CA2-562DBB428A2C}"/>
              </a:ext>
            </a:extLst>
          </p:cNvPr>
          <p:cNvSpPr>
            <a:spLocks noGrp="1"/>
          </p:cNvSpPr>
          <p:nvPr>
            <p:ph type="title"/>
          </p:nvPr>
        </p:nvSpPr>
        <p:spPr>
          <a:xfrm>
            <a:off x="841247" y="978619"/>
            <a:ext cx="3410712" cy="1106424"/>
          </a:xfrm>
        </p:spPr>
        <p:txBody>
          <a:bodyPr vert="horz" lIns="91440" tIns="45720" rIns="91440" bIns="45720" rtlCol="0" anchor="ctr">
            <a:normAutofit/>
          </a:bodyPr>
          <a:lstStyle/>
          <a:p>
            <a:pPr algn="ctr"/>
            <a:r>
              <a:rPr lang="en-US" b="1" kern="1200" dirty="0">
                <a:solidFill>
                  <a:schemeClr val="bg1"/>
                </a:solidFill>
                <a:latin typeface="Times New Roman" panose="02020603050405020304" pitchFamily="18" charset="0"/>
                <a:cs typeface="Times New Roman" panose="02020603050405020304" pitchFamily="18" charset="0"/>
              </a:rPr>
              <a:t>AGENDA</a:t>
            </a:r>
          </a:p>
        </p:txBody>
      </p:sp>
      <p:sp>
        <p:nvSpPr>
          <p:cNvPr id="40" name="Rectangle 39">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1300"/>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9" y="2093976"/>
            <a:ext cx="3328416"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 Placeholder 4">
            <a:extLst>
              <a:ext uri="{FF2B5EF4-FFF2-40B4-BE49-F238E27FC236}">
                <a16:creationId xmlns:a16="http://schemas.microsoft.com/office/drawing/2014/main" id="{29DA7485-AE20-4357-8E46-5EFC8DCDC739}"/>
              </a:ext>
            </a:extLst>
          </p:cNvPr>
          <p:cNvSpPr>
            <a:spLocks noGrp="1"/>
          </p:cNvSpPr>
          <p:nvPr>
            <p:ph type="body" sz="half" idx="2"/>
          </p:nvPr>
        </p:nvSpPr>
        <p:spPr>
          <a:xfrm>
            <a:off x="841248" y="2252870"/>
            <a:ext cx="3412219" cy="3617367"/>
          </a:xfrm>
        </p:spPr>
        <p:txBody>
          <a:bodyPr vert="horz" lIns="91440" tIns="45720" rIns="91440" bIns="45720" rtlCol="0">
            <a:normAutofit/>
          </a:bodyPr>
          <a:lstStyle/>
          <a:p>
            <a:pPr marL="342900" indent="-285750">
              <a:buFont typeface="Wingdings" panose="05000000000000000000" pitchFamily="2" charset="2"/>
              <a:buChar char="ü"/>
            </a:pPr>
            <a:r>
              <a:rPr lang="en-US" sz="1700" dirty="0">
                <a:solidFill>
                  <a:schemeClr val="bg1"/>
                </a:solidFill>
              </a:rPr>
              <a:t>Introduction</a:t>
            </a:r>
          </a:p>
          <a:p>
            <a:pPr marL="342900" indent="-285750">
              <a:buFont typeface="Wingdings" panose="05000000000000000000" pitchFamily="2" charset="2"/>
              <a:buChar char="ü"/>
            </a:pPr>
            <a:r>
              <a:rPr lang="en-US" sz="1700" dirty="0">
                <a:solidFill>
                  <a:schemeClr val="bg1"/>
                </a:solidFill>
              </a:rPr>
              <a:t>Learning Objectives</a:t>
            </a:r>
          </a:p>
          <a:p>
            <a:pPr marL="342900" indent="-285750">
              <a:buFont typeface="Wingdings" panose="05000000000000000000" pitchFamily="2" charset="2"/>
              <a:buChar char="ü"/>
            </a:pPr>
            <a:r>
              <a:rPr lang="en-US" sz="1700" dirty="0">
                <a:solidFill>
                  <a:schemeClr val="bg1"/>
                </a:solidFill>
              </a:rPr>
              <a:t>What, When and How to Plan for Market Research</a:t>
            </a:r>
          </a:p>
          <a:p>
            <a:pPr marL="342900" indent="-285750">
              <a:buFont typeface="Wingdings" panose="05000000000000000000" pitchFamily="2" charset="2"/>
              <a:buChar char="ü"/>
            </a:pPr>
            <a:r>
              <a:rPr lang="en-US" sz="1700" dirty="0">
                <a:solidFill>
                  <a:schemeClr val="bg1"/>
                </a:solidFill>
              </a:rPr>
              <a:t>Tools and Methods for Conducting Market Research</a:t>
            </a:r>
          </a:p>
          <a:p>
            <a:pPr marL="342900" indent="-285750">
              <a:buFont typeface="Wingdings" panose="05000000000000000000" pitchFamily="2" charset="2"/>
              <a:buChar char="ü"/>
            </a:pPr>
            <a:r>
              <a:rPr lang="en-US" dirty="0">
                <a:solidFill>
                  <a:schemeClr val="bg1"/>
                </a:solidFill>
                <a:latin typeface="Calibri" panose="020F0502020204030204" pitchFamily="34" charset="0"/>
                <a:ea typeface="Times New Roman" panose="02020603050405020304" pitchFamily="18" charset="0"/>
              </a:rPr>
              <a:t>Types of Research and How To Conduct Them </a:t>
            </a:r>
          </a:p>
          <a:p>
            <a:pPr marL="342900" indent="-285750">
              <a:buFont typeface="Wingdings" panose="05000000000000000000" pitchFamily="2" charset="2"/>
              <a:buChar char="ü"/>
            </a:pPr>
            <a:r>
              <a:rPr lang="en-US" sz="1800" dirty="0">
                <a:solidFill>
                  <a:schemeClr val="bg1"/>
                </a:solidFill>
                <a:latin typeface="Calibri" panose="020F0502020204030204" pitchFamily="34" charset="0"/>
                <a:ea typeface="Times New Roman" panose="02020603050405020304" pitchFamily="18" charset="0"/>
              </a:rPr>
              <a:t>Analyze Market Research Findings</a:t>
            </a:r>
            <a:endParaRPr lang="en-US" sz="1700" dirty="0">
              <a:solidFill>
                <a:schemeClr val="bg1"/>
              </a:solidFill>
            </a:endParaRPr>
          </a:p>
          <a:p>
            <a:pPr marL="57150"/>
            <a:endParaRPr lang="en-US" sz="1700" dirty="0">
              <a:solidFill>
                <a:schemeClr val="bg1"/>
              </a:solidFill>
            </a:endParaRPr>
          </a:p>
          <a:p>
            <a:pPr marL="57150"/>
            <a:endParaRPr lang="en-US" sz="1700" dirty="0">
              <a:solidFill>
                <a:schemeClr val="bg1"/>
              </a:solidFill>
            </a:endParaRPr>
          </a:p>
        </p:txBody>
      </p:sp>
      <p:pic>
        <p:nvPicPr>
          <p:cNvPr id="7" name="Content Placeholder 6" descr="A picture containing white&#10;&#10;Description automatically generated">
            <a:extLst>
              <a:ext uri="{FF2B5EF4-FFF2-40B4-BE49-F238E27FC236}">
                <a16:creationId xmlns:a16="http://schemas.microsoft.com/office/drawing/2014/main" id="{F47E0989-75F3-41B0-A287-214722DD6C2E}"/>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7983" r="-1" b="7083"/>
          <a:stretch/>
        </p:blipFill>
        <p:spPr>
          <a:xfrm>
            <a:off x="5213838" y="630936"/>
            <a:ext cx="6470435" cy="5495544"/>
          </a:xfrm>
          <a:prstGeom prst="rect">
            <a:avLst/>
          </a:prstGeom>
        </p:spPr>
      </p:pic>
    </p:spTree>
    <p:extLst>
      <p:ext uri="{BB962C8B-B14F-4D97-AF65-F5344CB8AC3E}">
        <p14:creationId xmlns:p14="http://schemas.microsoft.com/office/powerpoint/2010/main" val="1078707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BE20A7B1-A5A0-49A3-8304-2DA9773B58F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b="15730"/>
          <a:stretch/>
        </p:blipFill>
        <p:spPr>
          <a:xfrm>
            <a:off x="0" y="10"/>
            <a:ext cx="12192000" cy="6857990"/>
          </a:xfrm>
          <a:prstGeom prst="rect">
            <a:avLst/>
          </a:prstGeom>
        </p:spPr>
      </p:pic>
      <p:sp>
        <p:nvSpPr>
          <p:cNvPr id="12"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dirty="0"/>
          </a:p>
        </p:txBody>
      </p:sp>
      <p:sp>
        <p:nvSpPr>
          <p:cNvPr id="2" name="Title 1">
            <a:extLst>
              <a:ext uri="{FF2B5EF4-FFF2-40B4-BE49-F238E27FC236}">
                <a16:creationId xmlns:a16="http://schemas.microsoft.com/office/drawing/2014/main" id="{9B07F458-ADC2-4117-8BBD-DDFE0E2D0A59}"/>
              </a:ext>
            </a:extLst>
          </p:cNvPr>
          <p:cNvSpPr>
            <a:spLocks noGrp="1"/>
          </p:cNvSpPr>
          <p:nvPr>
            <p:ph type="title"/>
          </p:nvPr>
        </p:nvSpPr>
        <p:spPr>
          <a:xfrm>
            <a:off x="652692" y="190808"/>
            <a:ext cx="5028917" cy="1342754"/>
          </a:xfrm>
        </p:spPr>
        <p:txBody>
          <a:bodyPr>
            <a:normAutofit/>
          </a:bodyPr>
          <a:lstStyle/>
          <a:p>
            <a:pPr algn="ctr"/>
            <a:r>
              <a:rPr lang="en-US" sz="3200" b="1" dirty="0"/>
              <a:t>Determining Most Suitable Method of Exchanges</a:t>
            </a:r>
          </a:p>
        </p:txBody>
      </p:sp>
      <p:cxnSp>
        <p:nvCxnSpPr>
          <p:cNvPr id="14" name="Straight Connector 13">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5CA100E-FA4F-4C13-96DB-2A6850AA9525}"/>
              </a:ext>
            </a:extLst>
          </p:cNvPr>
          <p:cNvSpPr>
            <a:spLocks noGrp="1"/>
          </p:cNvSpPr>
          <p:nvPr>
            <p:ph idx="1"/>
          </p:nvPr>
        </p:nvSpPr>
        <p:spPr>
          <a:xfrm>
            <a:off x="437701" y="2068949"/>
            <a:ext cx="6353517" cy="4502464"/>
          </a:xfrm>
        </p:spPr>
        <p:txBody>
          <a:bodyPr anchor="ctr">
            <a:normAutofit fontScale="62500" lnSpcReduction="20000"/>
          </a:bodyPr>
          <a:lstStyle/>
          <a:p>
            <a:pPr marL="0" indent="0">
              <a:buNone/>
            </a:pPr>
            <a:r>
              <a:rPr lang="en-US" sz="5100" dirty="0"/>
              <a:t>Discretion in selecting the most suitable method of exchanging information with industry is a major </a:t>
            </a:r>
            <a:r>
              <a:rPr lang="en-US" sz="5100" b="1" i="1" u="sng" dirty="0"/>
              <a:t>benefit</a:t>
            </a:r>
            <a:r>
              <a:rPr lang="en-US" sz="5100" dirty="0"/>
              <a:t> for the CO and Acq Planning Teams. Exchanges can be:</a:t>
            </a:r>
          </a:p>
          <a:p>
            <a:pPr marL="0" indent="0">
              <a:buNone/>
            </a:pPr>
            <a:endParaRPr lang="en-US" sz="5100" dirty="0"/>
          </a:p>
          <a:p>
            <a:r>
              <a:rPr lang="en-US" sz="5100" dirty="0"/>
              <a:t>Open Forum Conferences</a:t>
            </a:r>
          </a:p>
          <a:p>
            <a:r>
              <a:rPr lang="en-US" sz="5100" dirty="0"/>
              <a:t>One-on-One Vendor Meetings</a:t>
            </a:r>
          </a:p>
          <a:p>
            <a:r>
              <a:rPr lang="en-US" sz="5100" dirty="0"/>
              <a:t>Small Business Outreach Events (DOC, Other federal agencies, and advocacy organizations)</a:t>
            </a:r>
          </a:p>
          <a:p>
            <a:pPr marL="0" indent="0">
              <a:buNone/>
            </a:pPr>
            <a:endParaRPr lang="en-US" sz="1800" dirty="0"/>
          </a:p>
          <a:p>
            <a:pPr marL="0" indent="0">
              <a:buNone/>
            </a:pPr>
            <a:endParaRPr lang="en-US" sz="1800" dirty="0"/>
          </a:p>
          <a:p>
            <a:pPr marL="0" indent="0">
              <a:buNone/>
            </a:pPr>
            <a:endParaRPr lang="en-US" sz="1800" dirty="0"/>
          </a:p>
          <a:p>
            <a:pPr marL="0" indent="0">
              <a:buNone/>
            </a:pPr>
            <a:endParaRPr lang="en-US" sz="1800" dirty="0"/>
          </a:p>
          <a:p>
            <a:pPr marL="0" indent="0">
              <a:buNone/>
            </a:pPr>
            <a:endParaRPr lang="en-US" sz="1800" dirty="0"/>
          </a:p>
        </p:txBody>
      </p:sp>
      <p:sp>
        <p:nvSpPr>
          <p:cNvPr id="7" name="TextBox 6">
            <a:extLst>
              <a:ext uri="{FF2B5EF4-FFF2-40B4-BE49-F238E27FC236}">
                <a16:creationId xmlns:a16="http://schemas.microsoft.com/office/drawing/2014/main" id="{8E32A920-F1E7-4830-9138-F7EBEC62C9A2}"/>
              </a:ext>
            </a:extLst>
          </p:cNvPr>
          <p:cNvSpPr txBox="1"/>
          <p:nvPr/>
        </p:nvSpPr>
        <p:spPr>
          <a:xfrm>
            <a:off x="9751908" y="6657945"/>
            <a:ext cx="2440091"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3" tooltip="https://johnshaibu.com/a1/until-you-change-your-thinking-you-will-always-recycle-your-experiences/">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endParaRPr lang="en-US" sz="700" dirty="0">
              <a:solidFill>
                <a:srgbClr val="FFFFFF"/>
              </a:solidFill>
            </a:endParaRPr>
          </a:p>
        </p:txBody>
      </p:sp>
    </p:spTree>
    <p:extLst>
      <p:ext uri="{BB962C8B-B14F-4D97-AF65-F5344CB8AC3E}">
        <p14:creationId xmlns:p14="http://schemas.microsoft.com/office/powerpoint/2010/main" val="2355401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7F458-ADC2-4117-8BBD-DDFE0E2D0A59}"/>
              </a:ext>
            </a:extLst>
          </p:cNvPr>
          <p:cNvSpPr>
            <a:spLocks noGrp="1"/>
          </p:cNvSpPr>
          <p:nvPr>
            <p:ph type="title"/>
          </p:nvPr>
        </p:nvSpPr>
        <p:spPr/>
        <p:txBody>
          <a:bodyPr/>
          <a:lstStyle/>
          <a:p>
            <a:pPr algn="ctr"/>
            <a:r>
              <a:rPr lang="en-US" b="1" dirty="0">
                <a:solidFill>
                  <a:schemeClr val="bg1"/>
                </a:solidFill>
              </a:rPr>
              <a:t>Tips While Conducting Market Research </a:t>
            </a:r>
          </a:p>
        </p:txBody>
      </p:sp>
      <p:sp>
        <p:nvSpPr>
          <p:cNvPr id="3" name="Content Placeholder 2">
            <a:extLst>
              <a:ext uri="{FF2B5EF4-FFF2-40B4-BE49-F238E27FC236}">
                <a16:creationId xmlns:a16="http://schemas.microsoft.com/office/drawing/2014/main" id="{45CA100E-FA4F-4C13-96DB-2A6850AA9525}"/>
              </a:ext>
            </a:extLst>
          </p:cNvPr>
          <p:cNvSpPr>
            <a:spLocks noGrp="1"/>
          </p:cNvSpPr>
          <p:nvPr>
            <p:ph idx="1"/>
          </p:nvPr>
        </p:nvSpPr>
        <p:spPr/>
        <p:txBody>
          <a:bodyPr>
            <a:normAutofit lnSpcReduction="10000"/>
          </a:bodyPr>
          <a:lstStyle/>
          <a:p>
            <a:pPr marL="0" indent="0">
              <a:buNone/>
            </a:pPr>
            <a:r>
              <a:rPr lang="en-US" sz="3200" dirty="0">
                <a:solidFill>
                  <a:schemeClr val="bg1"/>
                </a:solidFill>
              </a:rPr>
              <a:t>When conducting market research, the Contracting Officer and acq planning team shall conduct strategic market engagement with industry to generate the best talent amongst small businesses. </a:t>
            </a:r>
          </a:p>
          <a:p>
            <a:pPr marL="0" indent="0">
              <a:buNone/>
            </a:pPr>
            <a:endParaRPr lang="en-US" sz="3200" dirty="0">
              <a:solidFill>
                <a:schemeClr val="bg1"/>
              </a:solidFill>
            </a:endParaRPr>
          </a:p>
          <a:p>
            <a:pPr marL="0" indent="0">
              <a:buNone/>
            </a:pPr>
            <a:r>
              <a:rPr lang="en-US" sz="3200" dirty="0">
                <a:solidFill>
                  <a:schemeClr val="bg1"/>
                </a:solidFill>
              </a:rPr>
              <a:t>Market Research Teams should always conduct:</a:t>
            </a:r>
          </a:p>
          <a:p>
            <a:r>
              <a:rPr lang="en-US" sz="3200" dirty="0">
                <a:solidFill>
                  <a:schemeClr val="bg1"/>
                </a:solidFill>
              </a:rPr>
              <a:t>Early and Timely Research</a:t>
            </a:r>
          </a:p>
          <a:p>
            <a:r>
              <a:rPr lang="en-US" sz="3200" dirty="0">
                <a:solidFill>
                  <a:schemeClr val="bg1"/>
                </a:solidFill>
              </a:rPr>
              <a:t>Collaborate</a:t>
            </a:r>
          </a:p>
          <a:p>
            <a:r>
              <a:rPr lang="en-US" sz="3200" dirty="0">
                <a:solidFill>
                  <a:schemeClr val="bg1"/>
                </a:solidFill>
              </a:rPr>
              <a:t>Focus on achieving Small Business Goals </a:t>
            </a:r>
          </a:p>
          <a:p>
            <a:pPr marL="0" indent="0">
              <a:buNone/>
            </a:pPr>
            <a:endParaRPr lang="en-US" sz="3200" dirty="0">
              <a:solidFill>
                <a:schemeClr val="bg1"/>
              </a:solidFill>
            </a:endParaRPr>
          </a:p>
          <a:p>
            <a:pPr marL="0" indent="0">
              <a:buNone/>
            </a:pPr>
            <a:endParaRPr lang="en-US" dirty="0">
              <a:solidFill>
                <a:schemeClr val="bg1"/>
              </a:solidFill>
            </a:endParaRPr>
          </a:p>
          <a:p>
            <a:endParaRPr lang="en-US" dirty="0">
              <a:solidFill>
                <a:schemeClr val="bg1"/>
              </a:solidFill>
            </a:endParaRPr>
          </a:p>
          <a:p>
            <a:pPr marL="0" indent="0">
              <a:buNone/>
            </a:pPr>
            <a:endParaRPr lang="en-US" dirty="0">
              <a:solidFill>
                <a:schemeClr val="bg1"/>
              </a:solidFill>
            </a:endParaRPr>
          </a:p>
        </p:txBody>
      </p:sp>
      <p:pic>
        <p:nvPicPr>
          <p:cNvPr id="5" name="Picture 4" descr="A close up of a car's speedometer&#10;&#10;Description automatically generated with low confidence">
            <a:extLst>
              <a:ext uri="{FF2B5EF4-FFF2-40B4-BE49-F238E27FC236}">
                <a16:creationId xmlns:a16="http://schemas.microsoft.com/office/drawing/2014/main" id="{A1782864-75BE-445D-B117-1DB8379AF3B1}"/>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715500" y="3825875"/>
            <a:ext cx="2476500" cy="2667000"/>
          </a:xfrm>
          <a:prstGeom prst="rect">
            <a:avLst/>
          </a:prstGeom>
        </p:spPr>
      </p:pic>
      <p:sp>
        <p:nvSpPr>
          <p:cNvPr id="6" name="TextBox 5">
            <a:extLst>
              <a:ext uri="{FF2B5EF4-FFF2-40B4-BE49-F238E27FC236}">
                <a16:creationId xmlns:a16="http://schemas.microsoft.com/office/drawing/2014/main" id="{166CBBEE-C4EB-4E66-95EA-173E460D8C18}"/>
              </a:ext>
            </a:extLst>
          </p:cNvPr>
          <p:cNvSpPr txBox="1"/>
          <p:nvPr/>
        </p:nvSpPr>
        <p:spPr>
          <a:xfrm>
            <a:off x="9715500" y="6492875"/>
            <a:ext cx="2476500" cy="369332"/>
          </a:xfrm>
          <a:prstGeom prst="rect">
            <a:avLst/>
          </a:prstGeom>
          <a:noFill/>
        </p:spPr>
        <p:txBody>
          <a:bodyPr wrap="square" rtlCol="0">
            <a:spAutoFit/>
          </a:bodyPr>
          <a:lstStyle/>
          <a:p>
            <a:r>
              <a:rPr lang="en-US" sz="900" dirty="0">
                <a:hlinkClick r:id="rId3" tooltip="https://wiki.openstack.org/wiki/File:Tip_icon.svg"/>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25500786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7F458-ADC2-4117-8BBD-DDFE0E2D0A59}"/>
              </a:ext>
            </a:extLst>
          </p:cNvPr>
          <p:cNvSpPr>
            <a:spLocks noGrp="1"/>
          </p:cNvSpPr>
          <p:nvPr>
            <p:ph type="title"/>
          </p:nvPr>
        </p:nvSpPr>
        <p:spPr/>
        <p:txBody>
          <a:bodyPr/>
          <a:lstStyle/>
          <a:p>
            <a:pPr algn="ctr"/>
            <a:r>
              <a:rPr lang="en-US" b="1" dirty="0">
                <a:solidFill>
                  <a:schemeClr val="bg1"/>
                </a:solidFill>
              </a:rPr>
              <a:t>Challenges Of Conducting Market Research</a:t>
            </a:r>
          </a:p>
        </p:txBody>
      </p:sp>
      <p:sp>
        <p:nvSpPr>
          <p:cNvPr id="3" name="Content Placeholder 2">
            <a:extLst>
              <a:ext uri="{FF2B5EF4-FFF2-40B4-BE49-F238E27FC236}">
                <a16:creationId xmlns:a16="http://schemas.microsoft.com/office/drawing/2014/main" id="{45CA100E-FA4F-4C13-96DB-2A6850AA9525}"/>
              </a:ext>
            </a:extLst>
          </p:cNvPr>
          <p:cNvSpPr>
            <a:spLocks noGrp="1"/>
          </p:cNvSpPr>
          <p:nvPr>
            <p:ph idx="1"/>
          </p:nvPr>
        </p:nvSpPr>
        <p:spPr/>
        <p:txBody>
          <a:bodyPr>
            <a:normAutofit fontScale="85000" lnSpcReduction="20000"/>
          </a:bodyPr>
          <a:lstStyle/>
          <a:p>
            <a:r>
              <a:rPr lang="en-US" dirty="0">
                <a:solidFill>
                  <a:schemeClr val="bg1"/>
                </a:solidFill>
              </a:rPr>
              <a:t>Restrictive in nature</a:t>
            </a:r>
          </a:p>
          <a:p>
            <a:pPr marL="0" indent="0">
              <a:buNone/>
            </a:pPr>
            <a:endParaRPr lang="en-US" dirty="0">
              <a:solidFill>
                <a:schemeClr val="bg1"/>
              </a:solidFill>
            </a:endParaRPr>
          </a:p>
          <a:p>
            <a:r>
              <a:rPr lang="en-US" dirty="0">
                <a:solidFill>
                  <a:schemeClr val="bg1"/>
                </a:solidFill>
              </a:rPr>
              <a:t>Broad Requirement </a:t>
            </a:r>
          </a:p>
          <a:p>
            <a:pPr marL="0" indent="0">
              <a:buNone/>
            </a:pPr>
            <a:endParaRPr lang="en-US" dirty="0">
              <a:solidFill>
                <a:schemeClr val="bg1"/>
              </a:solidFill>
            </a:endParaRPr>
          </a:p>
          <a:p>
            <a:r>
              <a:rPr lang="en-US" dirty="0">
                <a:solidFill>
                  <a:schemeClr val="bg1"/>
                </a:solidFill>
              </a:rPr>
              <a:t>Improper planning </a:t>
            </a:r>
          </a:p>
          <a:p>
            <a:pPr marL="0" indent="0">
              <a:buNone/>
            </a:pPr>
            <a:endParaRPr lang="en-US" dirty="0">
              <a:solidFill>
                <a:schemeClr val="bg1"/>
              </a:solidFill>
            </a:endParaRPr>
          </a:p>
          <a:p>
            <a:r>
              <a:rPr lang="en-US" dirty="0">
                <a:solidFill>
                  <a:schemeClr val="bg1"/>
                </a:solidFill>
              </a:rPr>
              <a:t>Inadequate Use of Government and Public Resources</a:t>
            </a:r>
          </a:p>
          <a:p>
            <a:pPr marL="0" indent="0">
              <a:buNone/>
            </a:pPr>
            <a:endParaRPr lang="en-US" dirty="0">
              <a:solidFill>
                <a:schemeClr val="bg1"/>
              </a:solidFill>
            </a:endParaRPr>
          </a:p>
          <a:p>
            <a:r>
              <a:rPr lang="en-US" dirty="0">
                <a:solidFill>
                  <a:schemeClr val="bg1"/>
                </a:solidFill>
              </a:rPr>
              <a:t>Incorrect NAICS Code</a:t>
            </a:r>
          </a:p>
          <a:p>
            <a:pPr marL="0" indent="0">
              <a:buNone/>
            </a:pPr>
            <a:endParaRPr lang="en-US" dirty="0">
              <a:solidFill>
                <a:schemeClr val="bg1"/>
              </a:solidFill>
            </a:endParaRPr>
          </a:p>
          <a:p>
            <a:r>
              <a:rPr lang="en-US" dirty="0">
                <a:solidFill>
                  <a:schemeClr val="bg1"/>
                </a:solidFill>
              </a:rPr>
              <a:t>Stakeholder Involvement</a:t>
            </a:r>
          </a:p>
          <a:p>
            <a:pPr marL="0" indent="0">
              <a:buNone/>
            </a:pPr>
            <a:endParaRPr lang="en-US" dirty="0">
              <a:solidFill>
                <a:schemeClr val="bg1"/>
              </a:solidFill>
            </a:endParaRPr>
          </a:p>
        </p:txBody>
      </p:sp>
    </p:spTree>
    <p:extLst>
      <p:ext uri="{BB962C8B-B14F-4D97-AF65-F5344CB8AC3E}">
        <p14:creationId xmlns:p14="http://schemas.microsoft.com/office/powerpoint/2010/main" val="40477619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7F458-ADC2-4117-8BBD-DDFE0E2D0A59}"/>
              </a:ext>
            </a:extLst>
          </p:cNvPr>
          <p:cNvSpPr>
            <a:spLocks noGrp="1"/>
          </p:cNvSpPr>
          <p:nvPr>
            <p:ph type="title"/>
          </p:nvPr>
        </p:nvSpPr>
        <p:spPr/>
        <p:txBody>
          <a:bodyPr/>
          <a:lstStyle/>
          <a:p>
            <a:pPr algn="ctr"/>
            <a:r>
              <a:rPr lang="en-US" b="1" dirty="0">
                <a:solidFill>
                  <a:schemeClr val="bg1"/>
                </a:solidFill>
              </a:rPr>
              <a:t>What Is Not Market Research?</a:t>
            </a:r>
          </a:p>
        </p:txBody>
      </p:sp>
      <p:sp>
        <p:nvSpPr>
          <p:cNvPr id="3" name="Content Placeholder 2">
            <a:extLst>
              <a:ext uri="{FF2B5EF4-FFF2-40B4-BE49-F238E27FC236}">
                <a16:creationId xmlns:a16="http://schemas.microsoft.com/office/drawing/2014/main" id="{45CA100E-FA4F-4C13-96DB-2A6850AA9525}"/>
              </a:ext>
            </a:extLst>
          </p:cNvPr>
          <p:cNvSpPr>
            <a:spLocks noGrp="1"/>
          </p:cNvSpPr>
          <p:nvPr>
            <p:ph idx="1"/>
          </p:nvPr>
        </p:nvSpPr>
        <p:spPr/>
        <p:txBody>
          <a:bodyPr>
            <a:normAutofit lnSpcReduction="10000"/>
          </a:bodyPr>
          <a:lstStyle/>
          <a:p>
            <a:r>
              <a:rPr lang="en-US" dirty="0">
                <a:solidFill>
                  <a:schemeClr val="bg1"/>
                </a:solidFill>
              </a:rPr>
              <a:t>Responsibility Determination</a:t>
            </a:r>
          </a:p>
          <a:p>
            <a:pPr marL="0" indent="0">
              <a:buNone/>
            </a:pPr>
            <a:endParaRPr lang="en-US" dirty="0">
              <a:solidFill>
                <a:schemeClr val="bg1"/>
              </a:solidFill>
            </a:endParaRPr>
          </a:p>
          <a:p>
            <a:r>
              <a:rPr lang="en-US" dirty="0">
                <a:solidFill>
                  <a:schemeClr val="bg1"/>
                </a:solidFill>
              </a:rPr>
              <a:t>Proposed Methodology</a:t>
            </a:r>
          </a:p>
          <a:p>
            <a:pPr marL="0" indent="0">
              <a:buNone/>
            </a:pPr>
            <a:endParaRPr lang="en-US" dirty="0">
              <a:solidFill>
                <a:schemeClr val="bg1"/>
              </a:solidFill>
            </a:endParaRPr>
          </a:p>
          <a:p>
            <a:r>
              <a:rPr lang="en-US" dirty="0">
                <a:solidFill>
                  <a:schemeClr val="bg1"/>
                </a:solidFill>
              </a:rPr>
              <a:t>Pre-Qualification</a:t>
            </a:r>
          </a:p>
          <a:p>
            <a:pPr marL="0" indent="0">
              <a:buNone/>
            </a:pPr>
            <a:endParaRPr lang="en-US" dirty="0">
              <a:solidFill>
                <a:schemeClr val="bg1"/>
              </a:solidFill>
            </a:endParaRPr>
          </a:p>
          <a:p>
            <a:r>
              <a:rPr lang="en-US" dirty="0">
                <a:solidFill>
                  <a:schemeClr val="bg1"/>
                </a:solidFill>
              </a:rPr>
              <a:t>Validation of Pre-Determined Full and Open Competition Strategy</a:t>
            </a:r>
          </a:p>
          <a:p>
            <a:pPr marL="0" indent="0">
              <a:buNone/>
            </a:pPr>
            <a:endParaRPr lang="en-US" dirty="0">
              <a:solidFill>
                <a:schemeClr val="bg1"/>
              </a:solidFill>
            </a:endParaRPr>
          </a:p>
          <a:p>
            <a:r>
              <a:rPr lang="en-US" dirty="0">
                <a:solidFill>
                  <a:schemeClr val="bg1"/>
                </a:solidFill>
              </a:rPr>
              <a:t>Overly Burdensome Information Request</a:t>
            </a:r>
          </a:p>
          <a:p>
            <a:endParaRPr lang="en-US" dirty="0">
              <a:solidFill>
                <a:schemeClr val="bg1"/>
              </a:solidFill>
            </a:endParaRPr>
          </a:p>
        </p:txBody>
      </p:sp>
      <p:pic>
        <p:nvPicPr>
          <p:cNvPr id="11" name="Picture 10" descr="Logo&#10;&#10;Description automatically generated">
            <a:extLst>
              <a:ext uri="{FF2B5EF4-FFF2-40B4-BE49-F238E27FC236}">
                <a16:creationId xmlns:a16="http://schemas.microsoft.com/office/drawing/2014/main" id="{8D2B7D4D-DEB2-4673-BFCC-C7CC43447461}"/>
              </a:ext>
            </a:extLst>
          </p:cNvPr>
          <p:cNvPicPr>
            <a:picLocks noChangeAspect="1"/>
          </p:cNvPicPr>
          <p:nvPr/>
        </p:nvPicPr>
        <p:blipFill>
          <a:blip r:embed="rId2">
            <a:alphaModFix amt="20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3757863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Content Placeholder 2">
            <a:extLst>
              <a:ext uri="{FF2B5EF4-FFF2-40B4-BE49-F238E27FC236}">
                <a16:creationId xmlns:a16="http://schemas.microsoft.com/office/drawing/2014/main" id="{EF58CE32-9057-44A4-B11B-A85DF83F0A7D}"/>
              </a:ext>
            </a:extLst>
          </p:cNvPr>
          <p:cNvPicPr>
            <a:picLocks noGrp="1" noChangeAspect="1"/>
          </p:cNvPicPr>
          <p:nvPr>
            <p:ph idx="1"/>
          </p:nvPr>
        </p:nvPicPr>
        <p:blipFill rotWithShape="1">
          <a:blip r:embed="rId2"/>
          <a:srcRect b="21329"/>
          <a:stretch/>
        </p:blipFill>
        <p:spPr>
          <a:xfrm>
            <a:off x="20" y="10"/>
            <a:ext cx="12191980" cy="6857990"/>
          </a:xfrm>
          <a:prstGeom prst="rect">
            <a:avLst/>
          </a:prstGeom>
        </p:spPr>
      </p:pic>
      <p:sp>
        <p:nvSpPr>
          <p:cNvPr id="20" name="Freeform 24">
            <a:extLst>
              <a:ext uri="{FF2B5EF4-FFF2-40B4-BE49-F238E27FC236}">
                <a16:creationId xmlns:a16="http://schemas.microsoft.com/office/drawing/2014/main" id="{A414F261-E931-45CB-8605-20FFD6826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775200"/>
            <a:ext cx="4838700" cy="1323975"/>
          </a:xfrm>
          <a:custGeom>
            <a:avLst/>
            <a:gdLst>
              <a:gd name="connsiteX0" fmla="*/ 0 w 4838700"/>
              <a:gd name="connsiteY0" fmla="*/ 0 h 1323975"/>
              <a:gd name="connsiteX1" fmla="*/ 4838700 w 4838700"/>
              <a:gd name="connsiteY1" fmla="*/ 0 h 1323975"/>
              <a:gd name="connsiteX2" fmla="*/ 4838700 w 4838700"/>
              <a:gd name="connsiteY2" fmla="*/ 78123 h 1323975"/>
              <a:gd name="connsiteX3" fmla="*/ 4822272 w 4838700"/>
              <a:gd name="connsiteY3" fmla="*/ 81440 h 1323975"/>
              <a:gd name="connsiteX4" fmla="*/ 4781550 w 4838700"/>
              <a:gd name="connsiteY4" fmla="*/ 142875 h 1323975"/>
              <a:gd name="connsiteX5" fmla="*/ 4822272 w 4838700"/>
              <a:gd name="connsiteY5" fmla="*/ 204311 h 1323975"/>
              <a:gd name="connsiteX6" fmla="*/ 4838700 w 4838700"/>
              <a:gd name="connsiteY6" fmla="*/ 207627 h 1323975"/>
              <a:gd name="connsiteX7" fmla="*/ 4838700 w 4838700"/>
              <a:gd name="connsiteY7" fmla="*/ 287197 h 1323975"/>
              <a:gd name="connsiteX8" fmla="*/ 4822272 w 4838700"/>
              <a:gd name="connsiteY8" fmla="*/ 290514 h 1323975"/>
              <a:gd name="connsiteX9" fmla="*/ 4781550 w 4838700"/>
              <a:gd name="connsiteY9" fmla="*/ 351949 h 1323975"/>
              <a:gd name="connsiteX10" fmla="*/ 4822272 w 4838700"/>
              <a:gd name="connsiteY10" fmla="*/ 413385 h 1323975"/>
              <a:gd name="connsiteX11" fmla="*/ 4838700 w 4838700"/>
              <a:gd name="connsiteY11" fmla="*/ 416701 h 1323975"/>
              <a:gd name="connsiteX12" fmla="*/ 4838700 w 4838700"/>
              <a:gd name="connsiteY12" fmla="*/ 496271 h 1323975"/>
              <a:gd name="connsiteX13" fmla="*/ 4822272 w 4838700"/>
              <a:gd name="connsiteY13" fmla="*/ 499588 h 1323975"/>
              <a:gd name="connsiteX14" fmla="*/ 4781550 w 4838700"/>
              <a:gd name="connsiteY14" fmla="*/ 561023 h 1323975"/>
              <a:gd name="connsiteX15" fmla="*/ 4822272 w 4838700"/>
              <a:gd name="connsiteY15" fmla="*/ 622459 h 1323975"/>
              <a:gd name="connsiteX16" fmla="*/ 4838700 w 4838700"/>
              <a:gd name="connsiteY16" fmla="*/ 625775 h 1323975"/>
              <a:gd name="connsiteX17" fmla="*/ 4838700 w 4838700"/>
              <a:gd name="connsiteY17" fmla="*/ 705345 h 1323975"/>
              <a:gd name="connsiteX18" fmla="*/ 4822272 w 4838700"/>
              <a:gd name="connsiteY18" fmla="*/ 708662 h 1323975"/>
              <a:gd name="connsiteX19" fmla="*/ 4781550 w 4838700"/>
              <a:gd name="connsiteY19" fmla="*/ 770097 h 1323975"/>
              <a:gd name="connsiteX20" fmla="*/ 4822272 w 4838700"/>
              <a:gd name="connsiteY20" fmla="*/ 831533 h 1323975"/>
              <a:gd name="connsiteX21" fmla="*/ 4838700 w 4838700"/>
              <a:gd name="connsiteY21" fmla="*/ 834849 h 1323975"/>
              <a:gd name="connsiteX22" fmla="*/ 4838700 w 4838700"/>
              <a:gd name="connsiteY22" fmla="*/ 914419 h 1323975"/>
              <a:gd name="connsiteX23" fmla="*/ 4822272 w 4838700"/>
              <a:gd name="connsiteY23" fmla="*/ 917736 h 1323975"/>
              <a:gd name="connsiteX24" fmla="*/ 4781550 w 4838700"/>
              <a:gd name="connsiteY24" fmla="*/ 979171 h 1323975"/>
              <a:gd name="connsiteX25" fmla="*/ 4822272 w 4838700"/>
              <a:gd name="connsiteY25" fmla="*/ 1040607 h 1323975"/>
              <a:gd name="connsiteX26" fmla="*/ 4838700 w 4838700"/>
              <a:gd name="connsiteY26" fmla="*/ 1043923 h 1323975"/>
              <a:gd name="connsiteX27" fmla="*/ 4838700 w 4838700"/>
              <a:gd name="connsiteY27" fmla="*/ 1123491 h 1323975"/>
              <a:gd name="connsiteX28" fmla="*/ 4822272 w 4838700"/>
              <a:gd name="connsiteY28" fmla="*/ 1126808 h 1323975"/>
              <a:gd name="connsiteX29" fmla="*/ 4781550 w 4838700"/>
              <a:gd name="connsiteY29" fmla="*/ 1188243 h 1323975"/>
              <a:gd name="connsiteX30" fmla="*/ 4822272 w 4838700"/>
              <a:gd name="connsiteY30" fmla="*/ 1249679 h 1323975"/>
              <a:gd name="connsiteX31" fmla="*/ 4838700 w 4838700"/>
              <a:gd name="connsiteY31" fmla="*/ 1252995 h 1323975"/>
              <a:gd name="connsiteX32" fmla="*/ 4838700 w 4838700"/>
              <a:gd name="connsiteY32" fmla="*/ 1323975 h 1323975"/>
              <a:gd name="connsiteX33" fmla="*/ 0 w 4838700"/>
              <a:gd name="connsiteY33" fmla="*/ 1323975 h 132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838700" h="1323975">
                <a:moveTo>
                  <a:pt x="0" y="0"/>
                </a:moveTo>
                <a:lnTo>
                  <a:pt x="4838700" y="0"/>
                </a:lnTo>
                <a:lnTo>
                  <a:pt x="4838700" y="78123"/>
                </a:lnTo>
                <a:lnTo>
                  <a:pt x="4822272" y="81440"/>
                </a:lnTo>
                <a:cubicBezTo>
                  <a:pt x="4798341" y="91561"/>
                  <a:pt x="4781550" y="115257"/>
                  <a:pt x="4781550" y="142875"/>
                </a:cubicBezTo>
                <a:cubicBezTo>
                  <a:pt x="4781550" y="170493"/>
                  <a:pt x="4798341" y="194189"/>
                  <a:pt x="4822272" y="204311"/>
                </a:cubicBezTo>
                <a:lnTo>
                  <a:pt x="4838700" y="207627"/>
                </a:lnTo>
                <a:lnTo>
                  <a:pt x="4838700" y="287197"/>
                </a:lnTo>
                <a:lnTo>
                  <a:pt x="4822272" y="290514"/>
                </a:lnTo>
                <a:cubicBezTo>
                  <a:pt x="4798341" y="300635"/>
                  <a:pt x="4781550" y="324331"/>
                  <a:pt x="4781550" y="351949"/>
                </a:cubicBezTo>
                <a:cubicBezTo>
                  <a:pt x="4781550" y="379567"/>
                  <a:pt x="4798341" y="403263"/>
                  <a:pt x="4822272" y="413385"/>
                </a:cubicBezTo>
                <a:lnTo>
                  <a:pt x="4838700" y="416701"/>
                </a:lnTo>
                <a:lnTo>
                  <a:pt x="4838700" y="496271"/>
                </a:lnTo>
                <a:lnTo>
                  <a:pt x="4822272" y="499588"/>
                </a:lnTo>
                <a:cubicBezTo>
                  <a:pt x="4798341" y="509709"/>
                  <a:pt x="4781550" y="533405"/>
                  <a:pt x="4781550" y="561023"/>
                </a:cubicBezTo>
                <a:cubicBezTo>
                  <a:pt x="4781550" y="588641"/>
                  <a:pt x="4798341" y="612337"/>
                  <a:pt x="4822272" y="622459"/>
                </a:cubicBezTo>
                <a:lnTo>
                  <a:pt x="4838700" y="625775"/>
                </a:lnTo>
                <a:lnTo>
                  <a:pt x="4838700" y="705345"/>
                </a:lnTo>
                <a:lnTo>
                  <a:pt x="4822272" y="708662"/>
                </a:lnTo>
                <a:cubicBezTo>
                  <a:pt x="4798341" y="718783"/>
                  <a:pt x="4781550" y="742479"/>
                  <a:pt x="4781550" y="770097"/>
                </a:cubicBezTo>
                <a:cubicBezTo>
                  <a:pt x="4781550" y="797715"/>
                  <a:pt x="4798341" y="821411"/>
                  <a:pt x="4822272" y="831533"/>
                </a:cubicBezTo>
                <a:lnTo>
                  <a:pt x="4838700" y="834849"/>
                </a:lnTo>
                <a:lnTo>
                  <a:pt x="4838700" y="914419"/>
                </a:lnTo>
                <a:lnTo>
                  <a:pt x="4822272" y="917736"/>
                </a:lnTo>
                <a:cubicBezTo>
                  <a:pt x="4798341" y="927857"/>
                  <a:pt x="4781550" y="951553"/>
                  <a:pt x="4781550" y="979171"/>
                </a:cubicBezTo>
                <a:cubicBezTo>
                  <a:pt x="4781550" y="1006789"/>
                  <a:pt x="4798341" y="1030485"/>
                  <a:pt x="4822272" y="1040607"/>
                </a:cubicBezTo>
                <a:lnTo>
                  <a:pt x="4838700" y="1043923"/>
                </a:lnTo>
                <a:lnTo>
                  <a:pt x="4838700" y="1123491"/>
                </a:lnTo>
                <a:lnTo>
                  <a:pt x="4822272" y="1126808"/>
                </a:lnTo>
                <a:cubicBezTo>
                  <a:pt x="4798341" y="1136929"/>
                  <a:pt x="4781550" y="1160625"/>
                  <a:pt x="4781550" y="1188243"/>
                </a:cubicBezTo>
                <a:cubicBezTo>
                  <a:pt x="4781550" y="1215861"/>
                  <a:pt x="4798341" y="1239557"/>
                  <a:pt x="4822272" y="1249679"/>
                </a:cubicBezTo>
                <a:lnTo>
                  <a:pt x="4838700" y="1252995"/>
                </a:lnTo>
                <a:lnTo>
                  <a:pt x="4838700" y="1323975"/>
                </a:lnTo>
                <a:lnTo>
                  <a:pt x="0" y="1323975"/>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A396E9E6-9198-4841-9662-CFE9C32A11FD}"/>
              </a:ext>
            </a:extLst>
          </p:cNvPr>
          <p:cNvSpPr>
            <a:spLocks noGrp="1"/>
          </p:cNvSpPr>
          <p:nvPr>
            <p:ph type="title"/>
          </p:nvPr>
        </p:nvSpPr>
        <p:spPr>
          <a:xfrm>
            <a:off x="1276350" y="4981575"/>
            <a:ext cx="3228976" cy="860426"/>
          </a:xfrm>
          <a:prstGeom prst="rect">
            <a:avLst/>
          </a:prstGeom>
          <a:noFill/>
          <a:ln w="174625" cap="sq" cmpd="thinThick">
            <a:noFill/>
            <a:miter lim="800000"/>
          </a:ln>
        </p:spPr>
        <p:txBody>
          <a:bodyPr vert="horz" lIns="91440" tIns="45720" rIns="91440" bIns="45720" rtlCol="0" anchor="ctr">
            <a:normAutofit/>
          </a:bodyPr>
          <a:lstStyle/>
          <a:p>
            <a:pPr algn="r"/>
            <a:r>
              <a:rPr lang="en-US" sz="1800" dirty="0">
                <a:solidFill>
                  <a:schemeClr val="bg1"/>
                </a:solidFill>
                <a:effectLst/>
                <a:latin typeface="Calibri" panose="020F0502020204030204" pitchFamily="34" charset="0"/>
                <a:ea typeface="Times New Roman" panose="02020603050405020304" pitchFamily="18" charset="0"/>
              </a:rPr>
              <a:t>Types of Research and </a:t>
            </a:r>
            <a:r>
              <a:rPr lang="en-US" sz="1800" dirty="0">
                <a:solidFill>
                  <a:schemeClr val="bg1"/>
                </a:solidFill>
                <a:latin typeface="Calibri" panose="020F0502020204030204" pitchFamily="34" charset="0"/>
                <a:ea typeface="Times New Roman" panose="02020603050405020304" pitchFamily="18" charset="0"/>
              </a:rPr>
              <a:t>H</a:t>
            </a:r>
            <a:r>
              <a:rPr lang="en-US" sz="1800" dirty="0">
                <a:solidFill>
                  <a:schemeClr val="bg1"/>
                </a:solidFill>
                <a:effectLst/>
                <a:latin typeface="Calibri" panose="020F0502020204030204" pitchFamily="34" charset="0"/>
                <a:ea typeface="Times New Roman" panose="02020603050405020304" pitchFamily="18" charset="0"/>
              </a:rPr>
              <a:t>ow </a:t>
            </a:r>
            <a:r>
              <a:rPr lang="en-US" sz="1800" dirty="0">
                <a:solidFill>
                  <a:schemeClr val="bg1"/>
                </a:solidFill>
                <a:latin typeface="Calibri" panose="020F0502020204030204" pitchFamily="34" charset="0"/>
                <a:ea typeface="Times New Roman" panose="02020603050405020304" pitchFamily="18" charset="0"/>
              </a:rPr>
              <a:t>T</a:t>
            </a:r>
            <a:r>
              <a:rPr lang="en-US" sz="1800" dirty="0">
                <a:solidFill>
                  <a:schemeClr val="bg1"/>
                </a:solidFill>
                <a:effectLst/>
                <a:latin typeface="Calibri" panose="020F0502020204030204" pitchFamily="34" charset="0"/>
                <a:ea typeface="Times New Roman" panose="02020603050405020304" pitchFamily="18" charset="0"/>
              </a:rPr>
              <a:t>o </a:t>
            </a:r>
            <a:r>
              <a:rPr lang="en-US" sz="1800" dirty="0">
                <a:solidFill>
                  <a:schemeClr val="bg1"/>
                </a:solidFill>
                <a:latin typeface="Calibri" panose="020F0502020204030204" pitchFamily="34" charset="0"/>
                <a:ea typeface="Times New Roman" panose="02020603050405020304" pitchFamily="18" charset="0"/>
              </a:rPr>
              <a:t>C</a:t>
            </a:r>
            <a:r>
              <a:rPr lang="en-US" sz="1800" dirty="0">
                <a:solidFill>
                  <a:schemeClr val="bg1"/>
                </a:solidFill>
                <a:effectLst/>
                <a:latin typeface="Calibri" panose="020F0502020204030204" pitchFamily="34" charset="0"/>
                <a:ea typeface="Times New Roman" panose="02020603050405020304" pitchFamily="18" charset="0"/>
              </a:rPr>
              <a:t>onduct </a:t>
            </a:r>
            <a:r>
              <a:rPr lang="en-US" sz="1800" dirty="0">
                <a:solidFill>
                  <a:schemeClr val="bg1"/>
                </a:solidFill>
                <a:latin typeface="Calibri" panose="020F0502020204030204" pitchFamily="34" charset="0"/>
                <a:ea typeface="Times New Roman" panose="02020603050405020304" pitchFamily="18" charset="0"/>
              </a:rPr>
              <a:t>T</a:t>
            </a:r>
            <a:r>
              <a:rPr lang="en-US" sz="1800" dirty="0">
                <a:solidFill>
                  <a:schemeClr val="bg1"/>
                </a:solidFill>
                <a:effectLst/>
                <a:latin typeface="Calibri" panose="020F0502020204030204" pitchFamily="34" charset="0"/>
                <a:ea typeface="Times New Roman" panose="02020603050405020304" pitchFamily="18" charset="0"/>
              </a:rPr>
              <a:t>hem </a:t>
            </a:r>
            <a:endParaRPr lang="en-US" sz="2000" b="1" dirty="0">
              <a:solidFill>
                <a:schemeClr val="bg1"/>
              </a:solidFill>
            </a:endParaRPr>
          </a:p>
        </p:txBody>
      </p:sp>
      <p:cxnSp>
        <p:nvCxnSpPr>
          <p:cNvPr id="22" name="Straight Connector 21">
            <a:extLst>
              <a:ext uri="{FF2B5EF4-FFF2-40B4-BE49-F238E27FC236}">
                <a16:creationId xmlns:a16="http://schemas.microsoft.com/office/drawing/2014/main" id="{B63CF8AD-BB19-4F90-BDE5-B3B3F56F4E4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 y="4876800"/>
            <a:ext cx="4791456" cy="3175"/>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24E62CA-FAA3-4628-AEF3-5033C77149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 y="5969000"/>
            <a:ext cx="4791456" cy="3175"/>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F3D1522-2267-41B8-AF73-B642121EA1FD}"/>
              </a:ext>
            </a:extLst>
          </p:cNvPr>
          <p:cNvSpPr txBox="1"/>
          <p:nvPr/>
        </p:nvSpPr>
        <p:spPr>
          <a:xfrm>
            <a:off x="10005183" y="6870700"/>
            <a:ext cx="2186817" cy="200055"/>
          </a:xfrm>
          <a:prstGeom prst="rect">
            <a:avLst/>
          </a:prstGeom>
          <a:solidFill>
            <a:srgbClr val="000000"/>
          </a:solidFill>
        </p:spPr>
        <p:txBody>
          <a:bodyPr wrap="none" rtlCol="0">
            <a:spAutoFit/>
          </a:bodyPr>
          <a:lstStyle/>
          <a:p>
            <a:pPr marL="0" marR="0" lvl="0" indent="0" algn="r" defTabSz="914400" rtl="0" eaLnBrk="1" fontAlgn="auto" latinLnBrk="0" hangingPunct="1">
              <a:spcBef>
                <a:spcPts val="0"/>
              </a:spcBef>
              <a:spcAft>
                <a:spcPts val="600"/>
              </a:spcAft>
              <a:buClrTx/>
              <a:buSzTx/>
              <a:buFontTx/>
              <a:buNone/>
              <a:tabLst/>
              <a:defRPr/>
            </a:pPr>
            <a:r>
              <a:rPr kumimoji="0" lang="en-US" sz="700" b="0" i="0" u="none" strike="noStrike" kern="1200" cap="none" spc="0" normalizeH="0" baseline="0" noProof="0" dirty="0">
                <a:ln>
                  <a:noFill/>
                </a:ln>
                <a:solidFill>
                  <a:srgbClr val="FFFFFF"/>
                </a:solidFill>
                <a:effectLst/>
                <a:uLnTx/>
                <a:uFillTx/>
                <a:hlinkClick r:id="rId3" tooltip="https://clamorworld.com/holography-for-industrial-applications-market-2021-leading-player-analysis-global-market-size-with-covid-19-update-by-2030/">
                  <a:extLst>
                    <a:ext uri="{A12FA001-AC4F-418D-AE19-62706E023703}">
                      <ahyp:hlinkClr xmlns:ahyp="http://schemas.microsoft.com/office/drawing/2018/hyperlinkcolor" val="tx"/>
                    </a:ext>
                  </a:extLst>
                </a:hlinkClick>
              </a:rPr>
              <a:t>This Photo</a:t>
            </a:r>
            <a:r>
              <a:rPr kumimoji="0" lang="en-US" sz="700" b="0" i="0" u="none" strike="noStrike" kern="1200" cap="none" spc="0" normalizeH="0" baseline="0" noProof="0" dirty="0">
                <a:ln>
                  <a:noFill/>
                </a:ln>
                <a:solidFill>
                  <a:srgbClr val="FFFFFF"/>
                </a:solidFill>
                <a:effectLst/>
                <a:uLnTx/>
                <a:uFillTx/>
              </a:rPr>
              <a:t> by Unknown Author is licensed under </a:t>
            </a:r>
            <a:r>
              <a:rPr kumimoji="0" lang="en-US" sz="700" b="0" i="0" u="none" strike="noStrike" kern="1200" cap="none" spc="0" normalizeH="0" baseline="0" noProof="0" dirty="0">
                <a:ln>
                  <a:noFill/>
                </a:ln>
                <a:solidFill>
                  <a:srgbClr val="FFFFFF"/>
                </a:solidFill>
                <a:effectLst/>
                <a:uLnTx/>
                <a:uFillTx/>
                <a:hlinkClick r:id="rId4" tooltip="https://creativecommons.org/licenses/by/3.0/">
                  <a:extLst>
                    <a:ext uri="{A12FA001-AC4F-418D-AE19-62706E023703}">
                      <ahyp:hlinkClr xmlns:ahyp="http://schemas.microsoft.com/office/drawing/2018/hyperlinkcolor" val="tx"/>
                    </a:ext>
                  </a:extLst>
                </a:hlinkClick>
              </a:rPr>
              <a:t>CC BY</a:t>
            </a:r>
            <a:endParaRPr kumimoji="0" lang="en-US" sz="700" b="0" i="0" u="none" strike="noStrike" kern="1200" cap="none" spc="0" normalizeH="0" baseline="0" noProof="0" dirty="0">
              <a:ln>
                <a:noFill/>
              </a:ln>
              <a:solidFill>
                <a:srgbClr val="FFFFFF"/>
              </a:solidFill>
              <a:effectLst/>
              <a:uLnTx/>
              <a:uFillTx/>
            </a:endParaRPr>
          </a:p>
        </p:txBody>
      </p:sp>
    </p:spTree>
    <p:extLst>
      <p:ext uri="{BB962C8B-B14F-4D97-AF65-F5344CB8AC3E}">
        <p14:creationId xmlns:p14="http://schemas.microsoft.com/office/powerpoint/2010/main" val="2573742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B4A123C-F252-4CD4-89F8-EB825433BFAC}"/>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b="1" dirty="0"/>
              <a:t>Types Of Market Research &amp; How To Conduct Them</a:t>
            </a:r>
          </a:p>
        </p:txBody>
      </p:sp>
      <p:sp>
        <p:nvSpPr>
          <p:cNvPr id="7" name="TextBox 6">
            <a:extLst>
              <a:ext uri="{FF2B5EF4-FFF2-40B4-BE49-F238E27FC236}">
                <a16:creationId xmlns:a16="http://schemas.microsoft.com/office/drawing/2014/main" id="{A3DA1281-74FC-4FE2-A4B1-89201E5D0EA2}"/>
              </a:ext>
            </a:extLst>
          </p:cNvPr>
          <p:cNvSpPr txBox="1"/>
          <p:nvPr/>
        </p:nvSpPr>
        <p:spPr>
          <a:xfrm>
            <a:off x="836680" y="2405067"/>
            <a:ext cx="6002110" cy="3729034"/>
          </a:xfrm>
          <a:prstGeom prst="rect">
            <a:avLst/>
          </a:prstGeom>
        </p:spPr>
        <p:txBody>
          <a:bodyPr vert="horz" lIns="91440" tIns="45720" rIns="91440" bIns="45720" rtlCol="0">
            <a:normAutofit/>
          </a:bodyPr>
          <a:lstStyle/>
          <a:p>
            <a:pPr marL="342900" indent="-228600">
              <a:lnSpc>
                <a:spcPct val="90000"/>
              </a:lnSpc>
              <a:spcAft>
                <a:spcPts val="600"/>
              </a:spcAft>
              <a:buFont typeface="Arial" panose="020B0604020202020204" pitchFamily="34" charset="0"/>
              <a:buChar char="•"/>
            </a:pPr>
            <a:endParaRPr lang="en-US" sz="2000" dirty="0"/>
          </a:p>
          <a:p>
            <a:pPr marL="342900" indent="-228600">
              <a:lnSpc>
                <a:spcPct val="90000"/>
              </a:lnSpc>
              <a:spcAft>
                <a:spcPts val="600"/>
              </a:spcAft>
              <a:buFont typeface="Arial" panose="020B0604020202020204" pitchFamily="34" charset="0"/>
              <a:buChar char="•"/>
            </a:pPr>
            <a:r>
              <a:rPr lang="en-US" sz="2000" dirty="0"/>
              <a:t>Preliminary Market Research </a:t>
            </a:r>
          </a:p>
          <a:p>
            <a:pPr marL="342900" indent="-228600">
              <a:lnSpc>
                <a:spcPct val="90000"/>
              </a:lnSpc>
              <a:spcAft>
                <a:spcPts val="600"/>
              </a:spcAft>
              <a:buFont typeface="Arial" panose="020B0604020202020204" pitchFamily="34" charset="0"/>
              <a:buChar char="•"/>
            </a:pPr>
            <a:endParaRPr lang="en-US" sz="2000" dirty="0"/>
          </a:p>
          <a:p>
            <a:pPr marL="342900" indent="-228600">
              <a:lnSpc>
                <a:spcPct val="90000"/>
              </a:lnSpc>
              <a:spcAft>
                <a:spcPts val="600"/>
              </a:spcAft>
              <a:buFont typeface="Arial" panose="020B0604020202020204" pitchFamily="34" charset="0"/>
              <a:buChar char="•"/>
            </a:pPr>
            <a:r>
              <a:rPr lang="en-US" sz="2000" dirty="0"/>
              <a:t>Get Started Early - Gather initial information to maintain knowledge of the industry</a:t>
            </a:r>
          </a:p>
          <a:p>
            <a:pPr marL="342900" indent="-228600">
              <a:lnSpc>
                <a:spcPct val="90000"/>
              </a:lnSpc>
              <a:spcAft>
                <a:spcPts val="600"/>
              </a:spcAft>
              <a:buFont typeface="Arial" panose="020B0604020202020204" pitchFamily="34" charset="0"/>
              <a:buChar char="•"/>
            </a:pPr>
            <a:endParaRPr lang="en-US" sz="2000" dirty="0"/>
          </a:p>
          <a:p>
            <a:pPr marL="342900" indent="-228600">
              <a:lnSpc>
                <a:spcPct val="90000"/>
              </a:lnSpc>
              <a:spcAft>
                <a:spcPts val="600"/>
              </a:spcAft>
              <a:buFont typeface="Arial" panose="020B0604020202020204" pitchFamily="34" charset="0"/>
              <a:buChar char="•"/>
            </a:pPr>
            <a:r>
              <a:rPr lang="en-US" sz="2000" dirty="0"/>
              <a:t>Acquisition Specific/Requirements Development</a:t>
            </a:r>
          </a:p>
          <a:p>
            <a:pPr marL="342900" indent="-228600">
              <a:lnSpc>
                <a:spcPct val="90000"/>
              </a:lnSpc>
              <a:spcAft>
                <a:spcPts val="600"/>
              </a:spcAft>
              <a:buFont typeface="Arial" panose="020B0604020202020204" pitchFamily="34" charset="0"/>
              <a:buChar char="•"/>
            </a:pPr>
            <a:endParaRPr lang="en-US" sz="2000" dirty="0"/>
          </a:p>
          <a:p>
            <a:pPr marL="342900" indent="-228600">
              <a:lnSpc>
                <a:spcPct val="90000"/>
              </a:lnSpc>
              <a:spcAft>
                <a:spcPts val="600"/>
              </a:spcAft>
              <a:buFont typeface="Arial" panose="020B0604020202020204" pitchFamily="34" charset="0"/>
              <a:buChar char="•"/>
            </a:pPr>
            <a:r>
              <a:rPr lang="en-US" sz="2000" dirty="0"/>
              <a:t>Meaningful Exchanges - Government’s needs are identified in terms sufficient to allow a more formalized exchange of information with industry. </a:t>
            </a:r>
          </a:p>
          <a:p>
            <a:pPr indent="-228600">
              <a:lnSpc>
                <a:spcPct val="90000"/>
              </a:lnSpc>
              <a:spcAft>
                <a:spcPts val="600"/>
              </a:spcAft>
              <a:buFont typeface="Arial" panose="020B0604020202020204" pitchFamily="34" charset="0"/>
              <a:buChar char="•"/>
            </a:pPr>
            <a:endParaRPr lang="en-US" sz="2000" dirty="0"/>
          </a:p>
        </p:txBody>
      </p:sp>
      <p:pic>
        <p:nvPicPr>
          <p:cNvPr id="5" name="Content Placeholder 4">
            <a:extLst>
              <a:ext uri="{FF2B5EF4-FFF2-40B4-BE49-F238E27FC236}">
                <a16:creationId xmlns:a16="http://schemas.microsoft.com/office/drawing/2014/main" id="{69887012-C322-4936-9FF4-5F5D1782C4E1}"/>
              </a:ext>
            </a:extLst>
          </p:cNvPr>
          <p:cNvPicPr>
            <a:picLocks noGrp="1" noChangeAspect="1"/>
          </p:cNvPicPr>
          <p:nvPr>
            <p:ph idx="1"/>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7262"/>
          <a:stretch/>
        </p:blipFill>
        <p:spPr>
          <a:xfrm>
            <a:off x="7199440" y="10"/>
            <a:ext cx="4992560" cy="6857990"/>
          </a:xfrm>
          <a:prstGeom prst="rect">
            <a:avLst/>
          </a:prstGeom>
          <a:effectLst/>
        </p:spPr>
      </p:pic>
      <p:sp>
        <p:nvSpPr>
          <p:cNvPr id="6" name="TextBox 5">
            <a:extLst>
              <a:ext uri="{FF2B5EF4-FFF2-40B4-BE49-F238E27FC236}">
                <a16:creationId xmlns:a16="http://schemas.microsoft.com/office/drawing/2014/main" id="{EF57921C-79F9-46F4-8016-BD6A43D81B2C}"/>
              </a:ext>
            </a:extLst>
          </p:cNvPr>
          <p:cNvSpPr txBox="1"/>
          <p:nvPr/>
        </p:nvSpPr>
        <p:spPr>
          <a:xfrm>
            <a:off x="9872134" y="6657945"/>
            <a:ext cx="231986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3" tooltip="https://www.freepngimg.com/png/82443-science-brand-angle-studies-research-free-photo-png">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4" tooltip="https://creativecommons.org/licenses/by-nc/3.0/">
                  <a:extLst>
                    <a:ext uri="{A12FA001-AC4F-418D-AE19-62706E023703}">
                      <ahyp:hlinkClr xmlns:ahyp="http://schemas.microsoft.com/office/drawing/2018/hyperlinkcolor" val="tx"/>
                    </a:ext>
                  </a:extLst>
                </a:hlinkClick>
              </a:rPr>
              <a:t>CC BY-NC</a:t>
            </a:r>
            <a:endParaRPr lang="en-US" sz="700" dirty="0">
              <a:solidFill>
                <a:srgbClr val="FFFFFF"/>
              </a:solidFill>
            </a:endParaRPr>
          </a:p>
        </p:txBody>
      </p:sp>
    </p:spTree>
    <p:extLst>
      <p:ext uri="{BB962C8B-B14F-4D97-AF65-F5344CB8AC3E}">
        <p14:creationId xmlns:p14="http://schemas.microsoft.com/office/powerpoint/2010/main" val="12609972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3715C-2B91-4E0C-BDED-BD24491D63D3}"/>
              </a:ext>
            </a:extLst>
          </p:cNvPr>
          <p:cNvSpPr>
            <a:spLocks noGrp="1"/>
          </p:cNvSpPr>
          <p:nvPr>
            <p:ph type="title"/>
          </p:nvPr>
        </p:nvSpPr>
        <p:spPr>
          <a:xfrm>
            <a:off x="5214579" y="629266"/>
            <a:ext cx="6422849" cy="1676603"/>
          </a:xfrm>
        </p:spPr>
        <p:txBody>
          <a:bodyPr vert="horz" lIns="91440" tIns="45720" rIns="91440" bIns="45720" rtlCol="0" anchor="ctr">
            <a:normAutofit/>
          </a:bodyPr>
          <a:lstStyle/>
          <a:p>
            <a:r>
              <a:rPr lang="en-US" sz="2800" b="1" kern="1200" dirty="0">
                <a:solidFill>
                  <a:schemeClr val="bg1"/>
                </a:solidFill>
                <a:latin typeface="+mj-lt"/>
                <a:ea typeface="+mj-ea"/>
                <a:cs typeface="+mj-cs"/>
              </a:rPr>
              <a:t>Executive Order 13985-</a:t>
            </a:r>
            <a:br>
              <a:rPr lang="en-US" sz="2800" b="1" kern="1200" dirty="0">
                <a:solidFill>
                  <a:schemeClr val="bg1"/>
                </a:solidFill>
                <a:latin typeface="+mj-lt"/>
                <a:ea typeface="+mj-ea"/>
                <a:cs typeface="+mj-cs"/>
              </a:rPr>
            </a:br>
            <a:r>
              <a:rPr kumimoji="0" lang="en-US" sz="2800" b="1" i="0" u="none" strike="noStrike" kern="1200" cap="none" spc="0" normalizeH="0" baseline="0" noProof="0" dirty="0">
                <a:ln>
                  <a:noFill/>
                </a:ln>
                <a:solidFill>
                  <a:schemeClr val="bg1"/>
                </a:solidFill>
                <a:effectLst/>
                <a:uLnTx/>
                <a:uFillTx/>
                <a:latin typeface="+mj-lt"/>
                <a:ea typeface="+mj-ea"/>
                <a:cs typeface="+mj-cs"/>
              </a:rPr>
              <a:t>Advancing Racial Equity and Support for Underserved Communities</a:t>
            </a:r>
            <a:br>
              <a:rPr lang="en-US" sz="2800" kern="1200" dirty="0">
                <a:solidFill>
                  <a:schemeClr val="tx1"/>
                </a:solidFill>
                <a:effectLst/>
                <a:latin typeface="+mj-lt"/>
                <a:ea typeface="+mj-ea"/>
                <a:cs typeface="+mj-cs"/>
              </a:rPr>
            </a:br>
            <a:endParaRPr lang="en-US" sz="2800" kern="1200" dirty="0">
              <a:solidFill>
                <a:schemeClr val="tx1"/>
              </a:solidFill>
              <a:latin typeface="+mj-lt"/>
              <a:ea typeface="+mj-ea"/>
              <a:cs typeface="+mj-cs"/>
            </a:endParaRPr>
          </a:p>
        </p:txBody>
      </p:sp>
      <p:sp>
        <p:nvSpPr>
          <p:cNvPr id="14" name="Rectangle 13">
            <a:extLst>
              <a:ext uri="{FF2B5EF4-FFF2-40B4-BE49-F238E27FC236}">
                <a16:creationId xmlns:a16="http://schemas.microsoft.com/office/drawing/2014/main" id="{8E20FA99-AAAC-4AF3-9FAE-707420324F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ounded Rectangle 9">
            <a:extLst>
              <a:ext uri="{FF2B5EF4-FFF2-40B4-BE49-F238E27FC236}">
                <a16:creationId xmlns:a16="http://schemas.microsoft.com/office/drawing/2014/main" id="{9573BE85-6043-4C3A-A7DD-483A0A5FB7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632" y="559407"/>
            <a:ext cx="3666744"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Picture 8" descr="Text&#10;&#10;Description automatically generated">
            <a:extLst>
              <a:ext uri="{FF2B5EF4-FFF2-40B4-BE49-F238E27FC236}">
                <a16:creationId xmlns:a16="http://schemas.microsoft.com/office/drawing/2014/main" id="{62A361B9-D4E2-4FFE-BBD1-D29D00A25FD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61364" y="1872360"/>
            <a:ext cx="3113280" cy="3113280"/>
          </a:xfrm>
          <a:prstGeom prst="rect">
            <a:avLst/>
          </a:prstGeom>
          <a:effectLst/>
        </p:spPr>
      </p:pic>
      <p:sp>
        <p:nvSpPr>
          <p:cNvPr id="4" name="Content Placeholder 3">
            <a:extLst>
              <a:ext uri="{FF2B5EF4-FFF2-40B4-BE49-F238E27FC236}">
                <a16:creationId xmlns:a16="http://schemas.microsoft.com/office/drawing/2014/main" id="{6DDD8824-E333-450F-BD05-F259229A3701}"/>
              </a:ext>
            </a:extLst>
          </p:cNvPr>
          <p:cNvSpPr>
            <a:spLocks noGrp="1"/>
          </p:cNvSpPr>
          <p:nvPr>
            <p:ph sz="half" idx="1"/>
          </p:nvPr>
        </p:nvSpPr>
        <p:spPr>
          <a:xfrm>
            <a:off x="5214581" y="2438400"/>
            <a:ext cx="6422848" cy="3785419"/>
          </a:xfrm>
        </p:spPr>
        <p:txBody>
          <a:bodyPr vert="horz" lIns="91440" tIns="45720" rIns="91440" bIns="45720" rtlCol="0">
            <a:normAutofit/>
          </a:bodyPr>
          <a:lstStyle/>
          <a:p>
            <a:pPr marL="0" lvl="0" indent="0">
              <a:spcBef>
                <a:spcPts val="1200"/>
              </a:spcBef>
              <a:spcAft>
                <a:spcPts val="200"/>
              </a:spcAft>
              <a:buClr>
                <a:srgbClr val="FFFFFF"/>
              </a:buClr>
              <a:buNone/>
            </a:pPr>
            <a:r>
              <a:rPr lang="en-US" sz="2000" dirty="0">
                <a:solidFill>
                  <a:schemeClr val="bg1"/>
                </a:solidFill>
              </a:rPr>
              <a:t>This memorandum implements the President’s commitments to increase spending to Small Disadvantaged Businesses (SDBs) to 15% by fiscal year (FY) 2025 and to increase baseline spending for the additional socioeconomic small businesses and traditionally underserved entrepreneurs recognized in the Small Business Act. These additional businesses include women-owned small businesses (WOSBs), service-disabled veteran owned small businesses (SDVOSBs), and small business contractors in Historically Underutilized Business Zones (HUBZones). </a:t>
            </a:r>
          </a:p>
          <a:p>
            <a:endParaRPr lang="en-US" sz="2000" dirty="0"/>
          </a:p>
        </p:txBody>
      </p:sp>
    </p:spTree>
    <p:extLst>
      <p:ext uri="{BB962C8B-B14F-4D97-AF65-F5344CB8AC3E}">
        <p14:creationId xmlns:p14="http://schemas.microsoft.com/office/powerpoint/2010/main" val="1184561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3CD86-AF8A-402F-8DE3-D0879A2D012C}"/>
              </a:ext>
            </a:extLst>
          </p:cNvPr>
          <p:cNvSpPr>
            <a:spLocks noGrp="1"/>
          </p:cNvSpPr>
          <p:nvPr>
            <p:ph type="title"/>
          </p:nvPr>
        </p:nvSpPr>
        <p:spPr/>
        <p:txBody>
          <a:bodyPr/>
          <a:lstStyle/>
          <a:p>
            <a:pPr algn="ctr"/>
            <a:r>
              <a:rPr lang="en-US" sz="3600" b="1" dirty="0">
                <a:solidFill>
                  <a:schemeClr val="bg1"/>
                </a:solidFill>
                <a:latin typeface="Calibri" panose="020F0502020204030204" pitchFamily="34" charset="0"/>
                <a:cs typeface="Calibri" panose="020F0502020204030204" pitchFamily="34" charset="0"/>
              </a:rPr>
              <a:t>Consolidation and Bundling</a:t>
            </a:r>
            <a:endParaRPr lang="en-US" dirty="0"/>
          </a:p>
        </p:txBody>
      </p:sp>
      <p:sp>
        <p:nvSpPr>
          <p:cNvPr id="3" name="Content Placeholder 2">
            <a:extLst>
              <a:ext uri="{FF2B5EF4-FFF2-40B4-BE49-F238E27FC236}">
                <a16:creationId xmlns:a16="http://schemas.microsoft.com/office/drawing/2014/main" id="{EC30178F-FAC2-4263-8AA8-2906227F8798}"/>
              </a:ext>
            </a:extLst>
          </p:cNvPr>
          <p:cNvSpPr>
            <a:spLocks noGrp="1"/>
          </p:cNvSpPr>
          <p:nvPr>
            <p:ph idx="1"/>
          </p:nvPr>
        </p:nvSpPr>
        <p:spPr/>
        <p:txBody>
          <a:bodyPr/>
          <a:lstStyle/>
          <a:p>
            <a:pPr marL="0" indent="0">
              <a:buNone/>
            </a:pPr>
            <a:r>
              <a:rPr lang="en-US" dirty="0">
                <a:solidFill>
                  <a:schemeClr val="bg1"/>
                </a:solidFill>
              </a:rPr>
              <a:t>For a planned acquisition that could lead to a bundled, substantially bundled or consolidated contract (see FAR Part 7.107), the contracting officer and acquisition planners shall conduct market research before proceeding with the acquisition strategy. </a:t>
            </a:r>
          </a:p>
          <a:p>
            <a:pPr marL="0" indent="0">
              <a:buNone/>
            </a:pPr>
            <a:endParaRPr lang="en-US" dirty="0"/>
          </a:p>
        </p:txBody>
      </p:sp>
    </p:spTree>
    <p:extLst>
      <p:ext uri="{BB962C8B-B14F-4D97-AF65-F5344CB8AC3E}">
        <p14:creationId xmlns:p14="http://schemas.microsoft.com/office/powerpoint/2010/main" val="3854020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6F3CD86-AF8A-402F-8DE3-D0879A2D012C}"/>
              </a:ext>
            </a:extLst>
          </p:cNvPr>
          <p:cNvSpPr>
            <a:spLocks noGrp="1"/>
          </p:cNvSpPr>
          <p:nvPr>
            <p:ph type="title"/>
          </p:nvPr>
        </p:nvSpPr>
        <p:spPr>
          <a:xfrm>
            <a:off x="589560" y="856180"/>
            <a:ext cx="4560584" cy="1128068"/>
          </a:xfrm>
        </p:spPr>
        <p:txBody>
          <a:bodyPr anchor="ctr">
            <a:normAutofit/>
          </a:bodyPr>
          <a:lstStyle/>
          <a:p>
            <a:r>
              <a:rPr lang="en-US" sz="3700" b="1" dirty="0">
                <a:solidFill>
                  <a:schemeClr val="bg1"/>
                </a:solidFill>
                <a:latin typeface="Calibri" panose="020F0502020204030204" pitchFamily="34" charset="0"/>
                <a:cs typeface="Calibri" panose="020F0502020204030204" pitchFamily="34" charset="0"/>
              </a:rPr>
              <a:t>Consolidation and Bundling Cont.</a:t>
            </a:r>
            <a:endParaRPr lang="en-US" sz="3700" dirty="0">
              <a:solidFill>
                <a:schemeClr val="bg1"/>
              </a:solidFill>
            </a:endParaRPr>
          </a:p>
        </p:txBody>
      </p:sp>
      <p:grpSp>
        <p:nvGrpSpPr>
          <p:cNvPr id="14" name="Group 13">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5" name="Rectangle 14">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 name="Rectangle 17">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C30178F-FAC2-4263-8AA8-2906227F8798}"/>
              </a:ext>
            </a:extLst>
          </p:cNvPr>
          <p:cNvSpPr>
            <a:spLocks noGrp="1"/>
          </p:cNvSpPr>
          <p:nvPr>
            <p:ph idx="1"/>
          </p:nvPr>
        </p:nvSpPr>
        <p:spPr>
          <a:xfrm>
            <a:off x="590719" y="2330505"/>
            <a:ext cx="4559425" cy="3979585"/>
          </a:xfrm>
        </p:spPr>
        <p:txBody>
          <a:bodyPr anchor="ctr">
            <a:normAutofit/>
          </a:bodyPr>
          <a:lstStyle/>
          <a:p>
            <a:r>
              <a:rPr lang="en-US" sz="2000" dirty="0">
                <a:solidFill>
                  <a:schemeClr val="bg1"/>
                </a:solidFill>
              </a:rPr>
              <a:t>Feasibility of Combining Requirements or Contracts</a:t>
            </a:r>
          </a:p>
          <a:p>
            <a:pPr marL="0" indent="0">
              <a:buNone/>
            </a:pPr>
            <a:endParaRPr lang="en-US" sz="2000" dirty="0">
              <a:solidFill>
                <a:schemeClr val="bg1"/>
              </a:solidFill>
            </a:endParaRPr>
          </a:p>
          <a:p>
            <a:r>
              <a:rPr lang="en-US" sz="2000" dirty="0">
                <a:solidFill>
                  <a:schemeClr val="bg1"/>
                </a:solidFill>
              </a:rPr>
              <a:t>Extent of Small Business Participation </a:t>
            </a:r>
          </a:p>
        </p:txBody>
      </p:sp>
      <p:sp>
        <p:nvSpPr>
          <p:cNvPr id="20" name="Rectangle 19">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F48390F8-02B9-4EB8-8DD3-A5AED836D596}"/>
              </a:ext>
            </a:extLst>
          </p:cNvPr>
          <p:cNvPicPr>
            <a:picLocks noChangeAspect="1"/>
          </p:cNvPicPr>
          <p:nvPr/>
        </p:nvPicPr>
        <p:blipFill rotWithShape="1">
          <a:blip r:embed="rId2"/>
          <a:srcRect r="4" b="3065"/>
          <a:stretch/>
        </p:blipFill>
        <p:spPr>
          <a:xfrm>
            <a:off x="5977788" y="799352"/>
            <a:ext cx="5425410" cy="5259296"/>
          </a:xfrm>
          <a:prstGeom prst="rect">
            <a:avLst/>
          </a:prstGeom>
        </p:spPr>
      </p:pic>
    </p:spTree>
    <p:extLst>
      <p:ext uri="{BB962C8B-B14F-4D97-AF65-F5344CB8AC3E}">
        <p14:creationId xmlns:p14="http://schemas.microsoft.com/office/powerpoint/2010/main" val="166744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FE1EB59D-2600-42FC-98B7-01129A425A22}"/>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r="5882" b="-1"/>
          <a:stretch/>
        </p:blipFill>
        <p:spPr>
          <a:xfrm>
            <a:off x="2522356" y="10"/>
            <a:ext cx="9669642" cy="6857990"/>
          </a:xfrm>
          <a:prstGeom prst="rect">
            <a:avLst/>
          </a:prstGeom>
        </p:spPr>
      </p:pic>
      <p:sp>
        <p:nvSpPr>
          <p:cNvPr id="20" name="Rectangle 19">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6F3CD86-AF8A-402F-8DE3-D0879A2D012C}"/>
              </a:ext>
            </a:extLst>
          </p:cNvPr>
          <p:cNvSpPr>
            <a:spLocks noGrp="1"/>
          </p:cNvSpPr>
          <p:nvPr>
            <p:ph type="title"/>
          </p:nvPr>
        </p:nvSpPr>
        <p:spPr>
          <a:xfrm>
            <a:off x="838200" y="365125"/>
            <a:ext cx="3822189" cy="1899912"/>
          </a:xfrm>
        </p:spPr>
        <p:txBody>
          <a:bodyPr>
            <a:normAutofit/>
          </a:bodyPr>
          <a:lstStyle/>
          <a:p>
            <a:pPr algn="ctr"/>
            <a:r>
              <a:rPr lang="en-US" sz="4000" b="1" dirty="0">
                <a:latin typeface="Calibri" panose="020F0502020204030204" pitchFamily="34" charset="0"/>
                <a:cs typeface="Calibri" panose="020F0502020204030204" pitchFamily="34" charset="0"/>
              </a:rPr>
              <a:t>Buy American Act</a:t>
            </a:r>
            <a:endParaRPr lang="en-US" sz="4000" dirty="0"/>
          </a:p>
        </p:txBody>
      </p:sp>
      <p:sp>
        <p:nvSpPr>
          <p:cNvPr id="3" name="Content Placeholder 2">
            <a:extLst>
              <a:ext uri="{FF2B5EF4-FFF2-40B4-BE49-F238E27FC236}">
                <a16:creationId xmlns:a16="http://schemas.microsoft.com/office/drawing/2014/main" id="{EC30178F-FAC2-4263-8AA8-2906227F8798}"/>
              </a:ext>
            </a:extLst>
          </p:cNvPr>
          <p:cNvSpPr>
            <a:spLocks noGrp="1"/>
          </p:cNvSpPr>
          <p:nvPr>
            <p:ph idx="1"/>
          </p:nvPr>
        </p:nvSpPr>
        <p:spPr>
          <a:xfrm>
            <a:off x="838200" y="2434201"/>
            <a:ext cx="3822189" cy="3742762"/>
          </a:xfrm>
        </p:spPr>
        <p:txBody>
          <a:bodyPr>
            <a:normAutofit/>
          </a:bodyPr>
          <a:lstStyle/>
          <a:p>
            <a:r>
              <a:rPr lang="en-US" sz="2000" dirty="0"/>
              <a:t>FAR Part 19</a:t>
            </a:r>
          </a:p>
          <a:p>
            <a:r>
              <a:rPr lang="en-US" sz="2000" dirty="0"/>
              <a:t>SBA Waiver</a:t>
            </a:r>
          </a:p>
          <a:p>
            <a:r>
              <a:rPr lang="en-US" sz="2000" dirty="0"/>
              <a:t>DOC PM 2022-02, "FAR Class Deviation: Requirements for Nonavailability Determinations Under the Buy American Statute," </a:t>
            </a:r>
          </a:p>
          <a:p>
            <a:r>
              <a:rPr lang="en-US" sz="2000" dirty="0"/>
              <a:t>Market Research Requirements (When, Where, How, Who, What)</a:t>
            </a:r>
          </a:p>
        </p:txBody>
      </p:sp>
    </p:spTree>
    <p:extLst>
      <p:ext uri="{BB962C8B-B14F-4D97-AF65-F5344CB8AC3E}">
        <p14:creationId xmlns:p14="http://schemas.microsoft.com/office/powerpoint/2010/main" val="346385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8274-56B3-4CDB-9CA2-562DBB428A2C}"/>
              </a:ext>
            </a:extLst>
          </p:cNvPr>
          <p:cNvSpPr>
            <a:spLocks noGrp="1"/>
          </p:cNvSpPr>
          <p:nvPr>
            <p:ph type="title"/>
          </p:nvPr>
        </p:nvSpPr>
        <p:spPr>
          <a:xfrm>
            <a:off x="961490" y="0"/>
            <a:ext cx="10515600" cy="1325563"/>
          </a:xfrm>
        </p:spPr>
        <p:txBody>
          <a:bodyPr vert="horz" lIns="91440" tIns="45720" rIns="91440" bIns="45720" rtlCol="0" anchor="ctr">
            <a:normAutofit/>
          </a:bodyPr>
          <a:lstStyle/>
          <a:p>
            <a:pPr algn="ctr"/>
            <a:r>
              <a:rPr lang="en-US" b="1" kern="1200" dirty="0">
                <a:solidFill>
                  <a:schemeClr val="bg1"/>
                </a:solidFill>
                <a:latin typeface="Times New Roman" panose="02020603050405020304" pitchFamily="18" charset="0"/>
                <a:cs typeface="Times New Roman" panose="02020603050405020304" pitchFamily="18" charset="0"/>
              </a:rPr>
              <a:t>Introduction </a:t>
            </a:r>
          </a:p>
        </p:txBody>
      </p:sp>
      <p:sp>
        <p:nvSpPr>
          <p:cNvPr id="4" name="Content Placeholder 3">
            <a:extLst>
              <a:ext uri="{FF2B5EF4-FFF2-40B4-BE49-F238E27FC236}">
                <a16:creationId xmlns:a16="http://schemas.microsoft.com/office/drawing/2014/main" id="{EA87E2CB-4E08-4AC2-BCB5-0768E85CA20D}"/>
              </a:ext>
            </a:extLst>
          </p:cNvPr>
          <p:cNvSpPr>
            <a:spLocks noGrp="1"/>
          </p:cNvSpPr>
          <p:nvPr>
            <p:ph sz="half" idx="1"/>
          </p:nvPr>
        </p:nvSpPr>
        <p:spPr/>
        <p:txBody>
          <a:bodyPr>
            <a:normAutofit/>
          </a:bodyPr>
          <a:lstStyle/>
          <a:p>
            <a:pPr marL="0" indent="0">
              <a:buNone/>
            </a:pPr>
            <a:r>
              <a:rPr lang="en-US" dirty="0">
                <a:solidFill>
                  <a:schemeClr val="bg1"/>
                </a:solidFill>
              </a:rPr>
              <a:t>The purpose of this training is to:</a:t>
            </a:r>
          </a:p>
          <a:p>
            <a:pPr marL="0" indent="0">
              <a:buNone/>
            </a:pPr>
            <a:endParaRPr lang="en-US" dirty="0">
              <a:solidFill>
                <a:schemeClr val="bg1"/>
              </a:solidFill>
            </a:endParaRPr>
          </a:p>
          <a:p>
            <a:r>
              <a:rPr lang="en-US" dirty="0">
                <a:solidFill>
                  <a:schemeClr val="bg1"/>
                </a:solidFill>
              </a:rPr>
              <a:t>Provide contracting and technical personnel with specific guidance for conducting effective market research </a:t>
            </a:r>
          </a:p>
        </p:txBody>
      </p:sp>
      <p:pic>
        <p:nvPicPr>
          <p:cNvPr id="9" name="Content Placeholder 8">
            <a:extLst>
              <a:ext uri="{FF2B5EF4-FFF2-40B4-BE49-F238E27FC236}">
                <a16:creationId xmlns:a16="http://schemas.microsoft.com/office/drawing/2014/main" id="{6BF07608-6CD2-4914-8B3F-4E58A2B8A7F4}"/>
              </a:ext>
            </a:extLst>
          </p:cNvPr>
          <p:cNvPicPr>
            <a:picLocks noGrp="1" noChangeAspect="1"/>
          </p:cNvPicPr>
          <p:nvPr>
            <p:ph sz="half" idx="2"/>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p:blipFill>
        <p:spPr>
          <a:xfrm>
            <a:off x="6685873" y="1825625"/>
            <a:ext cx="4855466" cy="3641600"/>
          </a:xfrm>
        </p:spPr>
      </p:pic>
      <p:sp>
        <p:nvSpPr>
          <p:cNvPr id="10" name="TextBox 9">
            <a:extLst>
              <a:ext uri="{FF2B5EF4-FFF2-40B4-BE49-F238E27FC236}">
                <a16:creationId xmlns:a16="http://schemas.microsoft.com/office/drawing/2014/main" id="{E7CC2BBC-0B0C-4B97-A4C6-2CC04DF5C9F7}"/>
              </a:ext>
            </a:extLst>
          </p:cNvPr>
          <p:cNvSpPr txBox="1"/>
          <p:nvPr/>
        </p:nvSpPr>
        <p:spPr>
          <a:xfrm>
            <a:off x="6685873" y="5467225"/>
            <a:ext cx="4855466" cy="230832"/>
          </a:xfrm>
          <a:prstGeom prst="rect">
            <a:avLst/>
          </a:prstGeom>
          <a:noFill/>
        </p:spPr>
        <p:txBody>
          <a:bodyPr wrap="square" rtlCol="0">
            <a:spAutoFit/>
          </a:bodyPr>
          <a:lstStyle/>
          <a:p>
            <a:r>
              <a:rPr lang="en-US" sz="900" dirty="0">
                <a:hlinkClick r:id="rId4" tooltip="https://shaneatkins.co.uk/2013/05/09/why-social-media-marketing-required-marketing-research/"/>
              </a:rPr>
              <a:t>This Photo</a:t>
            </a:r>
            <a:r>
              <a:rPr lang="en-US" sz="900" dirty="0"/>
              <a:t> by Unknown Author is licensed under </a:t>
            </a:r>
            <a:r>
              <a:rPr lang="en-US" sz="900" dirty="0">
                <a:hlinkClick r:id="rId5" tooltip="https://creativecommons.org/licenses/by-nc-nd/3.0/"/>
              </a:rPr>
              <a:t>CC BY-NC-ND</a:t>
            </a:r>
            <a:endParaRPr lang="en-US" sz="900" dirty="0"/>
          </a:p>
        </p:txBody>
      </p:sp>
    </p:spTree>
    <p:extLst>
      <p:ext uri="{BB962C8B-B14F-4D97-AF65-F5344CB8AC3E}">
        <p14:creationId xmlns:p14="http://schemas.microsoft.com/office/powerpoint/2010/main" val="13057433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A963C4D-EEDB-ACA1-4257-86E01275B6C8}"/>
              </a:ext>
            </a:extLst>
          </p:cNvPr>
          <p:cNvPicPr>
            <a:picLocks noChangeAspect="1"/>
          </p:cNvPicPr>
          <p:nvPr/>
        </p:nvPicPr>
        <p:blipFill rotWithShape="1">
          <a:blip r:embed="rId2">
            <a:alphaModFix amt="35000"/>
          </a:blip>
          <a:srcRect t="15730"/>
          <a:stretch/>
        </p:blipFill>
        <p:spPr>
          <a:xfrm>
            <a:off x="20" y="1"/>
            <a:ext cx="12191980" cy="6857999"/>
          </a:xfrm>
          <a:prstGeom prst="rect">
            <a:avLst/>
          </a:prstGeom>
        </p:spPr>
      </p:pic>
      <p:sp>
        <p:nvSpPr>
          <p:cNvPr id="14" name="Rectangle 13">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6F3CD86-AF8A-402F-8DE3-D0879A2D012C}"/>
              </a:ext>
            </a:extLst>
          </p:cNvPr>
          <p:cNvSpPr>
            <a:spLocks noGrp="1"/>
          </p:cNvSpPr>
          <p:nvPr>
            <p:ph type="title"/>
          </p:nvPr>
        </p:nvSpPr>
        <p:spPr>
          <a:xfrm>
            <a:off x="838201" y="1065862"/>
            <a:ext cx="3313164" cy="4726276"/>
          </a:xfrm>
        </p:spPr>
        <p:txBody>
          <a:bodyPr vert="horz" lIns="91440" tIns="45720" rIns="91440" bIns="45720" rtlCol="0" anchor="ctr">
            <a:normAutofit/>
          </a:bodyPr>
          <a:lstStyle/>
          <a:p>
            <a:pPr algn="r"/>
            <a:r>
              <a:rPr lang="en-US" sz="3100" b="1" dirty="0">
                <a:solidFill>
                  <a:srgbClr val="FFFFFF"/>
                </a:solidFill>
                <a:effectLst/>
              </a:rPr>
              <a:t>DOCUMENTATION- SHOW YOUR WORK!</a:t>
            </a:r>
            <a:endParaRPr lang="en-US" sz="3100" dirty="0">
              <a:solidFill>
                <a:srgbClr val="FFFFFF"/>
              </a:solidFill>
            </a:endParaRPr>
          </a:p>
        </p:txBody>
      </p:sp>
      <p:cxnSp>
        <p:nvCxnSpPr>
          <p:cNvPr id="16" name="Straight Connector 15">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11" name="TextBox 6">
            <a:extLst>
              <a:ext uri="{FF2B5EF4-FFF2-40B4-BE49-F238E27FC236}">
                <a16:creationId xmlns:a16="http://schemas.microsoft.com/office/drawing/2014/main" id="{2E9E8892-7FD4-C2E6-A9F3-E28AB74BDEBA}"/>
              </a:ext>
            </a:extLst>
          </p:cNvPr>
          <p:cNvGraphicFramePr/>
          <p:nvPr>
            <p:extLst>
              <p:ext uri="{D42A27DB-BD31-4B8C-83A1-F6EECF244321}">
                <p14:modId xmlns:p14="http://schemas.microsoft.com/office/powerpoint/2010/main" val="2485941887"/>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01483538"/>
      </p:ext>
    </p:extLst>
  </p:cSld>
  <p:clrMapOvr>
    <a:overrideClrMapping bg1="dk1" tx1="lt1" bg2="dk2"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See the source image">
            <a:extLst>
              <a:ext uri="{FF2B5EF4-FFF2-40B4-BE49-F238E27FC236}">
                <a16:creationId xmlns:a16="http://schemas.microsoft.com/office/drawing/2014/main" id="{09C805D4-432C-4F6C-A94E-ECFD84A82E0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0903" b="3546"/>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A396E9E6-9198-4841-9662-CFE9C32A11FD}"/>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rgbClr val="201F1E"/>
                </a:solidFill>
                <a:effectLst/>
                <a:latin typeface="Calibri" panose="020F0502020204030204" pitchFamily="34" charset="0"/>
                <a:ea typeface="Times New Roman" panose="02020603050405020304" pitchFamily="18" charset="0"/>
              </a:rPr>
              <a:t>Analyze Market Research </a:t>
            </a:r>
            <a:r>
              <a:rPr lang="en-US" sz="3600" dirty="0">
                <a:solidFill>
                  <a:srgbClr val="201F1E"/>
                </a:solidFill>
                <a:latin typeface="Calibri" panose="020F0502020204030204" pitchFamily="34" charset="0"/>
                <a:ea typeface="Times New Roman" panose="02020603050405020304" pitchFamily="18" charset="0"/>
              </a:rPr>
              <a:t>F</a:t>
            </a:r>
            <a:r>
              <a:rPr lang="en-US" sz="3600" dirty="0">
                <a:solidFill>
                  <a:srgbClr val="201F1E"/>
                </a:solidFill>
                <a:effectLst/>
                <a:latin typeface="Calibri" panose="020F0502020204030204" pitchFamily="34" charset="0"/>
                <a:ea typeface="Times New Roman" panose="02020603050405020304" pitchFamily="18" charset="0"/>
              </a:rPr>
              <a:t>indings</a:t>
            </a:r>
            <a:endParaRPr lang="en-US" sz="3600" b="1" dirty="0">
              <a:solidFill>
                <a:schemeClr val="tx1">
                  <a:lumMod val="85000"/>
                  <a:lumOff val="15000"/>
                </a:schemeClr>
              </a:solidFill>
            </a:endParaRPr>
          </a:p>
        </p:txBody>
      </p:sp>
      <p:cxnSp>
        <p:nvCxnSpPr>
          <p:cNvPr id="73" name="Straight Connector 7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2496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3CD86-AF8A-402F-8DE3-D0879A2D012C}"/>
              </a:ext>
            </a:extLst>
          </p:cNvPr>
          <p:cNvSpPr>
            <a:spLocks noGrp="1"/>
          </p:cNvSpPr>
          <p:nvPr>
            <p:ph type="title"/>
          </p:nvPr>
        </p:nvSpPr>
        <p:spPr/>
        <p:txBody>
          <a:bodyPr>
            <a:normAutofit/>
          </a:bodyPr>
          <a:lstStyle/>
          <a:p>
            <a:pPr marL="0" marR="0" algn="ctr">
              <a:lnSpc>
                <a:spcPct val="107000"/>
              </a:lnSpc>
              <a:spcBef>
                <a:spcPts val="0"/>
              </a:spcBef>
              <a:spcAft>
                <a:spcPts val="800"/>
              </a:spcAft>
            </a:pPr>
            <a:r>
              <a:rPr lang="en-US" sz="36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Analyze Market Research Findings </a:t>
            </a:r>
            <a:endParaRPr lang="en-US" sz="3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C30178F-FAC2-4263-8AA8-2906227F8798}"/>
              </a:ext>
            </a:extLst>
          </p:cNvPr>
          <p:cNvSpPr>
            <a:spLocks noGrp="1"/>
          </p:cNvSpPr>
          <p:nvPr>
            <p:ph idx="1"/>
          </p:nvPr>
        </p:nvSpPr>
        <p:spPr/>
        <p:txBody>
          <a:bodyPr/>
          <a:lstStyle/>
          <a:p>
            <a:r>
              <a:rPr lang="en-US" dirty="0">
                <a:solidFill>
                  <a:schemeClr val="bg1"/>
                </a:solidFill>
              </a:rPr>
              <a:t>Validating Respondents (NAICS, socioeconomic concerns, etc.)</a:t>
            </a:r>
          </a:p>
          <a:p>
            <a:pPr marL="0" indent="0">
              <a:buNone/>
            </a:pPr>
            <a:endParaRPr lang="en-US" dirty="0">
              <a:solidFill>
                <a:schemeClr val="bg1"/>
              </a:solidFill>
            </a:endParaRPr>
          </a:p>
          <a:p>
            <a:r>
              <a:rPr lang="en-US" dirty="0">
                <a:solidFill>
                  <a:schemeClr val="bg1"/>
                </a:solidFill>
                <a:hlinkClick r:id="rId2">
                  <a:extLst>
                    <a:ext uri="{A12FA001-AC4F-418D-AE19-62706E023703}">
                      <ahyp:hlinkClr xmlns:ahyp="http://schemas.microsoft.com/office/drawing/2018/hyperlinkcolor" val="tx"/>
                    </a:ext>
                  </a:extLst>
                </a:hlinkClick>
              </a:rPr>
              <a:t>SAM.gov | Home</a:t>
            </a:r>
            <a:endParaRPr lang="en-US" dirty="0">
              <a:solidFill>
                <a:schemeClr val="bg1"/>
              </a:solidFill>
            </a:endParaRPr>
          </a:p>
          <a:p>
            <a:pPr marL="0" indent="0">
              <a:buNone/>
            </a:pPr>
            <a:endParaRPr lang="en-US" dirty="0">
              <a:solidFill>
                <a:schemeClr val="bg1"/>
              </a:solidFill>
            </a:endParaRPr>
          </a:p>
          <a:p>
            <a:r>
              <a:rPr lang="en-US" dirty="0">
                <a:solidFill>
                  <a:schemeClr val="bg1"/>
                </a:solidFill>
              </a:rPr>
              <a:t>Choose Entities- Account Required </a:t>
            </a:r>
          </a:p>
          <a:p>
            <a:endParaRPr lang="en-US" dirty="0">
              <a:solidFill>
                <a:schemeClr val="bg1"/>
              </a:solidFill>
            </a:endParaRPr>
          </a:p>
          <a:p>
            <a:pPr marL="0" indent="0">
              <a:buNone/>
            </a:pPr>
            <a:endParaRPr lang="en-US" dirty="0">
              <a:solidFill>
                <a:schemeClr val="bg1"/>
              </a:solidFill>
            </a:endParaRPr>
          </a:p>
          <a:p>
            <a:endParaRPr lang="en-US"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12989494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3CD86-AF8A-402F-8DE3-D0879A2D012C}"/>
              </a:ext>
            </a:extLst>
          </p:cNvPr>
          <p:cNvSpPr>
            <a:spLocks noGrp="1"/>
          </p:cNvSpPr>
          <p:nvPr>
            <p:ph type="title"/>
          </p:nvPr>
        </p:nvSpPr>
        <p:spPr/>
        <p:txBody>
          <a:bodyPr>
            <a:normAutofit/>
          </a:bodyPr>
          <a:lstStyle/>
          <a:p>
            <a:pPr marL="0" marR="0" algn="ctr">
              <a:lnSpc>
                <a:spcPct val="107000"/>
              </a:lnSpc>
              <a:spcBef>
                <a:spcPts val="0"/>
              </a:spcBef>
              <a:spcAft>
                <a:spcPts val="800"/>
              </a:spcAft>
            </a:pPr>
            <a:r>
              <a:rPr lang="en-US" sz="36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Analyze Market Research Findings Contd. </a:t>
            </a:r>
            <a:endParaRPr lang="en-US" sz="36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C30178F-FAC2-4263-8AA8-2906227F8798}"/>
              </a:ext>
            </a:extLst>
          </p:cNvPr>
          <p:cNvSpPr>
            <a:spLocks noGrp="1"/>
          </p:cNvSpPr>
          <p:nvPr>
            <p:ph idx="1"/>
          </p:nvPr>
        </p:nvSpPr>
        <p:spPr/>
        <p:txBody>
          <a:bodyPr/>
          <a:lstStyle/>
          <a:p>
            <a:pPr marL="0" indent="0">
              <a:buNone/>
            </a:pPr>
            <a:endParaRPr lang="en-US" dirty="0">
              <a:solidFill>
                <a:schemeClr val="bg1"/>
              </a:solidFill>
            </a:endParaRPr>
          </a:p>
          <a:p>
            <a:pPr marL="0" indent="0">
              <a:buNone/>
            </a:pPr>
            <a:endParaRPr lang="en-US" dirty="0">
              <a:solidFill>
                <a:schemeClr val="bg1"/>
              </a:solidFill>
            </a:endParaRPr>
          </a:p>
          <a:p>
            <a:endParaRPr lang="en-US" dirty="0">
              <a:solidFill>
                <a:schemeClr val="bg1"/>
              </a:solidFill>
            </a:endParaRPr>
          </a:p>
          <a:p>
            <a:endParaRPr lang="en-US" dirty="0">
              <a:solidFill>
                <a:schemeClr val="bg1"/>
              </a:solidFill>
            </a:endParaRPr>
          </a:p>
        </p:txBody>
      </p:sp>
      <p:pic>
        <p:nvPicPr>
          <p:cNvPr id="4" name="Picture 3">
            <a:extLst>
              <a:ext uri="{FF2B5EF4-FFF2-40B4-BE49-F238E27FC236}">
                <a16:creationId xmlns:a16="http://schemas.microsoft.com/office/drawing/2014/main" id="{1A0C8D24-222C-4956-9A7B-315D1865AC24}"/>
              </a:ext>
            </a:extLst>
          </p:cNvPr>
          <p:cNvPicPr>
            <a:picLocks noChangeAspect="1"/>
          </p:cNvPicPr>
          <p:nvPr/>
        </p:nvPicPr>
        <p:blipFill>
          <a:blip r:embed="rId2"/>
          <a:stretch>
            <a:fillRect/>
          </a:stretch>
        </p:blipFill>
        <p:spPr>
          <a:xfrm>
            <a:off x="1284243" y="1470514"/>
            <a:ext cx="9623514" cy="5088785"/>
          </a:xfrm>
          <a:prstGeom prst="rect">
            <a:avLst/>
          </a:prstGeom>
        </p:spPr>
      </p:pic>
    </p:spTree>
    <p:extLst>
      <p:ext uri="{BB962C8B-B14F-4D97-AF65-F5344CB8AC3E}">
        <p14:creationId xmlns:p14="http://schemas.microsoft.com/office/powerpoint/2010/main" val="21551361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B5FA7C47-B7C1-4D2E-AB49-ED23BA34BA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6">
            <a:extLst>
              <a:ext uri="{FF2B5EF4-FFF2-40B4-BE49-F238E27FC236}">
                <a16:creationId xmlns:a16="http://schemas.microsoft.com/office/drawing/2014/main" id="{596EE156-ABF1-4329-A6BA-03B4254E0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521144" y="911116"/>
            <a:ext cx="687754"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Rectangle 8">
            <a:extLst>
              <a:ext uri="{FF2B5EF4-FFF2-40B4-BE49-F238E27FC236}">
                <a16:creationId xmlns:a16="http://schemas.microsoft.com/office/drawing/2014/main" id="{19B9933F-AAB3-444A-8BB5-9CA194A8B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0" y="1370435"/>
            <a:ext cx="527226"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7">
            <a:extLst>
              <a:ext uri="{FF2B5EF4-FFF2-40B4-BE49-F238E27FC236}">
                <a16:creationId xmlns:a16="http://schemas.microsoft.com/office/drawing/2014/main" id="{7D20183A-0B1D-4A1F-89B1-ADBEDBC6E5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00164" y="643467"/>
            <a:ext cx="409371"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9" name="Rectangle 8">
            <a:extLst>
              <a:ext uri="{FF2B5EF4-FFF2-40B4-BE49-F238E27FC236}">
                <a16:creationId xmlns:a16="http://schemas.microsoft.com/office/drawing/2014/main" id="{131031D3-26CD-4214-A9A4-5857EFA15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95529" y="644382"/>
            <a:ext cx="3856024"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a:extLst>
              <a:ext uri="{FF2B5EF4-FFF2-40B4-BE49-F238E27FC236}">
                <a16:creationId xmlns:a16="http://schemas.microsoft.com/office/drawing/2014/main" id="{D6F3CD86-AF8A-402F-8DE3-D0879A2D012C}"/>
              </a:ext>
            </a:extLst>
          </p:cNvPr>
          <p:cNvSpPr>
            <a:spLocks noGrp="1"/>
          </p:cNvSpPr>
          <p:nvPr>
            <p:ph type="title"/>
          </p:nvPr>
        </p:nvSpPr>
        <p:spPr>
          <a:xfrm>
            <a:off x="1146879" y="998002"/>
            <a:ext cx="3182940" cy="1471959"/>
          </a:xfrm>
        </p:spPr>
        <p:txBody>
          <a:bodyPr>
            <a:normAutofit/>
          </a:bodyPr>
          <a:lstStyle/>
          <a:p>
            <a:pPr marL="0" marR="0">
              <a:spcBef>
                <a:spcPts val="0"/>
              </a:spcBef>
              <a:spcAft>
                <a:spcPts val="800"/>
              </a:spcAft>
            </a:pPr>
            <a:r>
              <a:rPr lang="en-US" sz="3300" b="1"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Analyze Market Research Findings Contd. </a:t>
            </a:r>
            <a:endParaRPr lang="en-US" sz="3300" b="1"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C30178F-FAC2-4263-8AA8-2906227F8798}"/>
              </a:ext>
            </a:extLst>
          </p:cNvPr>
          <p:cNvSpPr>
            <a:spLocks noGrp="1"/>
          </p:cNvSpPr>
          <p:nvPr>
            <p:ph idx="1"/>
          </p:nvPr>
        </p:nvSpPr>
        <p:spPr>
          <a:xfrm>
            <a:off x="1139635" y="2546161"/>
            <a:ext cx="3200451" cy="2985929"/>
          </a:xfrm>
        </p:spPr>
        <p:txBody>
          <a:bodyPr anchor="t">
            <a:normAutofit/>
          </a:bodyPr>
          <a:lstStyle/>
          <a:p>
            <a:pPr marL="0" indent="0">
              <a:buNone/>
            </a:pPr>
            <a:r>
              <a:rPr lang="en-US" sz="2400" dirty="0">
                <a:solidFill>
                  <a:srgbClr val="FEFFFF"/>
                </a:solidFill>
              </a:rPr>
              <a:t>Review Business Information and Small Business Size </a:t>
            </a:r>
          </a:p>
          <a:p>
            <a:pPr marL="0" indent="0">
              <a:buNone/>
            </a:pPr>
            <a:endParaRPr lang="en-US" sz="2400" dirty="0">
              <a:solidFill>
                <a:srgbClr val="FEFFFF"/>
              </a:solidFill>
            </a:endParaRPr>
          </a:p>
          <a:p>
            <a:pPr marL="0" indent="0">
              <a:buNone/>
            </a:pPr>
            <a:endParaRPr lang="en-US" sz="2400" dirty="0">
              <a:solidFill>
                <a:srgbClr val="FEFFFF"/>
              </a:solidFill>
            </a:endParaRPr>
          </a:p>
          <a:p>
            <a:endParaRPr lang="en-US" sz="2400" dirty="0">
              <a:solidFill>
                <a:srgbClr val="FEFFFF"/>
              </a:solidFill>
            </a:endParaRPr>
          </a:p>
        </p:txBody>
      </p:sp>
      <p:pic>
        <p:nvPicPr>
          <p:cNvPr id="1026" name="Picture 2" descr="Image preview">
            <a:extLst>
              <a:ext uri="{FF2B5EF4-FFF2-40B4-BE49-F238E27FC236}">
                <a16:creationId xmlns:a16="http://schemas.microsoft.com/office/drawing/2014/main" id="{3C6F5B1B-0500-4B2F-9656-CCBB9DF03FD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98268" y="1209482"/>
            <a:ext cx="6539075" cy="4119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6252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F9B822F-893E-44C8-963C-64F50ACECB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11BEB14-6A72-4D79-A9EB-719151994E90}"/>
              </a:ext>
            </a:extLst>
          </p:cNvPr>
          <p:cNvSpPr>
            <a:spLocks noGrp="1"/>
          </p:cNvSpPr>
          <p:nvPr>
            <p:ph type="title"/>
          </p:nvPr>
        </p:nvSpPr>
        <p:spPr>
          <a:xfrm>
            <a:off x="838200" y="585216"/>
            <a:ext cx="10515600" cy="1325563"/>
          </a:xfrm>
          <a:noFill/>
        </p:spPr>
        <p:txBody>
          <a:bodyPr>
            <a:normAutofit/>
          </a:bodyPr>
          <a:lstStyle/>
          <a:p>
            <a:r>
              <a:rPr lang="en-US" b="1" dirty="0">
                <a:solidFill>
                  <a:schemeClr val="bg1"/>
                </a:solidFill>
              </a:rPr>
              <a:t>Subcontracting </a:t>
            </a:r>
          </a:p>
        </p:txBody>
      </p:sp>
      <p:pic>
        <p:nvPicPr>
          <p:cNvPr id="6" name="Picture 5" descr="Text&#10;&#10;Description automatically generated">
            <a:extLst>
              <a:ext uri="{FF2B5EF4-FFF2-40B4-BE49-F238E27FC236}">
                <a16:creationId xmlns:a16="http://schemas.microsoft.com/office/drawing/2014/main" id="{11F1B5CA-498D-4CDA-94D8-7A48B4E7EBA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7293" r="3255" b="-3"/>
          <a:stretch/>
        </p:blipFill>
        <p:spPr>
          <a:xfrm>
            <a:off x="841248" y="2516777"/>
            <a:ext cx="6236208" cy="3660185"/>
          </a:xfrm>
          <a:prstGeom prst="rect">
            <a:avLst/>
          </a:prstGeom>
        </p:spPr>
      </p:pic>
      <p:sp>
        <p:nvSpPr>
          <p:cNvPr id="3" name="Content Placeholder 2">
            <a:extLst>
              <a:ext uri="{FF2B5EF4-FFF2-40B4-BE49-F238E27FC236}">
                <a16:creationId xmlns:a16="http://schemas.microsoft.com/office/drawing/2014/main" id="{67C7CF6C-1E58-46EF-B9E0-52E866EBB1B2}"/>
              </a:ext>
            </a:extLst>
          </p:cNvPr>
          <p:cNvSpPr>
            <a:spLocks noGrp="1"/>
          </p:cNvSpPr>
          <p:nvPr>
            <p:ph idx="1"/>
          </p:nvPr>
        </p:nvSpPr>
        <p:spPr>
          <a:xfrm>
            <a:off x="7546848" y="2516777"/>
            <a:ext cx="3803904" cy="3660185"/>
          </a:xfrm>
        </p:spPr>
        <p:txBody>
          <a:bodyPr anchor="ctr">
            <a:normAutofit lnSpcReduction="10000"/>
          </a:bodyPr>
          <a:lstStyle/>
          <a:p>
            <a:r>
              <a:rPr lang="en-US" sz="2000" dirty="0"/>
              <a:t>Full and Open Competition w/ SB Subcontracting</a:t>
            </a:r>
          </a:p>
          <a:p>
            <a:pPr marL="0" indent="0">
              <a:buNone/>
            </a:pPr>
            <a:endParaRPr lang="en-US" sz="2000" dirty="0"/>
          </a:p>
          <a:p>
            <a:r>
              <a:rPr lang="en-US" sz="2000" dirty="0"/>
              <a:t>Determination of subcontracting opportunities</a:t>
            </a:r>
          </a:p>
          <a:p>
            <a:pPr marL="0" indent="0">
              <a:buNone/>
            </a:pPr>
            <a:endParaRPr lang="en-US" sz="2000" dirty="0"/>
          </a:p>
          <a:p>
            <a:r>
              <a:rPr lang="en-US" sz="2000" dirty="0"/>
              <a:t>FAR 19.705-2</a:t>
            </a:r>
          </a:p>
          <a:p>
            <a:endParaRPr lang="en-US" sz="2000" dirty="0"/>
          </a:p>
          <a:p>
            <a:r>
              <a:rPr lang="en-US" sz="2000" dirty="0"/>
              <a:t>Commerce Small Business Program Manual (CSBPM) Ch.1, Section 16</a:t>
            </a:r>
          </a:p>
        </p:txBody>
      </p:sp>
      <p:sp>
        <p:nvSpPr>
          <p:cNvPr id="7" name="TextBox 6">
            <a:extLst>
              <a:ext uri="{FF2B5EF4-FFF2-40B4-BE49-F238E27FC236}">
                <a16:creationId xmlns:a16="http://schemas.microsoft.com/office/drawing/2014/main" id="{E79DA349-A098-4503-A68D-4B69C134FA9F}"/>
              </a:ext>
            </a:extLst>
          </p:cNvPr>
          <p:cNvSpPr txBox="1"/>
          <p:nvPr/>
        </p:nvSpPr>
        <p:spPr>
          <a:xfrm>
            <a:off x="4637365" y="5976907"/>
            <a:ext cx="2440091"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3" tooltip="https://www.nagpurtoday.in/opportunities-and-limitations-of-ai-in-indian-banking/01071209">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endParaRPr lang="en-US" sz="700" dirty="0">
              <a:solidFill>
                <a:srgbClr val="FFFFFF"/>
              </a:solidFill>
            </a:endParaRPr>
          </a:p>
        </p:txBody>
      </p:sp>
    </p:spTree>
    <p:extLst>
      <p:ext uri="{BB962C8B-B14F-4D97-AF65-F5344CB8AC3E}">
        <p14:creationId xmlns:p14="http://schemas.microsoft.com/office/powerpoint/2010/main" val="38652895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AC6B390-BC59-4F1D-A0EE-D71A92F0A0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3" name="Freeform: Shape 12">
            <a:extLst>
              <a:ext uri="{FF2B5EF4-FFF2-40B4-BE49-F238E27FC236}">
                <a16:creationId xmlns:a16="http://schemas.microsoft.com/office/drawing/2014/main" id="{B6C60D79-16F1-4C4B-B7E3-7634E7069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19137"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 name="Picture 3" descr="Shape&#10;&#10;Description automatically generated">
            <a:extLst>
              <a:ext uri="{FF2B5EF4-FFF2-40B4-BE49-F238E27FC236}">
                <a16:creationId xmlns:a16="http://schemas.microsoft.com/office/drawing/2014/main" id="{BD6B396C-60C1-4D08-BB4A-747464551BD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092287" y="564046"/>
            <a:ext cx="4670239" cy="5643794"/>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15" name="Arc 14">
            <a:extLst>
              <a:ext uri="{FF2B5EF4-FFF2-40B4-BE49-F238E27FC236}">
                <a16:creationId xmlns:a16="http://schemas.microsoft.com/office/drawing/2014/main" id="{426B127E-6498-4C77-9C9D-4553A5113B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02050" y="650160"/>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9971A8E-0D3F-4534-9CBA-9004206159A7}"/>
              </a:ext>
            </a:extLst>
          </p:cNvPr>
          <p:cNvSpPr>
            <a:spLocks noGrp="1"/>
          </p:cNvSpPr>
          <p:nvPr>
            <p:ph type="title"/>
          </p:nvPr>
        </p:nvSpPr>
        <p:spPr>
          <a:xfrm>
            <a:off x="838201" y="479493"/>
            <a:ext cx="5257800" cy="1325563"/>
          </a:xfrm>
        </p:spPr>
        <p:txBody>
          <a:bodyPr>
            <a:normAutofit/>
          </a:bodyPr>
          <a:lstStyle/>
          <a:p>
            <a:r>
              <a:rPr lang="en-US" b="1" dirty="0">
                <a:solidFill>
                  <a:schemeClr val="bg1"/>
                </a:solidFill>
              </a:rPr>
              <a:t>Identify Trends and Issues </a:t>
            </a:r>
          </a:p>
        </p:txBody>
      </p:sp>
      <p:sp>
        <p:nvSpPr>
          <p:cNvPr id="5" name="Content Placeholder 4">
            <a:extLst>
              <a:ext uri="{FF2B5EF4-FFF2-40B4-BE49-F238E27FC236}">
                <a16:creationId xmlns:a16="http://schemas.microsoft.com/office/drawing/2014/main" id="{D6369B89-2B5A-4A31-8A50-07789C0EAC23}"/>
              </a:ext>
            </a:extLst>
          </p:cNvPr>
          <p:cNvSpPr>
            <a:spLocks noGrp="1"/>
          </p:cNvSpPr>
          <p:nvPr>
            <p:ph idx="1"/>
          </p:nvPr>
        </p:nvSpPr>
        <p:spPr>
          <a:xfrm>
            <a:off x="838201" y="1984443"/>
            <a:ext cx="5257800" cy="4192520"/>
          </a:xfrm>
        </p:spPr>
        <p:txBody>
          <a:bodyPr>
            <a:normAutofit/>
          </a:bodyPr>
          <a:lstStyle/>
          <a:p>
            <a:r>
              <a:rPr lang="en-US" dirty="0">
                <a:solidFill>
                  <a:schemeClr val="bg1"/>
                </a:solidFill>
              </a:rPr>
              <a:t>Complex in Nature</a:t>
            </a:r>
          </a:p>
          <a:p>
            <a:pPr marL="0" indent="0">
              <a:buNone/>
            </a:pPr>
            <a:endParaRPr lang="en-US" dirty="0">
              <a:solidFill>
                <a:schemeClr val="bg1"/>
              </a:solidFill>
            </a:endParaRPr>
          </a:p>
          <a:p>
            <a:r>
              <a:rPr lang="en-US" dirty="0">
                <a:solidFill>
                  <a:schemeClr val="bg1"/>
                </a:solidFill>
              </a:rPr>
              <a:t>Independent Market Research</a:t>
            </a:r>
          </a:p>
          <a:p>
            <a:pPr marL="971550" lvl="1" indent="-514350">
              <a:buFont typeface="+mj-lt"/>
              <a:buAutoNum type="romanLcPeriod"/>
            </a:pPr>
            <a:r>
              <a:rPr lang="en-US" dirty="0">
                <a:solidFill>
                  <a:schemeClr val="bg1"/>
                </a:solidFill>
              </a:rPr>
              <a:t>Review Published Market Analysis</a:t>
            </a:r>
          </a:p>
          <a:p>
            <a:pPr marL="971550" lvl="1" indent="-514350">
              <a:buFont typeface="+mj-lt"/>
              <a:buAutoNum type="romanLcPeriod"/>
            </a:pPr>
            <a:r>
              <a:rPr lang="en-US" dirty="0">
                <a:solidFill>
                  <a:schemeClr val="bg1"/>
                </a:solidFill>
              </a:rPr>
              <a:t>Review other Agencies Research</a:t>
            </a:r>
          </a:p>
        </p:txBody>
      </p:sp>
      <p:sp>
        <p:nvSpPr>
          <p:cNvPr id="6" name="TextBox 5">
            <a:extLst>
              <a:ext uri="{FF2B5EF4-FFF2-40B4-BE49-F238E27FC236}">
                <a16:creationId xmlns:a16="http://schemas.microsoft.com/office/drawing/2014/main" id="{128F0BC3-B606-4756-A957-5C00AC7DC87D}"/>
              </a:ext>
            </a:extLst>
          </p:cNvPr>
          <p:cNvSpPr txBox="1"/>
          <p:nvPr/>
        </p:nvSpPr>
        <p:spPr>
          <a:xfrm>
            <a:off x="9884958" y="6657945"/>
            <a:ext cx="2307042"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3" tooltip="https://courses.lumenlearning.com/healthcarecommunication/chapter/why-it-matters-research-process/">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dirty="0">
              <a:solidFill>
                <a:srgbClr val="FFFFFF"/>
              </a:solidFill>
            </a:endParaRPr>
          </a:p>
        </p:txBody>
      </p:sp>
    </p:spTree>
    <p:extLst>
      <p:ext uri="{BB962C8B-B14F-4D97-AF65-F5344CB8AC3E}">
        <p14:creationId xmlns:p14="http://schemas.microsoft.com/office/powerpoint/2010/main" val="24280451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5C97D-737C-4F8C-82B8-C093415F2F67}"/>
              </a:ext>
            </a:extLst>
          </p:cNvPr>
          <p:cNvSpPr>
            <a:spLocks noGrp="1"/>
          </p:cNvSpPr>
          <p:nvPr>
            <p:ph type="title"/>
          </p:nvPr>
        </p:nvSpPr>
        <p:spPr>
          <a:xfrm>
            <a:off x="762000" y="125273"/>
            <a:ext cx="10515600" cy="1090776"/>
          </a:xfrm>
        </p:spPr>
        <p:txBody>
          <a:bodyPr>
            <a:normAutofit/>
          </a:bodyPr>
          <a:lstStyle/>
          <a:p>
            <a:pPr algn="ctr"/>
            <a:r>
              <a:rPr lang="en-US" b="1" dirty="0">
                <a:solidFill>
                  <a:srgbClr val="FFFFFF"/>
                </a:solidFill>
                <a:latin typeface="Calibri "/>
                <a:cs typeface="Times New Roman" panose="02020603050405020304" pitchFamily="18" charset="0"/>
              </a:rPr>
              <a:t>Rule of Two and FAR Part 19.203</a:t>
            </a:r>
          </a:p>
        </p:txBody>
      </p:sp>
      <p:sp>
        <p:nvSpPr>
          <p:cNvPr id="3" name="Content Placeholder 2">
            <a:extLst>
              <a:ext uri="{FF2B5EF4-FFF2-40B4-BE49-F238E27FC236}">
                <a16:creationId xmlns:a16="http://schemas.microsoft.com/office/drawing/2014/main" id="{CCCF56F0-9ECE-4B5D-B595-6B0DA629D69E}"/>
              </a:ext>
            </a:extLst>
          </p:cNvPr>
          <p:cNvSpPr>
            <a:spLocks noGrp="1"/>
          </p:cNvSpPr>
          <p:nvPr>
            <p:ph sz="half" idx="1"/>
          </p:nvPr>
        </p:nvSpPr>
        <p:spPr/>
        <p:txBody>
          <a:bodyPr anchor="t">
            <a:normAutofit/>
          </a:bodyPr>
          <a:lstStyle/>
          <a:p>
            <a:pPr lvl="1">
              <a:buFont typeface="Courier New" pitchFamily="49" charset="0"/>
              <a:buChar char="o"/>
            </a:pPr>
            <a:endParaRPr lang="en-US" dirty="0">
              <a:solidFill>
                <a:srgbClr val="FEFFFF"/>
              </a:solidFill>
              <a:latin typeface="Times New Roman" pitchFamily="18" charset="0"/>
              <a:cs typeface="Times New Roman" pitchFamily="18" charset="0"/>
            </a:endParaRPr>
          </a:p>
          <a:p>
            <a:pPr lvl="1">
              <a:buFont typeface="Courier New" pitchFamily="49" charset="0"/>
              <a:buChar char="o"/>
            </a:pPr>
            <a:endParaRPr lang="en-US" dirty="0">
              <a:solidFill>
                <a:srgbClr val="FEFFFF"/>
              </a:solidFill>
              <a:latin typeface="Times New Roman" pitchFamily="18" charset="0"/>
              <a:cs typeface="Times New Roman" pitchFamily="18" charset="0"/>
            </a:endParaRPr>
          </a:p>
          <a:p>
            <a:pPr marL="457200" lvl="1" indent="0">
              <a:buNone/>
            </a:pPr>
            <a:endParaRPr lang="en-US" dirty="0">
              <a:solidFill>
                <a:srgbClr val="FEFFFF"/>
              </a:solidFill>
            </a:endParaRPr>
          </a:p>
        </p:txBody>
      </p:sp>
      <p:sp>
        <p:nvSpPr>
          <p:cNvPr id="8" name="TextBox 7">
            <a:extLst>
              <a:ext uri="{FF2B5EF4-FFF2-40B4-BE49-F238E27FC236}">
                <a16:creationId xmlns:a16="http://schemas.microsoft.com/office/drawing/2014/main" id="{43FA8F51-C329-4CBF-BE57-7DF6D54E3E20}"/>
              </a:ext>
            </a:extLst>
          </p:cNvPr>
          <p:cNvSpPr txBox="1"/>
          <p:nvPr/>
        </p:nvSpPr>
        <p:spPr>
          <a:xfrm>
            <a:off x="135385" y="1358850"/>
            <a:ext cx="12248418" cy="3539430"/>
          </a:xfrm>
          <a:prstGeom prst="rect">
            <a:avLst/>
          </a:prstGeom>
          <a:noFill/>
        </p:spPr>
        <p:txBody>
          <a:bodyPr wrap="none" rtlCol="0">
            <a:spAutoFit/>
          </a:bodyPr>
          <a:lstStyle/>
          <a:p>
            <a:pPr marL="457200" indent="-457200">
              <a:buFont typeface="Arial" panose="020B0604020202020204" pitchFamily="34" charset="0"/>
              <a:buChar char="•"/>
            </a:pPr>
            <a:r>
              <a:rPr lang="en-US" sz="3200" dirty="0">
                <a:solidFill>
                  <a:schemeClr val="bg1"/>
                </a:solidFill>
                <a:cs typeface="Times New Roman" panose="02020603050405020304" pitchFamily="18" charset="0"/>
              </a:rPr>
              <a:t>Rule of Two to determine the suitability of setting aside acquisitions</a:t>
            </a:r>
          </a:p>
          <a:p>
            <a:endParaRPr lang="en-US" sz="3200" dirty="0">
              <a:solidFill>
                <a:schemeClr val="bg1"/>
              </a:solidFill>
              <a:cs typeface="Times New Roman" panose="02020603050405020304" pitchFamily="18" charset="0"/>
            </a:endParaRPr>
          </a:p>
          <a:p>
            <a:pPr marL="457200" indent="-457200">
              <a:buFont typeface="Arial" panose="020B0604020202020204" pitchFamily="34" charset="0"/>
              <a:buChar char="•"/>
            </a:pPr>
            <a:r>
              <a:rPr lang="en-US" sz="3200" dirty="0">
                <a:solidFill>
                  <a:schemeClr val="bg1"/>
                </a:solidFill>
                <a:cs typeface="Times New Roman" panose="02020603050405020304" pitchFamily="18" charset="0"/>
              </a:rPr>
              <a:t> FAR 19.504- First Consideration Socioeconomic Contracting Programs</a:t>
            </a:r>
          </a:p>
          <a:p>
            <a:endParaRPr lang="en-US" sz="3200" dirty="0">
              <a:solidFill>
                <a:schemeClr val="bg1"/>
              </a:solidFill>
              <a:cs typeface="Times New Roman" panose="02020603050405020304" pitchFamily="18" charset="0"/>
            </a:endParaRPr>
          </a:p>
          <a:p>
            <a:pPr marL="457200" indent="-457200">
              <a:buFont typeface="Arial" panose="020B0604020202020204" pitchFamily="34" charset="0"/>
              <a:buChar char="•"/>
            </a:pPr>
            <a:r>
              <a:rPr lang="en-US" sz="3200" dirty="0">
                <a:solidFill>
                  <a:schemeClr val="bg1"/>
                </a:solidFill>
                <a:cs typeface="Times New Roman" panose="02020603050405020304" pitchFamily="18" charset="0"/>
              </a:rPr>
              <a:t>Qualified and competitive small businesses </a:t>
            </a:r>
          </a:p>
          <a:p>
            <a:endParaRPr lang="en-US" sz="3200" dirty="0">
              <a:solidFill>
                <a:schemeClr val="bg1"/>
              </a:solidFill>
              <a:latin typeface="Times New Roman" panose="02020603050405020304" pitchFamily="18" charset="0"/>
              <a:cs typeface="Times New Roman" panose="02020603050405020304" pitchFamily="18" charset="0"/>
            </a:endParaRPr>
          </a:p>
          <a:p>
            <a:pPr lvl="1"/>
            <a:endParaRPr lang="en-US" sz="3200" dirty="0">
              <a:solidFill>
                <a:schemeClr val="bg1"/>
              </a:solidFill>
              <a:latin typeface="Times New Roman" panose="02020603050405020304" pitchFamily="18" charset="0"/>
              <a:cs typeface="Times New Roman" panose="02020603050405020304" pitchFamily="18" charset="0"/>
            </a:endParaRPr>
          </a:p>
        </p:txBody>
      </p:sp>
      <p:pic>
        <p:nvPicPr>
          <p:cNvPr id="5" name="Picture 4" descr="A picture containing text, sign, clock, reading&#10;&#10;Description automatically generated">
            <a:extLst>
              <a:ext uri="{FF2B5EF4-FFF2-40B4-BE49-F238E27FC236}">
                <a16:creationId xmlns:a16="http://schemas.microsoft.com/office/drawing/2014/main" id="{715A8696-24D3-49B3-8433-1FB9E58A05B0}"/>
              </a:ext>
            </a:extLst>
          </p:cNvPr>
          <p:cNvPicPr>
            <a:picLocks noChangeAspect="1"/>
          </p:cNvPicPr>
          <p:nvPr/>
        </p:nvPicPr>
        <p:blipFill>
          <a:blip r:embed="rId2">
            <a:alphaModFix amt="20000"/>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84925" y="901557"/>
            <a:ext cx="13068728" cy="5632806"/>
          </a:xfrm>
          <a:prstGeom prst="rect">
            <a:avLst/>
          </a:prstGeom>
        </p:spPr>
      </p:pic>
    </p:spTree>
    <p:extLst>
      <p:ext uri="{BB962C8B-B14F-4D97-AF65-F5344CB8AC3E}">
        <p14:creationId xmlns:p14="http://schemas.microsoft.com/office/powerpoint/2010/main" val="325614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5C97D-737C-4F8C-82B8-C093415F2F67}"/>
              </a:ext>
            </a:extLst>
          </p:cNvPr>
          <p:cNvSpPr>
            <a:spLocks noGrp="1"/>
          </p:cNvSpPr>
          <p:nvPr>
            <p:ph type="title"/>
          </p:nvPr>
        </p:nvSpPr>
        <p:spPr>
          <a:xfrm>
            <a:off x="762000" y="125273"/>
            <a:ext cx="10515600" cy="1090776"/>
          </a:xfrm>
        </p:spPr>
        <p:txBody>
          <a:bodyPr>
            <a:normAutofit/>
          </a:bodyPr>
          <a:lstStyle/>
          <a:p>
            <a:pPr algn="ctr"/>
            <a:r>
              <a:rPr lang="en-US" b="1" dirty="0">
                <a:solidFill>
                  <a:srgbClr val="FFFFFF"/>
                </a:solidFill>
                <a:latin typeface="Calibri "/>
                <a:cs typeface="Times New Roman" panose="02020603050405020304" pitchFamily="18" charset="0"/>
              </a:rPr>
              <a:t>Industry Engagement </a:t>
            </a:r>
          </a:p>
        </p:txBody>
      </p:sp>
      <p:sp>
        <p:nvSpPr>
          <p:cNvPr id="3" name="Content Placeholder 2">
            <a:extLst>
              <a:ext uri="{FF2B5EF4-FFF2-40B4-BE49-F238E27FC236}">
                <a16:creationId xmlns:a16="http://schemas.microsoft.com/office/drawing/2014/main" id="{CCCF56F0-9ECE-4B5D-B595-6B0DA629D69E}"/>
              </a:ext>
            </a:extLst>
          </p:cNvPr>
          <p:cNvSpPr>
            <a:spLocks noGrp="1"/>
          </p:cNvSpPr>
          <p:nvPr>
            <p:ph sz="half" idx="1"/>
          </p:nvPr>
        </p:nvSpPr>
        <p:spPr/>
        <p:txBody>
          <a:bodyPr anchor="t">
            <a:normAutofit/>
          </a:bodyPr>
          <a:lstStyle/>
          <a:p>
            <a:pPr lvl="1">
              <a:buFont typeface="Courier New" pitchFamily="49" charset="0"/>
              <a:buChar char="o"/>
            </a:pPr>
            <a:endParaRPr lang="en-US" dirty="0">
              <a:solidFill>
                <a:srgbClr val="FEFFFF"/>
              </a:solidFill>
              <a:latin typeface="Times New Roman" pitchFamily="18" charset="0"/>
              <a:cs typeface="Times New Roman" pitchFamily="18" charset="0"/>
            </a:endParaRPr>
          </a:p>
          <a:p>
            <a:pPr lvl="1">
              <a:buFont typeface="Courier New" pitchFamily="49" charset="0"/>
              <a:buChar char="o"/>
            </a:pPr>
            <a:endParaRPr lang="en-US" dirty="0">
              <a:solidFill>
                <a:srgbClr val="FEFFFF"/>
              </a:solidFill>
              <a:latin typeface="Times New Roman" pitchFamily="18" charset="0"/>
              <a:cs typeface="Times New Roman" pitchFamily="18" charset="0"/>
            </a:endParaRPr>
          </a:p>
          <a:p>
            <a:pPr marL="457200" lvl="1" indent="0">
              <a:buNone/>
            </a:pPr>
            <a:endParaRPr lang="en-US" dirty="0">
              <a:solidFill>
                <a:srgbClr val="FEFFFF"/>
              </a:solidFill>
            </a:endParaRPr>
          </a:p>
        </p:txBody>
      </p:sp>
      <p:sp>
        <p:nvSpPr>
          <p:cNvPr id="8" name="TextBox 7">
            <a:extLst>
              <a:ext uri="{FF2B5EF4-FFF2-40B4-BE49-F238E27FC236}">
                <a16:creationId xmlns:a16="http://schemas.microsoft.com/office/drawing/2014/main" id="{43FA8F51-C329-4CBF-BE57-7DF6D54E3E20}"/>
              </a:ext>
            </a:extLst>
          </p:cNvPr>
          <p:cNvSpPr txBox="1"/>
          <p:nvPr/>
        </p:nvSpPr>
        <p:spPr>
          <a:xfrm>
            <a:off x="135385" y="1358850"/>
            <a:ext cx="5833585" cy="2062103"/>
          </a:xfrm>
          <a:prstGeom prst="rect">
            <a:avLst/>
          </a:prstGeom>
          <a:noFill/>
        </p:spPr>
        <p:txBody>
          <a:bodyPr wrap="none" rtlCol="0">
            <a:spAutoFit/>
          </a:bodyPr>
          <a:lstStyle/>
          <a:p>
            <a:pPr marL="457200" indent="-457200">
              <a:buFont typeface="Arial" panose="020B0604020202020204" pitchFamily="34" charset="0"/>
              <a:buChar char="•"/>
            </a:pPr>
            <a:r>
              <a:rPr lang="en-US" sz="3200" dirty="0">
                <a:solidFill>
                  <a:schemeClr val="bg1"/>
                </a:solidFill>
                <a:latin typeface="Calibri "/>
                <a:cs typeface="Times New Roman" panose="02020603050405020304" pitchFamily="18" charset="0"/>
              </a:rPr>
              <a:t>Industry/Reverse Industry Days</a:t>
            </a:r>
          </a:p>
          <a:p>
            <a:endParaRPr lang="en-US" sz="3200" dirty="0">
              <a:solidFill>
                <a:schemeClr val="bg1"/>
              </a:solidFill>
              <a:latin typeface="Calibri "/>
              <a:cs typeface="Times New Roman" panose="02020603050405020304" pitchFamily="18" charset="0"/>
            </a:endParaRPr>
          </a:p>
          <a:p>
            <a:pPr marL="457200" indent="-457200">
              <a:buFont typeface="Arial" panose="020B0604020202020204" pitchFamily="34" charset="0"/>
              <a:buChar char="•"/>
            </a:pPr>
            <a:r>
              <a:rPr lang="en-US" sz="3200" dirty="0">
                <a:solidFill>
                  <a:schemeClr val="bg1"/>
                </a:solidFill>
                <a:latin typeface="Calibri "/>
                <a:cs typeface="Times New Roman" panose="02020603050405020304" pitchFamily="18" charset="0"/>
              </a:rPr>
              <a:t>Match Making Event</a:t>
            </a:r>
          </a:p>
          <a:p>
            <a:pPr lvl="1"/>
            <a:endParaRPr lang="en-US" sz="3200" dirty="0">
              <a:solidFill>
                <a:schemeClr val="bg1"/>
              </a:solidFill>
              <a:latin typeface="Times New Roman" panose="02020603050405020304" pitchFamily="18" charset="0"/>
              <a:cs typeface="Times New Roman" panose="02020603050405020304" pitchFamily="18" charset="0"/>
            </a:endParaRPr>
          </a:p>
        </p:txBody>
      </p:sp>
      <p:pic>
        <p:nvPicPr>
          <p:cNvPr id="6" name="Picture 5" descr="Diagram&#10;&#10;Description automatically generated">
            <a:extLst>
              <a:ext uri="{FF2B5EF4-FFF2-40B4-BE49-F238E27FC236}">
                <a16:creationId xmlns:a16="http://schemas.microsoft.com/office/drawing/2014/main" id="{EB42BF0C-3AE5-4AA5-B45F-7C93615CEDC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733934" y="1349027"/>
            <a:ext cx="6092476" cy="4060064"/>
          </a:xfrm>
          <a:prstGeom prst="rect">
            <a:avLst/>
          </a:prstGeom>
        </p:spPr>
      </p:pic>
      <p:sp>
        <p:nvSpPr>
          <p:cNvPr id="7" name="TextBox 6">
            <a:extLst>
              <a:ext uri="{FF2B5EF4-FFF2-40B4-BE49-F238E27FC236}">
                <a16:creationId xmlns:a16="http://schemas.microsoft.com/office/drawing/2014/main" id="{4D6DC69B-BB82-4551-820E-DDA6255FA10D}"/>
              </a:ext>
            </a:extLst>
          </p:cNvPr>
          <p:cNvSpPr txBox="1"/>
          <p:nvPr/>
        </p:nvSpPr>
        <p:spPr>
          <a:xfrm>
            <a:off x="9075505" y="6617311"/>
            <a:ext cx="4172437" cy="230832"/>
          </a:xfrm>
          <a:prstGeom prst="rect">
            <a:avLst/>
          </a:prstGeom>
          <a:noFill/>
        </p:spPr>
        <p:txBody>
          <a:bodyPr wrap="square" rtlCol="0">
            <a:spAutoFit/>
          </a:bodyPr>
          <a:lstStyle/>
          <a:p>
            <a:r>
              <a:rPr lang="en-US" sz="900" dirty="0">
                <a:hlinkClick r:id="rId3" tooltip="https://www.nationaldeafcenter.org/call-engage-change-local"/>
              </a:rPr>
              <a:t>This Photo</a:t>
            </a:r>
            <a:r>
              <a:rPr lang="en-US" sz="900" dirty="0"/>
              <a:t> by Unknown Author is licensed under </a:t>
            </a:r>
            <a:r>
              <a:rPr lang="en-US" sz="900" dirty="0">
                <a:hlinkClick r:id="rId4" tooltip="https://creativecommons.org/licenses/by-nc-nd/3.0/"/>
              </a:rPr>
              <a:t>CC BY-NC-ND</a:t>
            </a:r>
            <a:endParaRPr lang="en-US" sz="900" dirty="0"/>
          </a:p>
        </p:txBody>
      </p:sp>
    </p:spTree>
    <p:extLst>
      <p:ext uri="{BB962C8B-B14F-4D97-AF65-F5344CB8AC3E}">
        <p14:creationId xmlns:p14="http://schemas.microsoft.com/office/powerpoint/2010/main" val="3753262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5C97D-737C-4F8C-82B8-C093415F2F67}"/>
              </a:ext>
            </a:extLst>
          </p:cNvPr>
          <p:cNvSpPr>
            <a:spLocks noGrp="1"/>
          </p:cNvSpPr>
          <p:nvPr>
            <p:ph type="title"/>
          </p:nvPr>
        </p:nvSpPr>
        <p:spPr>
          <a:xfrm>
            <a:off x="1136428" y="627564"/>
            <a:ext cx="7474172" cy="1325563"/>
          </a:xfrm>
        </p:spPr>
        <p:txBody>
          <a:bodyPr vert="horz" lIns="91440" tIns="45720" rIns="91440" bIns="45720" rtlCol="0" anchor="ctr">
            <a:normAutofit/>
          </a:bodyPr>
          <a:lstStyle/>
          <a:p>
            <a:r>
              <a:rPr lang="en-US" b="1" kern="1200" dirty="0">
                <a:solidFill>
                  <a:schemeClr val="tx1"/>
                </a:solidFill>
                <a:latin typeface="+mj-lt"/>
                <a:ea typeface="+mj-ea"/>
                <a:cs typeface="+mj-cs"/>
              </a:rPr>
              <a:t>Market Research Report Format- Documentation is Key!</a:t>
            </a:r>
          </a:p>
        </p:txBody>
      </p:sp>
      <p:sp>
        <p:nvSpPr>
          <p:cNvPr id="3" name="Content Placeholder 2">
            <a:extLst>
              <a:ext uri="{FF2B5EF4-FFF2-40B4-BE49-F238E27FC236}">
                <a16:creationId xmlns:a16="http://schemas.microsoft.com/office/drawing/2014/main" id="{CCCF56F0-9ECE-4B5D-B595-6B0DA629D69E}"/>
              </a:ext>
            </a:extLst>
          </p:cNvPr>
          <p:cNvSpPr>
            <a:spLocks noGrp="1"/>
          </p:cNvSpPr>
          <p:nvPr>
            <p:ph sz="half" idx="1"/>
          </p:nvPr>
        </p:nvSpPr>
        <p:spPr>
          <a:xfrm>
            <a:off x="1164394" y="2522184"/>
            <a:ext cx="6467867" cy="3953802"/>
          </a:xfrm>
        </p:spPr>
        <p:txBody>
          <a:bodyPr vert="horz" lIns="91440" tIns="45720" rIns="91440" bIns="45720" rtlCol="0" anchor="ctr">
            <a:normAutofit fontScale="85000" lnSpcReduction="20000"/>
          </a:bodyPr>
          <a:lstStyle/>
          <a:p>
            <a:pPr marL="228600" lvl="1" indent="0">
              <a:buNone/>
            </a:pPr>
            <a:r>
              <a:rPr lang="en-US" sz="2200" dirty="0"/>
              <a:t>IMPORTANT- Market Research is stand-alone document and/or incorporated into the acquisition plan when an acquisition plan is required. </a:t>
            </a:r>
          </a:p>
          <a:p>
            <a:pPr marL="457200" lvl="1"/>
            <a:endParaRPr lang="en-US" sz="2200" dirty="0"/>
          </a:p>
          <a:p>
            <a:pPr marL="914400" lvl="1"/>
            <a:r>
              <a:rPr lang="en-US" sz="2200" dirty="0"/>
              <a:t>Solicitation/Requestion Number</a:t>
            </a:r>
          </a:p>
          <a:p>
            <a:pPr marL="914400" lvl="1"/>
            <a:r>
              <a:rPr lang="en-US" sz="2200" dirty="0"/>
              <a:t>Acquisition Title</a:t>
            </a:r>
          </a:p>
          <a:p>
            <a:pPr marL="914400" lvl="1"/>
            <a:r>
              <a:rPr lang="en-US" sz="2200" dirty="0"/>
              <a:t>Program Office Technical Contact (Name, Phone, Email)</a:t>
            </a:r>
          </a:p>
          <a:p>
            <a:pPr marL="914400" lvl="1"/>
            <a:r>
              <a:rPr lang="en-US" sz="2200" dirty="0"/>
              <a:t>Estimated Total Contract Value</a:t>
            </a:r>
          </a:p>
          <a:p>
            <a:pPr marL="914400" lvl="1"/>
            <a:r>
              <a:rPr lang="en-US" sz="2200" dirty="0"/>
              <a:t>Period of Performance</a:t>
            </a:r>
          </a:p>
          <a:p>
            <a:pPr marL="914400" lvl="1"/>
            <a:r>
              <a:rPr lang="en-US" sz="2200" dirty="0"/>
              <a:t>Feasibility of the Requirement</a:t>
            </a:r>
          </a:p>
          <a:p>
            <a:pPr marL="914400" lvl="1"/>
            <a:r>
              <a:rPr lang="en-US" sz="2200" dirty="0"/>
              <a:t>Description</a:t>
            </a:r>
          </a:p>
          <a:p>
            <a:pPr marL="914400" lvl="1"/>
            <a:r>
              <a:rPr lang="en-US" sz="2200" dirty="0"/>
              <a:t>Applicable laws, regulations, or policies</a:t>
            </a:r>
          </a:p>
          <a:p>
            <a:pPr marL="914400" lvl="1"/>
            <a:r>
              <a:rPr lang="en-US" sz="2200" dirty="0"/>
              <a:t>NACIS Codes/Size Standard</a:t>
            </a:r>
          </a:p>
          <a:p>
            <a:pPr marL="914400" lvl="1"/>
            <a:r>
              <a:rPr lang="en-US" sz="2200" dirty="0"/>
              <a:t>Acquisition Background and History</a:t>
            </a:r>
          </a:p>
          <a:p>
            <a:pPr marL="914400" lvl="1"/>
            <a:endParaRPr lang="en-US" sz="2200" dirty="0"/>
          </a:p>
          <a:p>
            <a:pPr marL="914400" lvl="1"/>
            <a:endParaRPr lang="en-US" sz="2200" dirty="0"/>
          </a:p>
          <a:p>
            <a:pPr marL="914400" lvl="1"/>
            <a:endParaRPr lang="en-US" sz="2200" dirty="0"/>
          </a:p>
          <a:p>
            <a:pPr marL="457200" lvl="1"/>
            <a:endParaRPr lang="en-US" sz="1300" dirty="0"/>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descr="Document">
            <a:extLst>
              <a:ext uri="{FF2B5EF4-FFF2-40B4-BE49-F238E27FC236}">
                <a16:creationId xmlns:a16="http://schemas.microsoft.com/office/drawing/2014/main" id="{9725A618-E927-CEC7-C009-23A94AD8030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2163909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Content Placeholder 6">
            <a:extLst>
              <a:ext uri="{FF2B5EF4-FFF2-40B4-BE49-F238E27FC236}">
                <a16:creationId xmlns:a16="http://schemas.microsoft.com/office/drawing/2014/main" id="{F47E0989-75F3-41B0-A287-214722DD6C2E}"/>
              </a:ext>
            </a:extLst>
          </p:cNvPr>
          <p:cNvPicPr>
            <a:picLocks noGrp="1" noChangeAspect="1"/>
          </p:cNvPicPr>
          <p:nvPr>
            <p:ph idx="1"/>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r="9090" b="12832"/>
          <a:stretch/>
        </p:blipFill>
        <p:spPr>
          <a:xfrm>
            <a:off x="3522468" y="10"/>
            <a:ext cx="8669532" cy="6857990"/>
          </a:xfrm>
          <a:prstGeom prst="rect">
            <a:avLst/>
          </a:prstGeom>
          <a:solidFill>
            <a:srgbClr val="00153E"/>
          </a:solidFill>
        </p:spPr>
      </p:pic>
      <p:sp>
        <p:nvSpPr>
          <p:cNvPr id="14" name="Rectangle 13">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A9B68274-56B3-4CDB-9CA2-562DBB428A2C}"/>
              </a:ext>
            </a:extLst>
          </p:cNvPr>
          <p:cNvSpPr>
            <a:spLocks noGrp="1"/>
          </p:cNvSpPr>
          <p:nvPr>
            <p:ph type="title"/>
          </p:nvPr>
        </p:nvSpPr>
        <p:spPr>
          <a:xfrm>
            <a:off x="359664" y="980441"/>
            <a:ext cx="3438144" cy="596899"/>
          </a:xfrm>
        </p:spPr>
        <p:txBody>
          <a:bodyPr vert="horz" lIns="91440" tIns="45720" rIns="91440" bIns="45720" rtlCol="0" anchor="b">
            <a:normAutofit/>
          </a:bodyPr>
          <a:lstStyle/>
          <a:p>
            <a:r>
              <a:rPr lang="en-US" sz="2800" b="1" dirty="0"/>
              <a:t>LEARNING OBJECTIVES</a:t>
            </a:r>
          </a:p>
        </p:txBody>
      </p:sp>
      <p:sp>
        <p:nvSpPr>
          <p:cNvPr id="16" name="Rectangle 15">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8" name="Rectangle 17">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ext Placeholder 4">
            <a:extLst>
              <a:ext uri="{FF2B5EF4-FFF2-40B4-BE49-F238E27FC236}">
                <a16:creationId xmlns:a16="http://schemas.microsoft.com/office/drawing/2014/main" id="{29DA7485-AE20-4357-8E46-5EFC8DCDC739}"/>
              </a:ext>
            </a:extLst>
          </p:cNvPr>
          <p:cNvSpPr>
            <a:spLocks noGrp="1"/>
          </p:cNvSpPr>
          <p:nvPr>
            <p:ph type="body" sz="half" idx="2"/>
          </p:nvPr>
        </p:nvSpPr>
        <p:spPr>
          <a:xfrm>
            <a:off x="371093" y="2718053"/>
            <a:ext cx="4673517" cy="3939891"/>
          </a:xfrm>
        </p:spPr>
        <p:txBody>
          <a:bodyPr vert="horz" lIns="91440" tIns="45720" rIns="91440" bIns="45720" rtlCol="0" anchor="t">
            <a:normAutofit/>
          </a:bodyPr>
          <a:lstStyle/>
          <a:p>
            <a:pPr indent="-228600">
              <a:buFont typeface="Arial" panose="020B0604020202020204" pitchFamily="34" charset="0"/>
              <a:buChar char="•"/>
            </a:pPr>
            <a:r>
              <a:rPr lang="en-US" sz="2000" dirty="0"/>
              <a:t>By the end of this session, participants will: </a:t>
            </a:r>
          </a:p>
          <a:p>
            <a:pPr indent="-228600">
              <a:buFont typeface="Arial" panose="020B0604020202020204" pitchFamily="34" charset="0"/>
              <a:buChar char="•"/>
            </a:pPr>
            <a:endParaRPr lang="en-US" sz="2000" dirty="0"/>
          </a:p>
          <a:p>
            <a:pPr marL="342900" indent="-228600">
              <a:buFont typeface="Arial" panose="020B0604020202020204" pitchFamily="34" charset="0"/>
              <a:buChar char="•"/>
            </a:pPr>
            <a:r>
              <a:rPr lang="en-US" sz="2000" b="1" i="1" dirty="0"/>
              <a:t>Acquire</a:t>
            </a:r>
            <a:r>
              <a:rPr lang="en-US" sz="2000" dirty="0"/>
              <a:t> knowledge to become Subject Matter Experts (SME) of the DSBS Tool</a:t>
            </a:r>
          </a:p>
          <a:p>
            <a:pPr marL="342900" indent="-228600">
              <a:buFont typeface="Arial" panose="020B0604020202020204" pitchFamily="34" charset="0"/>
              <a:buChar char="•"/>
            </a:pPr>
            <a:r>
              <a:rPr lang="en-US" sz="2000" b="1" i="1" dirty="0"/>
              <a:t>Collaborate</a:t>
            </a:r>
            <a:r>
              <a:rPr lang="en-US" sz="2000" dirty="0"/>
              <a:t> with program areas to conduct adequate market research utilizing the DSBS Tool as a part of your market research strategy</a:t>
            </a:r>
          </a:p>
          <a:p>
            <a:pPr marL="342900" indent="-228600">
              <a:buFont typeface="Arial" panose="020B0604020202020204" pitchFamily="34" charset="0"/>
              <a:buChar char="•"/>
            </a:pPr>
            <a:r>
              <a:rPr lang="en-US" sz="2000" b="1" i="1" dirty="0"/>
              <a:t>Identify </a:t>
            </a:r>
            <a:r>
              <a:rPr lang="en-US" sz="2000" dirty="0"/>
              <a:t>socioeconomic small businesses for awards and future opportunities with Census. </a:t>
            </a:r>
          </a:p>
          <a:p>
            <a:pPr indent="-228600">
              <a:buFont typeface="Arial" panose="020B0604020202020204" pitchFamily="34" charset="0"/>
              <a:buChar char="•"/>
            </a:pPr>
            <a:endParaRPr lang="en-US" sz="1400" dirty="0"/>
          </a:p>
        </p:txBody>
      </p:sp>
      <p:sp>
        <p:nvSpPr>
          <p:cNvPr id="2" name="TextBox 1">
            <a:extLst>
              <a:ext uri="{FF2B5EF4-FFF2-40B4-BE49-F238E27FC236}">
                <a16:creationId xmlns:a16="http://schemas.microsoft.com/office/drawing/2014/main" id="{3A7662B6-E045-495B-9871-9F53F3FB39F4}"/>
              </a:ext>
            </a:extLst>
          </p:cNvPr>
          <p:cNvSpPr txBox="1"/>
          <p:nvPr/>
        </p:nvSpPr>
        <p:spPr>
          <a:xfrm>
            <a:off x="9872133" y="6657945"/>
            <a:ext cx="2319867"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4" tooltip="https://www.pngall.com/learning-png/download/46904">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5" tooltip="https://creativecommons.org/licenses/by-nc/3.0/">
                  <a:extLst>
                    <a:ext uri="{A12FA001-AC4F-418D-AE19-62706E023703}">
                      <ahyp:hlinkClr xmlns:ahyp="http://schemas.microsoft.com/office/drawing/2018/hyperlinkcolor" val="tx"/>
                    </a:ext>
                  </a:extLst>
                </a:hlinkClick>
              </a:rPr>
              <a:t>CC BY-NC</a:t>
            </a:r>
            <a:endParaRPr lang="en-US" sz="700" dirty="0">
              <a:solidFill>
                <a:srgbClr val="FFFFFF"/>
              </a:solidFill>
            </a:endParaRPr>
          </a:p>
        </p:txBody>
      </p:sp>
    </p:spTree>
    <p:extLst>
      <p:ext uri="{BB962C8B-B14F-4D97-AF65-F5344CB8AC3E}">
        <p14:creationId xmlns:p14="http://schemas.microsoft.com/office/powerpoint/2010/main" val="345454166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25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25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225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225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5C97D-737C-4F8C-82B8-C093415F2F67}"/>
              </a:ext>
            </a:extLst>
          </p:cNvPr>
          <p:cNvSpPr>
            <a:spLocks noGrp="1"/>
          </p:cNvSpPr>
          <p:nvPr>
            <p:ph type="title"/>
          </p:nvPr>
        </p:nvSpPr>
        <p:spPr>
          <a:xfrm>
            <a:off x="762000" y="125273"/>
            <a:ext cx="10515600" cy="1090776"/>
          </a:xfrm>
        </p:spPr>
        <p:txBody>
          <a:bodyPr>
            <a:normAutofit/>
          </a:bodyPr>
          <a:lstStyle/>
          <a:p>
            <a:pPr algn="ctr"/>
            <a:r>
              <a:rPr lang="en-US" b="1" dirty="0">
                <a:solidFill>
                  <a:srgbClr val="FFFFFF"/>
                </a:solidFill>
                <a:latin typeface="Calibri "/>
                <a:cs typeface="Times New Roman" panose="02020603050405020304" pitchFamily="18" charset="0"/>
              </a:rPr>
              <a:t>Open Dialogue </a:t>
            </a:r>
          </a:p>
        </p:txBody>
      </p:sp>
      <p:sp>
        <p:nvSpPr>
          <p:cNvPr id="3" name="Content Placeholder 2">
            <a:extLst>
              <a:ext uri="{FF2B5EF4-FFF2-40B4-BE49-F238E27FC236}">
                <a16:creationId xmlns:a16="http://schemas.microsoft.com/office/drawing/2014/main" id="{CCCF56F0-9ECE-4B5D-B595-6B0DA629D69E}"/>
              </a:ext>
            </a:extLst>
          </p:cNvPr>
          <p:cNvSpPr>
            <a:spLocks noGrp="1"/>
          </p:cNvSpPr>
          <p:nvPr>
            <p:ph sz="half" idx="1"/>
          </p:nvPr>
        </p:nvSpPr>
        <p:spPr/>
        <p:txBody>
          <a:bodyPr anchor="t">
            <a:normAutofit/>
          </a:bodyPr>
          <a:lstStyle/>
          <a:p>
            <a:pPr lvl="1">
              <a:buFont typeface="Courier New" pitchFamily="49" charset="0"/>
              <a:buChar char="o"/>
            </a:pPr>
            <a:endParaRPr lang="en-US" dirty="0">
              <a:solidFill>
                <a:srgbClr val="FEFFFF"/>
              </a:solidFill>
              <a:latin typeface="Times New Roman" pitchFamily="18" charset="0"/>
              <a:cs typeface="Times New Roman" pitchFamily="18" charset="0"/>
            </a:endParaRPr>
          </a:p>
          <a:p>
            <a:pPr lvl="1">
              <a:buFont typeface="Courier New" pitchFamily="49" charset="0"/>
              <a:buChar char="o"/>
            </a:pPr>
            <a:endParaRPr lang="en-US" dirty="0">
              <a:solidFill>
                <a:srgbClr val="FEFFFF"/>
              </a:solidFill>
              <a:latin typeface="Times New Roman" pitchFamily="18" charset="0"/>
              <a:cs typeface="Times New Roman" pitchFamily="18" charset="0"/>
            </a:endParaRPr>
          </a:p>
          <a:p>
            <a:pPr marL="457200" lvl="1" indent="0">
              <a:buNone/>
            </a:pPr>
            <a:endParaRPr lang="en-US" dirty="0">
              <a:solidFill>
                <a:srgbClr val="FEFFFF"/>
              </a:solidFill>
            </a:endParaRPr>
          </a:p>
        </p:txBody>
      </p:sp>
      <p:sp>
        <p:nvSpPr>
          <p:cNvPr id="8" name="TextBox 7">
            <a:extLst>
              <a:ext uri="{FF2B5EF4-FFF2-40B4-BE49-F238E27FC236}">
                <a16:creationId xmlns:a16="http://schemas.microsoft.com/office/drawing/2014/main" id="{43FA8F51-C329-4CBF-BE57-7DF6D54E3E20}"/>
              </a:ext>
            </a:extLst>
          </p:cNvPr>
          <p:cNvSpPr txBox="1"/>
          <p:nvPr/>
        </p:nvSpPr>
        <p:spPr>
          <a:xfrm>
            <a:off x="624482" y="1688459"/>
            <a:ext cx="4076372" cy="3662541"/>
          </a:xfrm>
          <a:prstGeom prst="rect">
            <a:avLst/>
          </a:prstGeom>
          <a:noFill/>
        </p:spPr>
        <p:txBody>
          <a:bodyPr wrap="none" rtlCol="0">
            <a:spAutoFit/>
          </a:bodyPr>
          <a:lstStyle/>
          <a:p>
            <a:r>
              <a:rPr lang="en-US" sz="4000" dirty="0">
                <a:solidFill>
                  <a:schemeClr val="bg1"/>
                </a:solidFill>
                <a:latin typeface="Calibri "/>
                <a:cs typeface="Times New Roman" panose="02020603050405020304" pitchFamily="18" charset="0"/>
              </a:rPr>
              <a:t>Questions</a:t>
            </a:r>
          </a:p>
          <a:p>
            <a:endParaRPr lang="en-US" sz="4000" dirty="0">
              <a:solidFill>
                <a:schemeClr val="bg1"/>
              </a:solidFill>
              <a:latin typeface="Calibri "/>
              <a:cs typeface="Times New Roman" panose="02020603050405020304" pitchFamily="18" charset="0"/>
            </a:endParaRPr>
          </a:p>
          <a:p>
            <a:r>
              <a:rPr lang="en-US" sz="4000" dirty="0">
                <a:solidFill>
                  <a:schemeClr val="bg1"/>
                </a:solidFill>
                <a:latin typeface="Calibri "/>
                <a:cs typeface="Times New Roman" panose="02020603050405020304" pitchFamily="18" charset="0"/>
              </a:rPr>
              <a:t>Comments</a:t>
            </a:r>
          </a:p>
          <a:p>
            <a:endParaRPr lang="en-US" sz="4000" dirty="0">
              <a:solidFill>
                <a:schemeClr val="bg1"/>
              </a:solidFill>
              <a:latin typeface="Calibri "/>
              <a:cs typeface="Times New Roman" panose="02020603050405020304" pitchFamily="18" charset="0"/>
            </a:endParaRPr>
          </a:p>
          <a:p>
            <a:r>
              <a:rPr lang="en-US" sz="4000" dirty="0">
                <a:solidFill>
                  <a:schemeClr val="bg1"/>
                </a:solidFill>
                <a:latin typeface="Calibri "/>
                <a:cs typeface="Times New Roman" panose="02020603050405020304" pitchFamily="18" charset="0"/>
              </a:rPr>
              <a:t>Recommendations</a:t>
            </a:r>
          </a:p>
          <a:p>
            <a:pPr lvl="1"/>
            <a:endParaRPr lang="en-US" sz="3200" dirty="0">
              <a:solidFill>
                <a:schemeClr val="bg1"/>
              </a:solidFill>
              <a:latin typeface="Times New Roman" panose="02020603050405020304" pitchFamily="18" charset="0"/>
              <a:cs typeface="Times New Roman" panose="02020603050405020304" pitchFamily="18" charset="0"/>
            </a:endParaRPr>
          </a:p>
        </p:txBody>
      </p:sp>
      <p:pic>
        <p:nvPicPr>
          <p:cNvPr id="5" name="Picture 4" descr="A group of people&#10;&#10;Description automatically generated with low confidence">
            <a:extLst>
              <a:ext uri="{FF2B5EF4-FFF2-40B4-BE49-F238E27FC236}">
                <a16:creationId xmlns:a16="http://schemas.microsoft.com/office/drawing/2014/main" id="{1471B38E-A1E8-4F18-ABEE-92A0D2BCC3D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260369" y="1216049"/>
            <a:ext cx="6756113" cy="5213325"/>
          </a:xfrm>
          <a:prstGeom prst="rect">
            <a:avLst/>
          </a:prstGeom>
        </p:spPr>
      </p:pic>
      <p:sp>
        <p:nvSpPr>
          <p:cNvPr id="9" name="TextBox 8">
            <a:extLst>
              <a:ext uri="{FF2B5EF4-FFF2-40B4-BE49-F238E27FC236}">
                <a16:creationId xmlns:a16="http://schemas.microsoft.com/office/drawing/2014/main" id="{FB600371-DFF1-4F48-8A8C-4ABB5B4F0C7F}"/>
              </a:ext>
            </a:extLst>
          </p:cNvPr>
          <p:cNvSpPr txBox="1"/>
          <p:nvPr/>
        </p:nvSpPr>
        <p:spPr>
          <a:xfrm>
            <a:off x="7604845" y="6508135"/>
            <a:ext cx="4411638" cy="230832"/>
          </a:xfrm>
          <a:prstGeom prst="rect">
            <a:avLst/>
          </a:prstGeom>
          <a:noFill/>
        </p:spPr>
        <p:txBody>
          <a:bodyPr wrap="square" rtlCol="0">
            <a:spAutoFit/>
          </a:bodyPr>
          <a:lstStyle/>
          <a:p>
            <a:r>
              <a:rPr lang="en-US" sz="900" dirty="0">
                <a:hlinkClick r:id="rId3" tooltip="https://researchleap.com/cooperation-between-local-government-and-non-governmental-organizations-as-a-platform-for-the-development-of-social-dialogue/"/>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399411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8274-56B3-4CDB-9CA2-562DBB428A2C}"/>
              </a:ext>
            </a:extLst>
          </p:cNvPr>
          <p:cNvSpPr>
            <a:spLocks noGrp="1"/>
          </p:cNvSpPr>
          <p:nvPr>
            <p:ph type="title"/>
          </p:nvPr>
        </p:nvSpPr>
        <p:spPr/>
        <p:txBody>
          <a:bodyPr vert="horz" lIns="91440" tIns="45720" rIns="91440" bIns="45720" rtlCol="0" anchor="ctr">
            <a:normAutofit/>
          </a:bodyPr>
          <a:lstStyle/>
          <a:p>
            <a:pPr algn="ctr"/>
            <a:r>
              <a:rPr lang="en-US" b="1" kern="1200" dirty="0">
                <a:solidFill>
                  <a:schemeClr val="bg1"/>
                </a:solidFill>
                <a:latin typeface="Times New Roman" panose="02020603050405020304" pitchFamily="18" charset="0"/>
                <a:cs typeface="Times New Roman" panose="02020603050405020304" pitchFamily="18" charset="0"/>
              </a:rPr>
              <a:t>What is Market Research?</a:t>
            </a:r>
          </a:p>
        </p:txBody>
      </p:sp>
      <p:sp>
        <p:nvSpPr>
          <p:cNvPr id="6" name="Content Placeholder 5">
            <a:extLst>
              <a:ext uri="{FF2B5EF4-FFF2-40B4-BE49-F238E27FC236}">
                <a16:creationId xmlns:a16="http://schemas.microsoft.com/office/drawing/2014/main" id="{C017E713-7B24-4AA1-8534-AC76BE04DF05}"/>
              </a:ext>
            </a:extLst>
          </p:cNvPr>
          <p:cNvSpPr>
            <a:spLocks noGrp="1"/>
          </p:cNvSpPr>
          <p:nvPr>
            <p:ph idx="1"/>
          </p:nvPr>
        </p:nvSpPr>
        <p:spPr/>
        <p:txBody>
          <a:bodyPr/>
          <a:lstStyle/>
          <a:p>
            <a:pPr>
              <a:lnSpc>
                <a:spcPct val="100000"/>
              </a:lnSpc>
            </a:pPr>
            <a:r>
              <a:rPr lang="en-US" b="1" dirty="0">
                <a:solidFill>
                  <a:schemeClr val="bg1"/>
                </a:solidFill>
              </a:rPr>
              <a:t>Federal Acquisition Regulation (FAR) Part 2.101 – </a:t>
            </a:r>
          </a:p>
          <a:p>
            <a:pPr>
              <a:lnSpc>
                <a:spcPct val="100000"/>
              </a:lnSpc>
            </a:pPr>
            <a:endParaRPr lang="en-US" b="1" dirty="0">
              <a:solidFill>
                <a:schemeClr val="bg1"/>
              </a:solidFill>
            </a:endParaRPr>
          </a:p>
          <a:p>
            <a:pPr lvl="1">
              <a:lnSpc>
                <a:spcPct val="100000"/>
              </a:lnSpc>
            </a:pPr>
            <a:r>
              <a:rPr lang="en-US" dirty="0">
                <a:solidFill>
                  <a:schemeClr val="bg1"/>
                </a:solidFill>
              </a:rPr>
              <a:t>Market research is defined as collecting &amp; analyzing information about capabilities within the market to satisfy agency needs. </a:t>
            </a:r>
          </a:p>
          <a:p>
            <a:pPr marL="0" indent="0">
              <a:buNone/>
            </a:pPr>
            <a:endParaRPr lang="en-US" dirty="0">
              <a:solidFill>
                <a:schemeClr val="bg1"/>
              </a:solidFill>
            </a:endParaRPr>
          </a:p>
        </p:txBody>
      </p:sp>
      <p:pic>
        <p:nvPicPr>
          <p:cNvPr id="8" name="Picture 7">
            <a:extLst>
              <a:ext uri="{FF2B5EF4-FFF2-40B4-BE49-F238E27FC236}">
                <a16:creationId xmlns:a16="http://schemas.microsoft.com/office/drawing/2014/main" id="{E55B89C8-5F3A-4661-9E6E-0FD0D00A175A}"/>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979870" y="3526028"/>
            <a:ext cx="2636520" cy="2785872"/>
          </a:xfrm>
          <a:prstGeom prst="rect">
            <a:avLst/>
          </a:prstGeom>
        </p:spPr>
      </p:pic>
      <p:sp>
        <p:nvSpPr>
          <p:cNvPr id="11" name="TextBox 10">
            <a:extLst>
              <a:ext uri="{FF2B5EF4-FFF2-40B4-BE49-F238E27FC236}">
                <a16:creationId xmlns:a16="http://schemas.microsoft.com/office/drawing/2014/main" id="{320CDAC3-751E-47EF-9751-E8A94BEEF326}"/>
              </a:ext>
            </a:extLst>
          </p:cNvPr>
          <p:cNvSpPr txBox="1"/>
          <p:nvPr/>
        </p:nvSpPr>
        <p:spPr>
          <a:xfrm>
            <a:off x="8979870" y="6311900"/>
            <a:ext cx="2636520" cy="369332"/>
          </a:xfrm>
          <a:prstGeom prst="rect">
            <a:avLst/>
          </a:prstGeom>
          <a:noFill/>
        </p:spPr>
        <p:txBody>
          <a:bodyPr wrap="square" rtlCol="0">
            <a:spAutoFit/>
          </a:bodyPr>
          <a:lstStyle/>
          <a:p>
            <a:r>
              <a:rPr lang="en-US" sz="900" dirty="0">
                <a:hlinkClick r:id="rId4" tooltip="https://innovationbydesign.pressbooks.com/chapter/define/"/>
              </a:rPr>
              <a:t>This Photo</a:t>
            </a:r>
            <a:r>
              <a:rPr lang="en-US" sz="900" dirty="0"/>
              <a:t> by Unknown Author is licensed under </a:t>
            </a:r>
            <a:r>
              <a:rPr lang="en-US" sz="900" dirty="0">
                <a:hlinkClick r:id="rId5" tooltip="https://creativecommons.org/licenses/by-nc-sa/3.0/"/>
              </a:rPr>
              <a:t>CC BY-SA-NC</a:t>
            </a:r>
            <a:endParaRPr lang="en-US" sz="900" dirty="0"/>
          </a:p>
        </p:txBody>
      </p:sp>
    </p:spTree>
    <p:extLst>
      <p:ext uri="{BB962C8B-B14F-4D97-AF65-F5344CB8AC3E}">
        <p14:creationId xmlns:p14="http://schemas.microsoft.com/office/powerpoint/2010/main" val="684896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8274-56B3-4CDB-9CA2-562DBB428A2C}"/>
              </a:ext>
            </a:extLst>
          </p:cNvPr>
          <p:cNvSpPr>
            <a:spLocks noGrp="1"/>
          </p:cNvSpPr>
          <p:nvPr>
            <p:ph type="title"/>
          </p:nvPr>
        </p:nvSpPr>
        <p:spPr>
          <a:xfrm>
            <a:off x="838200" y="-244475"/>
            <a:ext cx="10515600" cy="1325563"/>
          </a:xfrm>
        </p:spPr>
        <p:txBody>
          <a:bodyPr vert="horz" lIns="91440" tIns="45720" rIns="91440" bIns="45720" rtlCol="0" anchor="ctr">
            <a:normAutofit/>
          </a:bodyPr>
          <a:lstStyle/>
          <a:p>
            <a:pPr algn="ctr"/>
            <a:r>
              <a:rPr lang="en-US" b="1" kern="1200" dirty="0">
                <a:solidFill>
                  <a:schemeClr val="bg1"/>
                </a:solidFill>
                <a:latin typeface="Times New Roman" panose="02020603050405020304" pitchFamily="18" charset="0"/>
                <a:cs typeface="Times New Roman" panose="02020603050405020304" pitchFamily="18" charset="0"/>
              </a:rPr>
              <a:t>FAR Authority </a:t>
            </a:r>
          </a:p>
        </p:txBody>
      </p:sp>
      <p:sp>
        <p:nvSpPr>
          <p:cNvPr id="4" name="Content Placeholder 3">
            <a:extLst>
              <a:ext uri="{FF2B5EF4-FFF2-40B4-BE49-F238E27FC236}">
                <a16:creationId xmlns:a16="http://schemas.microsoft.com/office/drawing/2014/main" id="{2686E4F5-F13F-4FEC-85C0-A6A5C588BD89}"/>
              </a:ext>
            </a:extLst>
          </p:cNvPr>
          <p:cNvSpPr>
            <a:spLocks noGrp="1"/>
          </p:cNvSpPr>
          <p:nvPr>
            <p:ph idx="1"/>
          </p:nvPr>
        </p:nvSpPr>
        <p:spPr>
          <a:xfrm>
            <a:off x="725905" y="1081087"/>
            <a:ext cx="10515600" cy="5448049"/>
          </a:xfrm>
        </p:spPr>
        <p:txBody>
          <a:bodyPr>
            <a:normAutofit/>
          </a:bodyPr>
          <a:lstStyle/>
          <a:p>
            <a:pPr marL="0" indent="0">
              <a:buNone/>
            </a:pPr>
            <a:r>
              <a:rPr lang="en-US" sz="3000" dirty="0">
                <a:solidFill>
                  <a:schemeClr val="bg1"/>
                </a:solidFill>
              </a:rPr>
              <a:t>Market Research is required in accordance with:</a:t>
            </a:r>
          </a:p>
          <a:p>
            <a:endParaRPr lang="en-US" sz="3000" dirty="0">
              <a:solidFill>
                <a:schemeClr val="bg1"/>
              </a:solidFill>
            </a:endParaRPr>
          </a:p>
          <a:p>
            <a:pPr lvl="1"/>
            <a:r>
              <a:rPr lang="en-US" sz="3000" dirty="0">
                <a:solidFill>
                  <a:schemeClr val="bg1"/>
                </a:solidFill>
              </a:rPr>
              <a:t>FAR Part 2.101 – Definition of market research</a:t>
            </a:r>
          </a:p>
          <a:p>
            <a:endParaRPr lang="en-US" sz="3000" dirty="0">
              <a:solidFill>
                <a:schemeClr val="bg1"/>
              </a:solidFill>
            </a:endParaRPr>
          </a:p>
          <a:p>
            <a:pPr lvl="1"/>
            <a:r>
              <a:rPr lang="en-US" sz="3000" dirty="0">
                <a:solidFill>
                  <a:schemeClr val="bg1"/>
                </a:solidFill>
              </a:rPr>
              <a:t>FAR Part 7.102 – Acquisition planning policy: (a) Agencies shall perform acquisition planning and conduct market research (FAR Part 10) for all acquisitions</a:t>
            </a:r>
          </a:p>
          <a:p>
            <a:endParaRPr lang="en-US" sz="3000" dirty="0">
              <a:solidFill>
                <a:schemeClr val="bg1"/>
              </a:solidFill>
            </a:endParaRPr>
          </a:p>
          <a:p>
            <a:pPr lvl="1"/>
            <a:r>
              <a:rPr lang="en-US" sz="3000" dirty="0">
                <a:solidFill>
                  <a:schemeClr val="bg1"/>
                </a:solidFill>
              </a:rPr>
              <a:t>FAR 10.000 – 10.003 - Market Research </a:t>
            </a:r>
          </a:p>
          <a:p>
            <a:pPr marL="0" indent="0">
              <a:buNone/>
            </a:pPr>
            <a:endParaRPr lang="en-US" sz="3000" dirty="0">
              <a:solidFill>
                <a:schemeClr val="bg1"/>
              </a:solidFill>
            </a:endParaRPr>
          </a:p>
          <a:p>
            <a:pPr lvl="1"/>
            <a:r>
              <a:rPr lang="en-US" sz="3000" dirty="0">
                <a:solidFill>
                  <a:schemeClr val="bg1"/>
                </a:solidFill>
              </a:rPr>
              <a:t>FAR 19.202 – Small Business Policy</a:t>
            </a:r>
          </a:p>
          <a:p>
            <a:pPr marL="457200" lvl="1" indent="0">
              <a:buNone/>
            </a:pPr>
            <a:endParaRPr lang="en-US" sz="3000" dirty="0">
              <a:solidFill>
                <a:schemeClr val="bg1"/>
              </a:solidFill>
            </a:endParaRPr>
          </a:p>
          <a:p>
            <a:pPr lvl="1"/>
            <a:endParaRPr lang="en-US" sz="3000"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234871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8274-56B3-4CDB-9CA2-562DBB428A2C}"/>
              </a:ext>
            </a:extLst>
          </p:cNvPr>
          <p:cNvSpPr>
            <a:spLocks noGrp="1"/>
          </p:cNvSpPr>
          <p:nvPr>
            <p:ph type="title"/>
          </p:nvPr>
        </p:nvSpPr>
        <p:spPr/>
        <p:txBody>
          <a:bodyPr vert="horz" lIns="91440" tIns="45720" rIns="91440" bIns="45720" rtlCol="0" anchor="ctr">
            <a:normAutofit/>
          </a:bodyPr>
          <a:lstStyle/>
          <a:p>
            <a:pPr algn="ctr"/>
            <a:r>
              <a:rPr lang="en-US" b="1" kern="1200" dirty="0">
                <a:solidFill>
                  <a:schemeClr val="bg1"/>
                </a:solidFill>
                <a:latin typeface="Times New Roman" panose="02020603050405020304" pitchFamily="18" charset="0"/>
                <a:cs typeface="Times New Roman" panose="02020603050405020304" pitchFamily="18" charset="0"/>
              </a:rPr>
              <a:t>FAR Part 10- Market Research </a:t>
            </a:r>
            <a:br>
              <a:rPr lang="en-US" b="1" kern="1200" dirty="0">
                <a:solidFill>
                  <a:schemeClr val="bg1"/>
                </a:solidFill>
                <a:latin typeface="Times New Roman" panose="02020603050405020304" pitchFamily="18" charset="0"/>
                <a:cs typeface="Times New Roman" panose="02020603050405020304" pitchFamily="18" charset="0"/>
              </a:rPr>
            </a:br>
            <a:r>
              <a:rPr lang="en-US" b="1" kern="1200" dirty="0">
                <a:solidFill>
                  <a:schemeClr val="bg1"/>
                </a:solidFill>
                <a:latin typeface="Times New Roman" panose="02020603050405020304" pitchFamily="18" charset="0"/>
                <a:cs typeface="Times New Roman" panose="02020603050405020304" pitchFamily="18" charset="0"/>
              </a:rPr>
              <a:t> When do you conduct market research?</a:t>
            </a:r>
          </a:p>
        </p:txBody>
      </p:sp>
      <p:sp>
        <p:nvSpPr>
          <p:cNvPr id="4" name="Content Placeholder 3">
            <a:extLst>
              <a:ext uri="{FF2B5EF4-FFF2-40B4-BE49-F238E27FC236}">
                <a16:creationId xmlns:a16="http://schemas.microsoft.com/office/drawing/2014/main" id="{2686E4F5-F13F-4FEC-85C0-A6A5C588BD89}"/>
              </a:ext>
            </a:extLst>
          </p:cNvPr>
          <p:cNvSpPr>
            <a:spLocks noGrp="1"/>
          </p:cNvSpPr>
          <p:nvPr>
            <p:ph sz="half" idx="1"/>
          </p:nvPr>
        </p:nvSpPr>
        <p:spPr/>
        <p:txBody>
          <a:bodyPr>
            <a:normAutofit fontScale="77500" lnSpcReduction="20000"/>
          </a:bodyPr>
          <a:lstStyle/>
          <a:p>
            <a:pPr marL="0" indent="0">
              <a:buNone/>
            </a:pPr>
            <a:r>
              <a:rPr lang="en-US" sz="3800" dirty="0">
                <a:solidFill>
                  <a:schemeClr val="bg1"/>
                </a:solidFill>
              </a:rPr>
              <a:t>FAR Part 10.001, Market Research Policy – </a:t>
            </a:r>
          </a:p>
          <a:p>
            <a:pPr marL="0" indent="0">
              <a:buNone/>
            </a:pPr>
            <a:r>
              <a:rPr lang="en-US" sz="3800" dirty="0">
                <a:solidFill>
                  <a:schemeClr val="bg1"/>
                </a:solidFill>
              </a:rPr>
              <a:t>Prescribes policies and procedures for conducting market research to arrive at the most suitable approach to acquiring, distributing, and supporting supplies and services . This part implements the requirements of 41 U.S.C. 3306 (a) 91), 41 U.S.C. 3307, 10 U.S. 2377, and 6 U.S.C. 796. </a:t>
            </a:r>
          </a:p>
          <a:p>
            <a:endParaRPr lang="en-US" dirty="0">
              <a:solidFill>
                <a:schemeClr val="bg1"/>
              </a:solidFill>
            </a:endParaRPr>
          </a:p>
        </p:txBody>
      </p:sp>
      <p:pic>
        <p:nvPicPr>
          <p:cNvPr id="6" name="Content Placeholder 5">
            <a:extLst>
              <a:ext uri="{FF2B5EF4-FFF2-40B4-BE49-F238E27FC236}">
                <a16:creationId xmlns:a16="http://schemas.microsoft.com/office/drawing/2014/main" id="{1814E36B-1184-4244-8D34-D0C686305255}"/>
              </a:ext>
            </a:extLst>
          </p:cNvPr>
          <p:cNvPicPr>
            <a:picLocks noGrp="1" noChangeAspect="1"/>
          </p:cNvPicPr>
          <p:nvPr>
            <p:ph sz="half" idx="2"/>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172200" y="2543969"/>
            <a:ext cx="5181600" cy="2914650"/>
          </a:xfrm>
        </p:spPr>
      </p:pic>
      <p:sp>
        <p:nvSpPr>
          <p:cNvPr id="7" name="TextBox 6">
            <a:extLst>
              <a:ext uri="{FF2B5EF4-FFF2-40B4-BE49-F238E27FC236}">
                <a16:creationId xmlns:a16="http://schemas.microsoft.com/office/drawing/2014/main" id="{85A12F3A-9972-49C3-9713-53E3213583EC}"/>
              </a:ext>
            </a:extLst>
          </p:cNvPr>
          <p:cNvSpPr txBox="1"/>
          <p:nvPr/>
        </p:nvSpPr>
        <p:spPr>
          <a:xfrm>
            <a:off x="9182528" y="6627168"/>
            <a:ext cx="5181600" cy="230832"/>
          </a:xfrm>
          <a:prstGeom prst="rect">
            <a:avLst/>
          </a:prstGeom>
          <a:noFill/>
        </p:spPr>
        <p:txBody>
          <a:bodyPr wrap="square" rtlCol="0">
            <a:spAutoFit/>
          </a:bodyPr>
          <a:lstStyle/>
          <a:p>
            <a:r>
              <a:rPr lang="en-US" sz="900" dirty="0">
                <a:hlinkClick r:id="rId4" tooltip="https://technofaq.org/posts/2019/06/ways-in-which-technology-is-transforming-procurement-operations/"/>
              </a:rPr>
              <a:t>This Photo</a:t>
            </a:r>
            <a:r>
              <a:rPr lang="en-US" sz="900" dirty="0"/>
              <a:t> by Unknown Author is licensed under </a:t>
            </a:r>
            <a:r>
              <a:rPr lang="en-US" sz="900" dirty="0">
                <a:hlinkClick r:id="rId5" tooltip="https://creativecommons.org/licenses/by-nc-sa/3.0/"/>
              </a:rPr>
              <a:t>CC BY-SA-NC</a:t>
            </a:r>
            <a:endParaRPr lang="en-US" sz="900" dirty="0"/>
          </a:p>
        </p:txBody>
      </p:sp>
    </p:spTree>
    <p:extLst>
      <p:ext uri="{BB962C8B-B14F-4D97-AF65-F5344CB8AC3E}">
        <p14:creationId xmlns:p14="http://schemas.microsoft.com/office/powerpoint/2010/main" val="1200198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8274-56B3-4CDB-9CA2-562DBB428A2C}"/>
              </a:ext>
            </a:extLst>
          </p:cNvPr>
          <p:cNvSpPr>
            <a:spLocks noGrp="1"/>
          </p:cNvSpPr>
          <p:nvPr>
            <p:ph type="title"/>
          </p:nvPr>
        </p:nvSpPr>
        <p:spPr/>
        <p:txBody>
          <a:bodyPr vert="horz" lIns="91440" tIns="45720" rIns="91440" bIns="45720" rtlCol="0" anchor="ctr">
            <a:normAutofit/>
          </a:bodyPr>
          <a:lstStyle/>
          <a:p>
            <a:pPr algn="ctr"/>
            <a:r>
              <a:rPr lang="en-US" b="1" kern="1200" dirty="0">
                <a:solidFill>
                  <a:schemeClr val="bg1"/>
                </a:solidFill>
                <a:latin typeface="Times New Roman" panose="02020603050405020304" pitchFamily="18" charset="0"/>
                <a:cs typeface="Times New Roman" panose="02020603050405020304" pitchFamily="18" charset="0"/>
              </a:rPr>
              <a:t>FY 2022 Prime Contracting Goals</a:t>
            </a:r>
          </a:p>
        </p:txBody>
      </p:sp>
      <p:pic>
        <p:nvPicPr>
          <p:cNvPr id="9" name="Content Placeholder 8">
            <a:extLst>
              <a:ext uri="{FF2B5EF4-FFF2-40B4-BE49-F238E27FC236}">
                <a16:creationId xmlns:a16="http://schemas.microsoft.com/office/drawing/2014/main" id="{DDCD9A40-E739-49E2-B100-D6470CFBC874}"/>
              </a:ext>
            </a:extLst>
          </p:cNvPr>
          <p:cNvPicPr>
            <a:picLocks noGrp="1" noChangeAspect="1"/>
          </p:cNvPicPr>
          <p:nvPr>
            <p:ph idx="1"/>
          </p:nvPr>
        </p:nvPicPr>
        <p:blipFill>
          <a:blip r:embed="rId3"/>
          <a:stretch>
            <a:fillRect/>
          </a:stretch>
        </p:blipFill>
        <p:spPr>
          <a:xfrm>
            <a:off x="1010653" y="1690688"/>
            <a:ext cx="10343147" cy="4802187"/>
          </a:xfrm>
        </p:spPr>
      </p:pic>
    </p:spTree>
    <p:extLst>
      <p:ext uri="{BB962C8B-B14F-4D97-AF65-F5344CB8AC3E}">
        <p14:creationId xmlns:p14="http://schemas.microsoft.com/office/powerpoint/2010/main" val="1329283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153E"/>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B68274-56B3-4CDB-9CA2-562DBB428A2C}"/>
              </a:ext>
            </a:extLst>
          </p:cNvPr>
          <p:cNvSpPr>
            <a:spLocks noGrp="1"/>
          </p:cNvSpPr>
          <p:nvPr>
            <p:ph type="title"/>
          </p:nvPr>
        </p:nvSpPr>
        <p:spPr/>
        <p:txBody>
          <a:bodyPr vert="horz" lIns="91440" tIns="45720" rIns="91440" bIns="45720" rtlCol="0" anchor="ctr">
            <a:normAutofit/>
          </a:bodyPr>
          <a:lstStyle/>
          <a:p>
            <a:pPr algn="ctr"/>
            <a:r>
              <a:rPr lang="en-US" b="1" kern="1200" dirty="0">
                <a:solidFill>
                  <a:schemeClr val="bg1"/>
                </a:solidFill>
                <a:latin typeface="Times New Roman" panose="02020603050405020304" pitchFamily="18" charset="0"/>
                <a:cs typeface="Times New Roman" panose="02020603050405020304" pitchFamily="18" charset="0"/>
              </a:rPr>
              <a:t>How to plan for market research?</a:t>
            </a:r>
          </a:p>
        </p:txBody>
      </p:sp>
      <p:sp>
        <p:nvSpPr>
          <p:cNvPr id="4" name="Content Placeholder 3">
            <a:extLst>
              <a:ext uri="{FF2B5EF4-FFF2-40B4-BE49-F238E27FC236}">
                <a16:creationId xmlns:a16="http://schemas.microsoft.com/office/drawing/2014/main" id="{2686E4F5-F13F-4FEC-85C0-A6A5C588BD89}"/>
              </a:ext>
            </a:extLst>
          </p:cNvPr>
          <p:cNvSpPr>
            <a:spLocks noGrp="1"/>
          </p:cNvSpPr>
          <p:nvPr>
            <p:ph sz="half" idx="1"/>
          </p:nvPr>
        </p:nvSpPr>
        <p:spPr/>
        <p:txBody>
          <a:bodyPr>
            <a:normAutofit/>
          </a:bodyPr>
          <a:lstStyle/>
          <a:p>
            <a:r>
              <a:rPr lang="en-US" dirty="0">
                <a:solidFill>
                  <a:schemeClr val="bg1"/>
                </a:solidFill>
              </a:rPr>
              <a:t>SMART Goals</a:t>
            </a:r>
          </a:p>
          <a:p>
            <a:pPr marL="0" indent="0">
              <a:buNone/>
            </a:pPr>
            <a:endParaRPr lang="en-US" dirty="0">
              <a:solidFill>
                <a:schemeClr val="bg1"/>
              </a:solidFill>
            </a:endParaRPr>
          </a:p>
          <a:p>
            <a:r>
              <a:rPr lang="en-US" dirty="0">
                <a:solidFill>
                  <a:schemeClr val="bg1"/>
                </a:solidFill>
              </a:rPr>
              <a:t>Communication with industry</a:t>
            </a:r>
          </a:p>
          <a:p>
            <a:pPr marL="0" indent="0">
              <a:buNone/>
            </a:pPr>
            <a:endParaRPr lang="en-US" dirty="0">
              <a:solidFill>
                <a:schemeClr val="bg1"/>
              </a:solidFill>
            </a:endParaRPr>
          </a:p>
          <a:p>
            <a:r>
              <a:rPr lang="en-US" dirty="0">
                <a:solidFill>
                  <a:schemeClr val="bg1"/>
                </a:solidFill>
              </a:rPr>
              <a:t>Meaningful engagement </a:t>
            </a:r>
          </a:p>
          <a:p>
            <a:pPr marL="0" indent="0">
              <a:buNone/>
            </a:pPr>
            <a:endParaRPr lang="en-US" dirty="0">
              <a:solidFill>
                <a:schemeClr val="bg1"/>
              </a:solidFill>
            </a:endParaRPr>
          </a:p>
          <a:p>
            <a:r>
              <a:rPr lang="en-US" dirty="0">
                <a:solidFill>
                  <a:schemeClr val="bg1"/>
                </a:solidFill>
              </a:rPr>
              <a:t>THINK SMALL </a:t>
            </a:r>
          </a:p>
        </p:txBody>
      </p:sp>
      <p:pic>
        <p:nvPicPr>
          <p:cNvPr id="6" name="Content Placeholder 5">
            <a:extLst>
              <a:ext uri="{FF2B5EF4-FFF2-40B4-BE49-F238E27FC236}">
                <a16:creationId xmlns:a16="http://schemas.microsoft.com/office/drawing/2014/main" id="{1814E36B-1184-4244-8D34-D0C686305255}"/>
              </a:ext>
            </a:extLst>
          </p:cNvPr>
          <p:cNvPicPr>
            <a:picLocks noGrp="1" noChangeAspect="1"/>
          </p:cNvPicPr>
          <p:nvPr>
            <p:ph sz="half" idx="2"/>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p:blipFill>
        <p:spPr>
          <a:xfrm>
            <a:off x="6254393" y="2721983"/>
            <a:ext cx="5181600" cy="1757238"/>
          </a:xfrm>
        </p:spPr>
      </p:pic>
      <p:sp>
        <p:nvSpPr>
          <p:cNvPr id="7" name="TextBox 6">
            <a:extLst>
              <a:ext uri="{FF2B5EF4-FFF2-40B4-BE49-F238E27FC236}">
                <a16:creationId xmlns:a16="http://schemas.microsoft.com/office/drawing/2014/main" id="{85A12F3A-9972-49C3-9713-53E3213583EC}"/>
              </a:ext>
            </a:extLst>
          </p:cNvPr>
          <p:cNvSpPr txBox="1"/>
          <p:nvPr/>
        </p:nvSpPr>
        <p:spPr>
          <a:xfrm>
            <a:off x="9244173" y="6492875"/>
            <a:ext cx="5181600" cy="230832"/>
          </a:xfrm>
          <a:prstGeom prst="rect">
            <a:avLst/>
          </a:prstGeom>
          <a:noFill/>
        </p:spPr>
        <p:txBody>
          <a:bodyPr wrap="square" rtlCol="0">
            <a:spAutoFit/>
          </a:bodyPr>
          <a:lstStyle/>
          <a:p>
            <a:r>
              <a:rPr lang="en-US" sz="900" dirty="0">
                <a:hlinkClick r:id="rId4" tooltip="https://www.masahmad.com/2017/07/3-langkah-penting-untuk-mewujudkan.html"/>
              </a:rPr>
              <a:t>This Photo</a:t>
            </a:r>
            <a:r>
              <a:rPr lang="en-US" sz="900" dirty="0"/>
              <a:t> by Unknown Author is licensed under </a:t>
            </a:r>
            <a:r>
              <a:rPr lang="en-US" sz="900" dirty="0">
                <a:hlinkClick r:id="rId5" tooltip="https://creativecommons.org/licenses/by-nc/3.0/"/>
              </a:rPr>
              <a:t>CC BY-NC</a:t>
            </a:r>
            <a:endParaRPr lang="en-US" sz="900" dirty="0"/>
          </a:p>
        </p:txBody>
      </p:sp>
    </p:spTree>
    <p:extLst>
      <p:ext uri="{BB962C8B-B14F-4D97-AF65-F5344CB8AC3E}">
        <p14:creationId xmlns:p14="http://schemas.microsoft.com/office/powerpoint/2010/main" val="23123234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582CDCABDFC0142A072242476F22683" ma:contentTypeVersion="9" ma:contentTypeDescription="Create a new document." ma:contentTypeScope="" ma:versionID="f3379132592f0eda891be4c9d76255e0">
  <xsd:schema xmlns:xsd="http://www.w3.org/2001/XMLSchema" xmlns:xs="http://www.w3.org/2001/XMLSchema" xmlns:p="http://schemas.microsoft.com/office/2006/metadata/properties" xmlns:ns3="2b597544-5db0-402c-86b6-c95741d7c7bf" xmlns:ns4="f66c6396-df30-4bf3-9f34-6764a15a02ce" targetNamespace="http://schemas.microsoft.com/office/2006/metadata/properties" ma:root="true" ma:fieldsID="e74a91e2e777351e68789070c6525bab" ns3:_="" ns4:_="">
    <xsd:import namespace="2b597544-5db0-402c-86b6-c95741d7c7bf"/>
    <xsd:import namespace="f66c6396-df30-4bf3-9f34-6764a15a02c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597544-5db0-402c-86b6-c95741d7c7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66c6396-df30-4bf3-9f34-6764a15a02c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C6F5248-4B7B-4133-A2DB-5DEDAF6E17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597544-5db0-402c-86b6-c95741d7c7bf"/>
    <ds:schemaRef ds:uri="f66c6396-df30-4bf3-9f34-6764a15a02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197B46D-4ABD-4535-A6CC-9837FD5BE84E}">
  <ds:schemaRefs>
    <ds:schemaRef ds:uri="http://schemas.microsoft.com/sharepoint/v3/contenttype/forms"/>
  </ds:schemaRefs>
</ds:datastoreItem>
</file>

<file path=customXml/itemProps3.xml><?xml version="1.0" encoding="utf-8"?>
<ds:datastoreItem xmlns:ds="http://schemas.openxmlformats.org/officeDocument/2006/customXml" ds:itemID="{AAF705D4-5B05-47E2-B936-CF65F5670908}">
  <ds:schemaRefs>
    <ds:schemaRef ds:uri="http://schemas.microsoft.com/office/2006/documentManagement/types"/>
    <ds:schemaRef ds:uri="f66c6396-df30-4bf3-9f34-6764a15a02ce"/>
    <ds:schemaRef ds:uri="http://schemas.microsoft.com/office/2006/metadata/properties"/>
    <ds:schemaRef ds:uri="http://purl.org/dc/terms/"/>
    <ds:schemaRef ds:uri="http://schemas.microsoft.com/office/infopath/2007/PartnerControls"/>
    <ds:schemaRef ds:uri="http://www.w3.org/XML/1998/namespace"/>
    <ds:schemaRef ds:uri="2b597544-5db0-402c-86b6-c95741d7c7bf"/>
    <ds:schemaRef ds:uri="http://schemas.openxmlformats.org/package/2006/metadata/core-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2295</TotalTime>
  <Words>1621</Words>
  <Application>Microsoft Office PowerPoint</Application>
  <PresentationFormat>Widescreen</PresentationFormat>
  <Paragraphs>299</Paragraphs>
  <Slides>40</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Calibri</vt:lpstr>
      <vt:lpstr>Calibri </vt:lpstr>
      <vt:lpstr>Calibri Light</vt:lpstr>
      <vt:lpstr>Courier New</vt:lpstr>
      <vt:lpstr>Times New Roman</vt:lpstr>
      <vt:lpstr>Wingdings</vt:lpstr>
      <vt:lpstr>Office Theme</vt:lpstr>
      <vt:lpstr>Small Business Market Research </vt:lpstr>
      <vt:lpstr>AGENDA</vt:lpstr>
      <vt:lpstr>Introduction </vt:lpstr>
      <vt:lpstr>LEARNING OBJECTIVES</vt:lpstr>
      <vt:lpstr>What is Market Research?</vt:lpstr>
      <vt:lpstr>FAR Authority </vt:lpstr>
      <vt:lpstr>FAR Part 10- Market Research   When do you conduct market research?</vt:lpstr>
      <vt:lpstr>FY 2022 Prime Contracting Goals</vt:lpstr>
      <vt:lpstr>How to plan for market research?</vt:lpstr>
      <vt:lpstr>Tools &amp; Methods for Conducting Market Research </vt:lpstr>
      <vt:lpstr>Identifying Potential Socioeconomic Small Business and Small Business Suppliers </vt:lpstr>
      <vt:lpstr>Identifying Potential Socioeconomic Small Business and Small Business Suppliers Cont.</vt:lpstr>
      <vt:lpstr>Identifying Potential Socioeconomic Small Business and Small Business Suppliers Cont.</vt:lpstr>
      <vt:lpstr>Publicize Market Research </vt:lpstr>
      <vt:lpstr>Market Research Notices </vt:lpstr>
      <vt:lpstr>Elements of Market Research Notice</vt:lpstr>
      <vt:lpstr>Benefits Of Conducting Market Research</vt:lpstr>
      <vt:lpstr>Meaningful Exchanges With Industry</vt:lpstr>
      <vt:lpstr>Meaningful Exchanges With Industry Cont.</vt:lpstr>
      <vt:lpstr>Determining Most Suitable Method of Exchanges</vt:lpstr>
      <vt:lpstr>Tips While Conducting Market Research </vt:lpstr>
      <vt:lpstr>Challenges Of Conducting Market Research</vt:lpstr>
      <vt:lpstr>What Is Not Market Research?</vt:lpstr>
      <vt:lpstr>Types of Research and How To Conduct Them </vt:lpstr>
      <vt:lpstr>Types Of Market Research &amp; How To Conduct Them</vt:lpstr>
      <vt:lpstr>Executive Order 13985- Advancing Racial Equity and Support for Underserved Communities </vt:lpstr>
      <vt:lpstr>Consolidation and Bundling</vt:lpstr>
      <vt:lpstr>Consolidation and Bundling Cont.</vt:lpstr>
      <vt:lpstr>Buy American Act</vt:lpstr>
      <vt:lpstr>DOCUMENTATION- SHOW YOUR WORK!</vt:lpstr>
      <vt:lpstr>Analyze Market Research Findings</vt:lpstr>
      <vt:lpstr>Analyze Market Research Findings </vt:lpstr>
      <vt:lpstr>Analyze Market Research Findings Contd. </vt:lpstr>
      <vt:lpstr>Analyze Market Research Findings Contd. </vt:lpstr>
      <vt:lpstr>Subcontracting </vt:lpstr>
      <vt:lpstr>Identify Trends and Issues </vt:lpstr>
      <vt:lpstr>Rule of Two and FAR Part 19.203</vt:lpstr>
      <vt:lpstr>Industry Engagement </vt:lpstr>
      <vt:lpstr>Market Research Report Format- Documentation is Key!</vt:lpstr>
      <vt:lpstr>Open Dialogue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Brighid Boykin (CENSUS/ACQ FED)</dc:creator>
  <cp:lastModifiedBy>Brighid Boykin (CENSUS/ACQ FED)</cp:lastModifiedBy>
  <cp:revision>91</cp:revision>
  <dcterms:created xsi:type="dcterms:W3CDTF">2021-04-29T19:36:43Z</dcterms:created>
  <dcterms:modified xsi:type="dcterms:W3CDTF">2022-05-12T17:28:53Z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0x0101000582CDCABDFC0142A072242476F22683</vt:lpwstr>
  </property>
</Properties>
</file>