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306" r:id="rId6"/>
    <p:sldId id="272" r:id="rId7"/>
    <p:sldId id="274" r:id="rId8"/>
    <p:sldId id="314" r:id="rId9"/>
    <p:sldId id="312" r:id="rId10"/>
    <p:sldId id="313" r:id="rId11"/>
    <p:sldId id="315" r:id="rId12"/>
    <p:sldId id="317" r:id="rId13"/>
    <p:sldId id="316" r:id="rId14"/>
    <p:sldId id="311" r:id="rId15"/>
    <p:sldId id="31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14E7D"/>
    <a:srgbClr val="953735"/>
    <a:srgbClr val="17375E"/>
    <a:srgbClr val="C0C0C0"/>
    <a:srgbClr val="CCECFF"/>
    <a:srgbClr val="F2F2F2"/>
    <a:srgbClr val="014067"/>
    <a:srgbClr val="3F3F3F"/>
    <a:srgbClr val="013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8970" autoAdjust="0"/>
  </p:normalViewPr>
  <p:slideViewPr>
    <p:cSldViewPr snapToGrid="0" showGuides="1">
      <p:cViewPr varScale="1">
        <p:scale>
          <a:sx n="122" d="100"/>
          <a:sy n="122" d="100"/>
        </p:scale>
        <p:origin x="-102" y="-222"/>
      </p:cViewPr>
      <p:guideLst>
        <p:guide orient="horz" pos="2160"/>
        <p:guide pos="3840"/>
        <p:guide pos="5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F2C489-DFEA-4F46-BF56-B58286249F9D}" type="doc">
      <dgm:prSet loTypeId="urn:microsoft.com/office/officeart/2005/8/layout/hList6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3345B8-67A4-427F-9402-68F8343E6DBF}">
      <dgm:prSet phldrT="[Text]"/>
      <dgm:spPr/>
      <dgm:t>
        <a:bodyPr/>
        <a:lstStyle/>
        <a:p>
          <a:r>
            <a:rPr lang="en-US" dirty="0" smtClean="0"/>
            <a:t>100% Agree or Strongly Agree that they accomplished Workshop Purpose</a:t>
          </a:r>
          <a:endParaRPr lang="en-US" dirty="0"/>
        </a:p>
      </dgm:t>
    </dgm:pt>
    <dgm:pt modelId="{DC506086-998A-4A37-9BCF-16C9E6F85F92}" type="parTrans" cxnId="{4AD46591-2D77-454C-B158-A71C438D0FEF}">
      <dgm:prSet/>
      <dgm:spPr/>
      <dgm:t>
        <a:bodyPr/>
        <a:lstStyle/>
        <a:p>
          <a:endParaRPr lang="en-US"/>
        </a:p>
      </dgm:t>
    </dgm:pt>
    <dgm:pt modelId="{56F5443A-9088-4965-A457-24FCEC324A42}" type="sibTrans" cxnId="{4AD46591-2D77-454C-B158-A71C438D0FEF}">
      <dgm:prSet/>
      <dgm:spPr/>
      <dgm:t>
        <a:bodyPr/>
        <a:lstStyle/>
        <a:p>
          <a:endParaRPr lang="en-US"/>
        </a:p>
      </dgm:t>
    </dgm:pt>
    <dgm:pt modelId="{EFE0CB48-A757-412A-A436-DABAF950D35D}">
      <dgm:prSet phldrT="[Text]"/>
      <dgm:spPr/>
      <dgm:t>
        <a:bodyPr/>
        <a:lstStyle/>
        <a:p>
          <a:r>
            <a:rPr lang="en-US" dirty="0" smtClean="0"/>
            <a:t>100% Agree or Strongly Agree that they met all 5 Workshop Objectives </a:t>
          </a:r>
          <a:endParaRPr lang="en-US" dirty="0"/>
        </a:p>
      </dgm:t>
    </dgm:pt>
    <dgm:pt modelId="{6601C4C4-569B-496D-9E39-47170AF6BDE3}" type="parTrans" cxnId="{262D9AC4-AA2B-4DEF-84EB-A4E4093046D6}">
      <dgm:prSet/>
      <dgm:spPr/>
      <dgm:t>
        <a:bodyPr/>
        <a:lstStyle/>
        <a:p>
          <a:endParaRPr lang="en-US"/>
        </a:p>
      </dgm:t>
    </dgm:pt>
    <dgm:pt modelId="{3AD4C925-DACD-40D4-A15E-6521D6C797AE}" type="sibTrans" cxnId="{262D9AC4-AA2B-4DEF-84EB-A4E4093046D6}">
      <dgm:prSet/>
      <dgm:spPr/>
      <dgm:t>
        <a:bodyPr/>
        <a:lstStyle/>
        <a:p>
          <a:endParaRPr lang="en-US"/>
        </a:p>
      </dgm:t>
    </dgm:pt>
    <dgm:pt modelId="{3C091CDD-FF9E-4147-B78E-68CF2E715FE5}" type="pres">
      <dgm:prSet presAssocID="{ADF2C489-DFEA-4F46-BF56-B58286249F9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EF1A1C-A7BF-450D-8A1B-94D332C7A36D}" type="pres">
      <dgm:prSet presAssocID="{963345B8-67A4-427F-9402-68F8343E6DB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861ED6-0442-4679-BABD-8B36472C09A9}" type="pres">
      <dgm:prSet presAssocID="{56F5443A-9088-4965-A457-24FCEC324A42}" presName="sibTrans" presStyleCnt="0"/>
      <dgm:spPr/>
    </dgm:pt>
    <dgm:pt modelId="{F7C709A3-1475-4AB7-9599-EB03091EFE82}" type="pres">
      <dgm:prSet presAssocID="{EFE0CB48-A757-412A-A436-DABAF950D35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2D9AC4-AA2B-4DEF-84EB-A4E4093046D6}" srcId="{ADF2C489-DFEA-4F46-BF56-B58286249F9D}" destId="{EFE0CB48-A757-412A-A436-DABAF950D35D}" srcOrd="1" destOrd="0" parTransId="{6601C4C4-569B-496D-9E39-47170AF6BDE3}" sibTransId="{3AD4C925-DACD-40D4-A15E-6521D6C797AE}"/>
    <dgm:cxn modelId="{532D01DA-1E9E-44DD-9F84-9553116AA6EF}" type="presOf" srcId="{ADF2C489-DFEA-4F46-BF56-B58286249F9D}" destId="{3C091CDD-FF9E-4147-B78E-68CF2E715FE5}" srcOrd="0" destOrd="0" presId="urn:microsoft.com/office/officeart/2005/8/layout/hList6"/>
    <dgm:cxn modelId="{4AD46591-2D77-454C-B158-A71C438D0FEF}" srcId="{ADF2C489-DFEA-4F46-BF56-B58286249F9D}" destId="{963345B8-67A4-427F-9402-68F8343E6DBF}" srcOrd="0" destOrd="0" parTransId="{DC506086-998A-4A37-9BCF-16C9E6F85F92}" sibTransId="{56F5443A-9088-4965-A457-24FCEC324A42}"/>
    <dgm:cxn modelId="{B4A802FB-15BC-4A60-8AB6-C7CA6A4B55CA}" type="presOf" srcId="{EFE0CB48-A757-412A-A436-DABAF950D35D}" destId="{F7C709A3-1475-4AB7-9599-EB03091EFE82}" srcOrd="0" destOrd="0" presId="urn:microsoft.com/office/officeart/2005/8/layout/hList6"/>
    <dgm:cxn modelId="{3BD2AC55-5DCC-48D5-AFD6-D09D80724C0F}" type="presOf" srcId="{963345B8-67A4-427F-9402-68F8343E6DBF}" destId="{1BEF1A1C-A7BF-450D-8A1B-94D332C7A36D}" srcOrd="0" destOrd="0" presId="urn:microsoft.com/office/officeart/2005/8/layout/hList6"/>
    <dgm:cxn modelId="{55AE5F4F-259C-44DC-8417-BBACC8924BE4}" type="presParOf" srcId="{3C091CDD-FF9E-4147-B78E-68CF2E715FE5}" destId="{1BEF1A1C-A7BF-450D-8A1B-94D332C7A36D}" srcOrd="0" destOrd="0" presId="urn:microsoft.com/office/officeart/2005/8/layout/hList6"/>
    <dgm:cxn modelId="{0F76231E-95DA-4182-AD7C-4CDB0B5D964F}" type="presParOf" srcId="{3C091CDD-FF9E-4147-B78E-68CF2E715FE5}" destId="{29861ED6-0442-4679-BABD-8B36472C09A9}" srcOrd="1" destOrd="0" presId="urn:microsoft.com/office/officeart/2005/8/layout/hList6"/>
    <dgm:cxn modelId="{FA9D5FE7-0571-479B-AD5D-A2E7A731DA52}" type="presParOf" srcId="{3C091CDD-FF9E-4147-B78E-68CF2E715FE5}" destId="{F7C709A3-1475-4AB7-9599-EB03091EFE82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EF1A1C-A7BF-450D-8A1B-94D332C7A36D}">
      <dsp:nvSpPr>
        <dsp:cNvPr id="0" name=""/>
        <dsp:cNvSpPr/>
      </dsp:nvSpPr>
      <dsp:spPr>
        <a:xfrm rot="16200000">
          <a:off x="-313239" y="316146"/>
          <a:ext cx="3428999" cy="279670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0672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100% Agree or Strongly Agree that they accomplished Workshop Purpose</a:t>
          </a:r>
          <a:endParaRPr lang="en-US" sz="2500" kern="1200" dirty="0"/>
        </a:p>
      </dsp:txBody>
      <dsp:txXfrm rot="5400000">
        <a:off x="2908" y="685799"/>
        <a:ext cx="2796706" cy="2057399"/>
      </dsp:txXfrm>
    </dsp:sp>
    <dsp:sp modelId="{F7C709A3-1475-4AB7-9599-EB03091EFE82}">
      <dsp:nvSpPr>
        <dsp:cNvPr id="0" name=""/>
        <dsp:cNvSpPr/>
      </dsp:nvSpPr>
      <dsp:spPr>
        <a:xfrm rot="16200000">
          <a:off x="2693220" y="316146"/>
          <a:ext cx="3428999" cy="279670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0672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100% Agree or Strongly Agree that they met all 5 Workshop Objectives </a:t>
          </a:r>
          <a:endParaRPr lang="en-US" sz="2500" kern="1200" dirty="0"/>
        </a:p>
      </dsp:txBody>
      <dsp:txXfrm rot="5400000">
        <a:off x="3009367" y="685799"/>
        <a:ext cx="2796706" cy="2057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BFC85-49E4-447A-A7E3-16153CB2FE2A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072A3-100F-40A9-915F-8D2D9E696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1B50E-4C60-4F9E-B773-52059170945B}" type="datetimeFigureOut">
              <a:rPr lang="en-US" noProof="0" smtClean="0"/>
              <a:t>10/29/2020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30CFA-805A-4FD3-B3A0-DAAA5993DA1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ba.app.cloud.gov/app/#/pba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86620c8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7388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86620c8ce_0_0:notes"/>
          <p:cNvSpPr txBox="1">
            <a:spLocks noGrp="1"/>
          </p:cNvSpPr>
          <p:nvPr>
            <p:ph type="body" idx="1"/>
          </p:nvPr>
        </p:nvSpPr>
        <p:spPr>
          <a:xfrm>
            <a:off x="914814" y="4343713"/>
            <a:ext cx="5028445" cy="4113724"/>
          </a:xfrm>
          <a:prstGeom prst="rect">
            <a:avLst/>
          </a:prstGeom>
        </p:spPr>
        <p:txBody>
          <a:bodyPr spcFirstLastPara="1" wrap="square" lIns="89569" tIns="89569" rIns="89569" bIns="89569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980"/>
              </a:spcAft>
            </a:pPr>
            <a:r>
              <a:rPr lang="en-US" sz="1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The Civilian SAW (CSAW) initiative was proposed by a member of the the Professional Services Interagency Team who had experienced the benefits of the approach. As a result, GSA (in partnership with OFPP) began research into CSAWs.</a:t>
            </a:r>
            <a:endParaRPr sz="14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286620c8ce_0_0:notes"/>
          <p:cNvSpPr txBox="1">
            <a:spLocks noGrp="1"/>
          </p:cNvSpPr>
          <p:nvPr>
            <p:ph type="sldNum" idx="12"/>
          </p:nvPr>
        </p:nvSpPr>
        <p:spPr>
          <a:xfrm>
            <a:off x="3886407" y="8687426"/>
            <a:ext cx="2971660" cy="456458"/>
          </a:xfrm>
          <a:prstGeom prst="rect">
            <a:avLst/>
          </a:prstGeom>
        </p:spPr>
        <p:txBody>
          <a:bodyPr spcFirstLastPara="1" wrap="square" lIns="91406" tIns="45703" rIns="91406" bIns="45703" anchor="b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-US"/>
              <a:pPr>
                <a:buClr>
                  <a:srgbClr val="000000"/>
                </a:buClr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7388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p6:notes"/>
          <p:cNvSpPr txBox="1">
            <a:spLocks noGrp="1"/>
          </p:cNvSpPr>
          <p:nvPr>
            <p:ph type="body" idx="1"/>
          </p:nvPr>
        </p:nvSpPr>
        <p:spPr>
          <a:xfrm>
            <a:off x="914814" y="4343713"/>
            <a:ext cx="5028445" cy="4113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550" tIns="89550" rIns="89550" bIns="89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SzPts val="1400"/>
              <a:buNone/>
            </a:pP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https://pba.app.cloud.gov/app/#/pba</a:t>
            </a:r>
            <a:endParaRPr/>
          </a:p>
        </p:txBody>
      </p:sp>
      <p:sp>
        <p:nvSpPr>
          <p:cNvPr id="348" name="Google Shape;348;p6:notes"/>
          <p:cNvSpPr txBox="1">
            <a:spLocks noGrp="1"/>
          </p:cNvSpPr>
          <p:nvPr>
            <p:ph type="sldNum" idx="12"/>
          </p:nvPr>
        </p:nvSpPr>
        <p:spPr>
          <a:xfrm>
            <a:off x="3886407" y="8687426"/>
            <a:ext cx="2971660" cy="456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5bff921c96_0_105:notes"/>
          <p:cNvSpPr txBox="1">
            <a:spLocks noGrp="1"/>
          </p:cNvSpPr>
          <p:nvPr>
            <p:ph type="sldNum" idx="12"/>
          </p:nvPr>
        </p:nvSpPr>
        <p:spPr>
          <a:xfrm>
            <a:off x="3886408" y="8687424"/>
            <a:ext cx="2971367" cy="456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1" tIns="45703" rIns="91431" bIns="45703" anchor="b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-US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>
                <a:buClr>
                  <a:srgbClr val="000000"/>
                </a:buClr>
              </a:pPr>
              <a:t>12</a:t>
            </a:fld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5" name="Google Shape;425;g5bff921c9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377825"/>
            <a:ext cx="4459287" cy="25098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6" name="Google Shape;426;g5bff921c96_0_105:notes"/>
          <p:cNvSpPr txBox="1">
            <a:spLocks noGrp="1"/>
          </p:cNvSpPr>
          <p:nvPr>
            <p:ph type="body" idx="1"/>
          </p:nvPr>
        </p:nvSpPr>
        <p:spPr>
          <a:xfrm>
            <a:off x="413881" y="2947613"/>
            <a:ext cx="6074561" cy="5912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1" tIns="45703" rIns="91431" bIns="45703" anchor="t" anchorCtr="0">
            <a:noAutofit/>
          </a:bodyPr>
          <a:lstStyle/>
          <a:p>
            <a:pPr>
              <a:spcBef>
                <a:spcPts val="392"/>
              </a:spcBef>
              <a:buClr>
                <a:schemeClr val="dk1"/>
              </a:buClr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=""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4559554"/>
            <a:ext cx="3187700" cy="1689100"/>
          </a:xfrm>
          <a:prstGeom prst="line">
            <a:avLst/>
          </a:prstGeom>
          <a:ln>
            <a:solidFill>
              <a:srgbClr val="953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=""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42757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rgbClr val="953735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=""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42250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rgbClr val="953735"/>
                </a:solidFill>
                <a:latin typeface="Trebuchet MS" panose="020B060302020202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12" name="Oval 11"/>
          <p:cNvSpPr>
            <a:spLocks/>
          </p:cNvSpPr>
          <p:nvPr userDrawn="1"/>
        </p:nvSpPr>
        <p:spPr>
          <a:xfrm>
            <a:off x="2947305" y="2677887"/>
            <a:ext cx="1714502" cy="12817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9" descr="H:\Rotation 4 PSHC Category Management\CSAW\CSAW Logo - Color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633" y="2920612"/>
            <a:ext cx="1846943" cy="79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/>
          <p:nvPr userDrawn="1"/>
        </p:nvSpPr>
        <p:spPr>
          <a:xfrm>
            <a:off x="1123089" y="969108"/>
            <a:ext cx="5380958" cy="491587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Placeholder 4"/>
          <p:cNvPicPr>
            <a:picLocks noChangeAspect="1"/>
          </p:cNvPicPr>
          <p:nvPr userDrawn="1"/>
        </p:nvPicPr>
        <p:blipFill rotWithShape="1"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7981" y="1111795"/>
            <a:ext cx="5011175" cy="462769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=""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=""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953735"/>
              </a:buCl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buClr>
                <a:srgbClr val="953735"/>
              </a:buClr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buClr>
                <a:srgbClr val="953735"/>
              </a:buCl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buClr>
                <a:srgbClr val="953735"/>
              </a:buClr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buClr>
                <a:srgbClr val="953735"/>
              </a:buClr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=""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5" name="Text Placeholder 4" title="Subtitle">
            <a:extLst>
              <a:ext uri="{FF2B5EF4-FFF2-40B4-BE49-F238E27FC236}">
                <a16:creationId xmlns=""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dirty="0"/>
              <a:t>CLICK TO SUBTITLE STYLE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=""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rgbClr val="17375E"/>
                </a:solidFill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2" name="Picture Placeholder 58">
            <a:extLst>
              <a:ext uri="{FF2B5EF4-FFF2-40B4-BE49-F238E27FC236}">
                <a16:creationId xmlns="" xmlns:a16="http://schemas.microsoft.com/office/drawing/2014/main" id="{3FCCC668-2247-4814-9CC5-9C5D4B447AA3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379" y="2304933"/>
            <a:ext cx="3892642" cy="2906279"/>
          </a:xfrm>
          <a:prstGeom prst="rect">
            <a:avLst/>
          </a:prstGeom>
          <a:noFill/>
          <a:ln w="19050">
            <a:solidFill>
              <a:srgbClr val="953735"/>
            </a:solidFill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109" y="0"/>
            <a:ext cx="1724891" cy="73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7772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rgbClr val="953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=""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=""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rgbClr val="953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=""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=""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dirty="0"/>
              <a:t>CLICK TO SUBTITLE STYLE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=""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=""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000" b="1">
                <a:solidFill>
                  <a:srgbClr val="17375E"/>
                </a:solidFill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21" name="Content Placeholder 2" title="Bullet Points">
            <a:extLst>
              <a:ext uri="{FF2B5EF4-FFF2-40B4-BE49-F238E27FC236}">
                <a16:creationId xmlns=""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531378" y="2929317"/>
            <a:ext cx="5456728" cy="32177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953735"/>
              </a:buCl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buClr>
                <a:srgbClr val="953735"/>
              </a:buClr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buClr>
                <a:srgbClr val="953735"/>
              </a:buCl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buClr>
                <a:srgbClr val="953735"/>
              </a:buClr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buClr>
                <a:srgbClr val="953735"/>
              </a:buClr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29" name="Content Placeholder 2" title="Bullet Points">
            <a:extLst>
              <a:ext uri="{FF2B5EF4-FFF2-40B4-BE49-F238E27FC236}">
                <a16:creationId xmlns=""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186362" y="2927968"/>
            <a:ext cx="5456728" cy="32177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953735"/>
              </a:buCl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buClr>
                <a:srgbClr val="953735"/>
              </a:buClr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buClr>
                <a:srgbClr val="953735"/>
              </a:buCl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buClr>
                <a:srgbClr val="953735"/>
              </a:buClr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buClr>
                <a:srgbClr val="953735"/>
              </a:buClr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109" y="0"/>
            <a:ext cx="1724891" cy="73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Diagonal Stripe 28">
              <a:extLst>
                <a:ext uri="{FF2B5EF4-FFF2-40B4-BE49-F238E27FC236}">
                  <a16:creationId xmlns=""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lelogram 30">
              <a:extLst>
                <a:ext uri="{FF2B5EF4-FFF2-40B4-BE49-F238E27FC236}">
                  <a16:creationId xmlns=""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rgbClr val="953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Parallelogram 32">
            <a:extLst>
              <a:ext uri="{FF2B5EF4-FFF2-40B4-BE49-F238E27FC236}">
                <a16:creationId xmlns=""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4" name="Text Placeholder 4" title="Subtitle">
            <a:extLst>
              <a:ext uri="{FF2B5EF4-FFF2-40B4-BE49-F238E27FC236}">
                <a16:creationId xmlns=""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dirty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=""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000" b="1">
                <a:solidFill>
                  <a:srgbClr val="17375E"/>
                </a:solidFill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=""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109" y="0"/>
            <a:ext cx="1724891" cy="73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ble Placeholder 11" title="Table">
            <a:extLst>
              <a:ext uri="{FF2B5EF4-FFF2-40B4-BE49-F238E27FC236}">
                <a16:creationId xmlns=""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=""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elogram 32">
              <a:extLst>
                <a:ext uri="{FF2B5EF4-FFF2-40B4-BE49-F238E27FC236}">
                  <a16:creationId xmlns=""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rgbClr val="953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=""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=""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dirty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=""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000" b="1">
                <a:solidFill>
                  <a:srgbClr val="17375E"/>
                </a:solidFill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109" y="0"/>
            <a:ext cx="1724891" cy="73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work Full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=""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Placeholder 11">
            <a:extLst>
              <a:ext uri="{FF2B5EF4-FFF2-40B4-BE49-F238E27FC236}">
                <a16:creationId xmlns="" xmlns:a16="http://schemas.microsoft.com/office/drawing/2014/main" id="{6B070BD8-8610-4F64-A93A-41F46C39EC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06" y="342898"/>
            <a:ext cx="9766630" cy="6204859"/>
          </a:xfrm>
          <a:prstGeom prst="rect">
            <a:avLst/>
          </a:prstGeom>
        </p:spPr>
      </p:pic>
      <p:sp>
        <p:nvSpPr>
          <p:cNvPr id="9" name="Title 1" title="Title ">
            <a:extLst>
              <a:ext uri="{FF2B5EF4-FFF2-40B4-BE49-F238E27FC236}">
                <a16:creationId xmlns=""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5823086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zzle Full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=""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Placeholder 11">
            <a:extLst>
              <a:ext uri="{FF2B5EF4-FFF2-40B4-BE49-F238E27FC236}">
                <a16:creationId xmlns="" xmlns:a16="http://schemas.microsoft.com/office/drawing/2014/main" id="{6B070BD8-8610-4F64-A93A-41F46C39EC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374" y="380999"/>
            <a:ext cx="6619852" cy="6204859"/>
          </a:xfrm>
          <a:prstGeom prst="rect">
            <a:avLst/>
          </a:prstGeom>
        </p:spPr>
      </p:pic>
      <p:sp>
        <p:nvSpPr>
          <p:cNvPr id="9" name="Title 1" title="Title ">
            <a:extLst>
              <a:ext uri="{FF2B5EF4-FFF2-40B4-BE49-F238E27FC236}">
                <a16:creationId xmlns=""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519" y="2261872"/>
            <a:ext cx="4705830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245437466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lict Funny Full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=""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9903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lict/Stress Serious Full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=""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Placeholder 11">
            <a:extLst>
              <a:ext uri="{FF2B5EF4-FFF2-40B4-BE49-F238E27FC236}">
                <a16:creationId xmlns="" xmlns:a16="http://schemas.microsoft.com/office/drawing/2014/main" id="{6B070BD8-8610-4F64-A93A-41F46C39EC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696" y="380999"/>
            <a:ext cx="9302637" cy="6204858"/>
          </a:xfrm>
          <a:prstGeom prst="rect">
            <a:avLst/>
          </a:prstGeom>
        </p:spPr>
      </p:pic>
      <p:sp>
        <p:nvSpPr>
          <p:cNvPr id="9" name="Title 1" title="Title ">
            <a:extLst>
              <a:ext uri="{FF2B5EF4-FFF2-40B4-BE49-F238E27FC236}">
                <a16:creationId xmlns=""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214" y="505901"/>
            <a:ext cx="2381409" cy="1319119"/>
          </a:xfrm>
          <a:prstGeom prst="rect">
            <a:avLst/>
          </a:prstGeom>
          <a:solidFill>
            <a:srgbClr val="953735">
              <a:alpha val="90000"/>
            </a:srgbClr>
          </a:solidFill>
        </p:spPr>
        <p:txBody>
          <a:bodyPr lIns="288000" anchor="ctr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2826071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asons/Phases Full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=""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Placeholder 11">
            <a:extLst>
              <a:ext uri="{FF2B5EF4-FFF2-40B4-BE49-F238E27FC236}">
                <a16:creationId xmlns="" xmlns:a16="http://schemas.microsoft.com/office/drawing/2014/main" id="{6B070BD8-8610-4F64-A93A-41F46C39EC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35" y="1251240"/>
            <a:ext cx="9766630" cy="5166548"/>
          </a:xfrm>
          <a:prstGeom prst="rect">
            <a:avLst/>
          </a:prstGeom>
        </p:spPr>
      </p:pic>
      <p:sp>
        <p:nvSpPr>
          <p:cNvPr id="9" name="Title 1" title="Title ">
            <a:extLst>
              <a:ext uri="{FF2B5EF4-FFF2-40B4-BE49-F238E27FC236}">
                <a16:creationId xmlns=""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0435" y="158280"/>
            <a:ext cx="5823086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190021173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eamlining Full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=""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0"/>
            <a:ext cx="11747500" cy="6299203"/>
          </a:xfrm>
          <a:prstGeom prst="rtTriangle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=""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729" y="753112"/>
            <a:ext cx="5823086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175017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=""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2">
              <a:lumMod val="60000"/>
              <a:lumOff val="4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=""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rebuchet MS" panose="020B0603020202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=""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Trebuchet MS" panose="020B060302020202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=""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768849"/>
            <a:ext cx="1919789" cy="1001054"/>
          </a:xfrm>
          <a:prstGeom prst="line">
            <a:avLst/>
          </a:prstGeom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=""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Hexagon 14" descr="Solid dark colored hexagon in the middle of image accent">
            <a:extLst>
              <a:ext uri="{FF2B5EF4-FFF2-40B4-BE49-F238E27FC236}">
                <a16:creationId xmlns="" xmlns:a16="http://schemas.microsoft.com/office/drawing/2014/main" id="{7CE8B54A-D8B2-498F-ACFB-31AC2DEB83FA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1971964" y="1644692"/>
            <a:ext cx="3648537" cy="3145292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Hexagon 21" descr="Solid dark colored hexagon in the middle of image accent">
            <a:extLst>
              <a:ext uri="{FF2B5EF4-FFF2-40B4-BE49-F238E27FC236}">
                <a16:creationId xmlns="" xmlns:a16="http://schemas.microsoft.com/office/drawing/2014/main" id="{7CE8B54A-D8B2-498F-ACFB-31AC2DEB83FA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2104395" y="1758857"/>
            <a:ext cx="3383674" cy="2916962"/>
          </a:xfrm>
          <a:prstGeom prst="hexagon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H:\Rotation 4 PSHC Category Management\CSAW\CSAW Logo - White (1)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129" y="2580103"/>
            <a:ext cx="2965023" cy="127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 Flag Full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=""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7847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">
            <a:extLst>
              <a:ext uri="{FF2B5EF4-FFF2-40B4-BE49-F238E27FC236}">
                <a16:creationId xmlns=""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5377" y="1768931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17375E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=""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52369" y="3447688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Trebuchet MS" panose="020B0603020202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=""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79546" y="3839451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Trebuchet MS" panose="020B0603020202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=""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9545" y="4235240"/>
            <a:ext cx="3445783" cy="289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Trebuchet MS" panose="020B0603020202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=""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79546" y="4622741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Trebuchet MS" panose="020B0603020202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=""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788378" y="3491772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5" name="Shape 4186">
            <a:extLst>
              <a:ext uri="{FF2B5EF4-FFF2-40B4-BE49-F238E27FC236}">
                <a16:creationId xmlns=""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848055" y="3865618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9" name="Shape 4379">
            <a:extLst>
              <a:ext uri="{FF2B5EF4-FFF2-40B4-BE49-F238E27FC236}">
                <a16:creationId xmlns=""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807463" y="4297964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0" name="Shape 4487">
            <a:extLst>
              <a:ext uri="{FF2B5EF4-FFF2-40B4-BE49-F238E27FC236}">
                <a16:creationId xmlns=""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820241" y="4653590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1" name="Right Triangle 20">
            <a:extLst>
              <a:ext uri="{FF2B5EF4-FFF2-40B4-BE49-F238E27FC236}">
                <a16:creationId xmlns=""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rgbClr val="953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Placeholder 4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7981" y="1111795"/>
            <a:ext cx="5011175" cy="4627697"/>
          </a:xfrm>
          <a:prstGeom prst="ellipse">
            <a:avLst/>
          </a:prstGeom>
        </p:spPr>
      </p:pic>
      <p:sp>
        <p:nvSpPr>
          <p:cNvPr id="18" name="Oval 17"/>
          <p:cNvSpPr>
            <a:spLocks/>
          </p:cNvSpPr>
          <p:nvPr userDrawn="1"/>
        </p:nvSpPr>
        <p:spPr>
          <a:xfrm>
            <a:off x="2947305" y="2677887"/>
            <a:ext cx="1714502" cy="12817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9" descr="H:\Rotation 4 PSHC Category Management\CSAW\CSAW Logo - Color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633" y="2920612"/>
            <a:ext cx="1846943" cy="79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=""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rgbClr val="953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=""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17375E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=""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spc="300">
                <a:solidFill>
                  <a:schemeClr val="accent6"/>
                </a:solidFill>
                <a:latin typeface="Trebuchet MS" panose="020B060302020202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6172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ectio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=""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=""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rgbClr val="953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=""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>
                <a:solidFill>
                  <a:srgbClr val="17375E"/>
                </a:solidFill>
                <a:latin typeface="Trebuchet MS" panose="020B0603020202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=""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 spc="300">
                <a:solidFill>
                  <a:schemeClr val="accent6"/>
                </a:solidFill>
                <a:latin typeface="Trebuchet MS" panose="020B060302020202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rgbClr val="953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=""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=""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78656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rgbClr val="953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=""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=""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rgbClr val="953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=""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=""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rgbClr val="17375E"/>
                </a:solidFill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=""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/>
          <a:lstStyle>
            <a:lvl1pPr>
              <a:buClr>
                <a:srgbClr val="953735"/>
              </a:buCl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buClr>
                <a:srgbClr val="953735"/>
              </a:buCl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buClr>
                <a:srgbClr val="953735"/>
              </a:buCl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buClr>
                <a:srgbClr val="953735"/>
              </a:buCl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buClr>
                <a:srgbClr val="953735"/>
              </a:buCl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109" y="0"/>
            <a:ext cx="1724891" cy="73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3043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rgbClr val="953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=""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=""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rgbClr val="953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=""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=""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000" b="1">
                <a:solidFill>
                  <a:srgbClr val="17375E"/>
                </a:solidFill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rgbClr val="953735"/>
              </a:buCl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buClr>
                <a:srgbClr val="953735"/>
              </a:buClr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buClr>
                <a:srgbClr val="953735"/>
              </a:buCl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buClr>
                <a:srgbClr val="953735"/>
              </a:buClr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buClr>
                <a:srgbClr val="953735"/>
              </a:buClr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=""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rgbClr val="953735"/>
              </a:buCl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buClr>
                <a:srgbClr val="953735"/>
              </a:buCl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buClr>
                <a:srgbClr val="953735"/>
              </a:buCl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buClr>
                <a:srgbClr val="953735"/>
              </a:buCl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buClr>
                <a:srgbClr val="953735"/>
              </a:buCl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109" y="0"/>
            <a:ext cx="1724891" cy="73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1316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rgbClr val="953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=""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=""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rgbClr val="953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=""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=""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000" b="1">
                <a:solidFill>
                  <a:srgbClr val="17375E"/>
                </a:solidFill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=""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  <a:latin typeface="Trebuchet MS" panose="020B0603020202020204" pitchFamily="34" charset="0"/>
              </a:defRPr>
            </a:lvl1pPr>
          </a:lstStyle>
          <a:p>
            <a:pPr marL="228600" lvl="0" indent="-228600"/>
            <a:r>
              <a:rPr lang="en-US" noProof="0" dirty="0" smtClean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=""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=""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rgbClr val="953735"/>
              </a:buCl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buClr>
                <a:srgbClr val="953735"/>
              </a:buCl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buClr>
                <a:srgbClr val="953735"/>
              </a:buCl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buClr>
                <a:srgbClr val="953735"/>
              </a:buCl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buClr>
                <a:srgbClr val="953735"/>
              </a:buCl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24" name="Content Placeholder 3">
            <a:extLst>
              <a:ext uri="{FF2B5EF4-FFF2-40B4-BE49-F238E27FC236}">
                <a16:creationId xmlns=""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/>
          <a:lstStyle>
            <a:lvl1pPr>
              <a:buClr>
                <a:srgbClr val="953735"/>
              </a:buCl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buClr>
                <a:srgbClr val="953735"/>
              </a:buCl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buClr>
                <a:srgbClr val="953735"/>
              </a:buCl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buClr>
                <a:srgbClr val="953735"/>
              </a:buCl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buClr>
                <a:srgbClr val="953735"/>
              </a:buCl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109" y="0"/>
            <a:ext cx="1724891" cy="73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26781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=""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rgbClr val="953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=""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000" b="1">
                <a:solidFill>
                  <a:srgbClr val="17375E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=""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/>
          <a:lstStyle>
            <a:lvl1pPr>
              <a:buClr>
                <a:srgbClr val="953735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953735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953735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953735"/>
              </a:buClr>
              <a:defRPr sz="1600">
                <a:latin typeface="Trebuchet MS" panose="020B0603020202020204" pitchFamily="34" charset="0"/>
              </a:defRPr>
            </a:lvl4pPr>
            <a:lvl5pPr>
              <a:buClr>
                <a:srgbClr val="953735"/>
              </a:buClr>
              <a:defRPr sz="1600">
                <a:latin typeface="Trebuchet MS" panose="020B0603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526537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=""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rgbClr val="953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=""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=""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=""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430260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=""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=""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rgbClr val="953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=""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109" y="0"/>
            <a:ext cx="1724891" cy="73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=""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rgbClr val="953735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=""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rebuchet MS" panose="020B0603020202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=""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Trebuchet MS" panose="020B060302020202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=""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768849"/>
            <a:ext cx="1919789" cy="1001054"/>
          </a:xfrm>
          <a:prstGeom prst="line">
            <a:avLst/>
          </a:prstGeom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=""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Hexagon 14" descr="Solid dark colored hexagon in the middle of image accent">
            <a:extLst>
              <a:ext uri="{FF2B5EF4-FFF2-40B4-BE49-F238E27FC236}">
                <a16:creationId xmlns="" xmlns:a16="http://schemas.microsoft.com/office/drawing/2014/main" id="{7CE8B54A-D8B2-498F-ACFB-31AC2DEB83FA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1971964" y="1644692"/>
            <a:ext cx="3648537" cy="3145292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Hexagon 21" descr="Solid dark colored hexagon in the middle of image accent">
            <a:extLst>
              <a:ext uri="{FF2B5EF4-FFF2-40B4-BE49-F238E27FC236}">
                <a16:creationId xmlns="" xmlns:a16="http://schemas.microsoft.com/office/drawing/2014/main" id="{7CE8B54A-D8B2-498F-ACFB-31AC2DEB83FA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2104395" y="1758857"/>
            <a:ext cx="3383674" cy="2916962"/>
          </a:xfrm>
          <a:prstGeom prst="hexagon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H:\Rotation 4 PSHC Category Management\CSAW\CSAW Logo - White (1)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129" y="2580103"/>
            <a:ext cx="2965023" cy="127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1071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=""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=""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rgbClr val="953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=""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3" name="Title 1" title="Title ">
            <a:extLst>
              <a:ext uri="{FF2B5EF4-FFF2-40B4-BE49-F238E27FC236}">
                <a16:creationId xmlns=""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rgbClr val="17375E"/>
                </a:solidFill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109" y="0"/>
            <a:ext cx="1724891" cy="73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17375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type="titleOnly">
  <p:cSld name="Agenda">
    <p:bg>
      <p:bgPr>
        <a:solidFill>
          <a:srgbClr val="1F497D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1"/>
          <p:cNvSpPr txBox="1">
            <a:spLocks noGrp="1"/>
          </p:cNvSpPr>
          <p:nvPr>
            <p:ph type="title"/>
          </p:nvPr>
        </p:nvSpPr>
        <p:spPr>
          <a:xfrm>
            <a:off x="7000" y="309067"/>
            <a:ext cx="11360800" cy="763600"/>
          </a:xfrm>
          <a:prstGeom prst="rect">
            <a:avLst/>
          </a:prstGeom>
        </p:spPr>
        <p:txBody>
          <a:bodyPr spcFirstLastPara="1" wrap="square" lIns="121806" tIns="121806" rIns="121806" bIns="12180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None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4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06" tIns="121806" rIns="121806" bIns="121806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7" name="Google Shape;207;p41"/>
          <p:cNvSpPr txBox="1"/>
          <p:nvPr/>
        </p:nvSpPr>
        <p:spPr>
          <a:xfrm>
            <a:off x="249800" y="1302200"/>
            <a:ext cx="11518800" cy="50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6" tIns="121806" rIns="121806" bIns="121806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686471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1_Title and Conten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>
            <a:spLocks noGrp="1"/>
          </p:cNvSpPr>
          <p:nvPr>
            <p:ph type="title"/>
          </p:nvPr>
        </p:nvSpPr>
        <p:spPr>
          <a:xfrm>
            <a:off x="857000" y="246600"/>
            <a:ext cx="9082800" cy="8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6" tIns="121806" rIns="121806" bIns="121806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159" name="Google Shape;159;p3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6" tIns="121806" rIns="121806" bIns="121806" anchor="t" anchorCtr="0">
            <a:noAutofit/>
          </a:bodyPr>
          <a:lstStyle>
            <a:lvl1pPr marL="609043" marR="0" lvl="0" indent="-422960" algn="l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8150" marR="0" lvl="1" indent="-422960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7213" marR="0" lvl="2" indent="-42296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6298" marR="0" lvl="3" indent="-42296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5340" marR="0" lvl="4" indent="-42296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4383" marR="0" lvl="5" indent="-42296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3467" marR="0" lvl="6" indent="-42296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2534" marR="0" lvl="7" indent="-42296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1638" marR="0" lvl="8" indent="-42296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31"/>
          <p:cNvSpPr txBox="1">
            <a:spLocks noGrp="1"/>
          </p:cNvSpPr>
          <p:nvPr>
            <p:ph type="sldNum" idx="12"/>
          </p:nvPr>
        </p:nvSpPr>
        <p:spPr>
          <a:xfrm>
            <a:off x="9347200" y="6629400"/>
            <a:ext cx="2844800" cy="2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6" tIns="121806" rIns="121806" bIns="121806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274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rgbClr val="0046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8F2D126A-B91E-F544-A45E-33A3F161A9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89771"/>
            <a:ext cx="7400925" cy="1243007"/>
          </a:xfrm>
        </p:spPr>
        <p:txBody>
          <a:bodyPr anchor="ctr">
            <a:normAutofit/>
          </a:bodyPr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23D9F17-2410-314E-BC09-B99E839E0DB8}"/>
              </a:ext>
            </a:extLst>
          </p:cNvPr>
          <p:cNvSpPr/>
          <p:nvPr userDrawn="1"/>
        </p:nvSpPr>
        <p:spPr>
          <a:xfrm>
            <a:off x="-14288" y="518317"/>
            <a:ext cx="400050" cy="1585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39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=""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rgbClr val="014E7D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=""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rebuchet MS" panose="020B0603020202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=""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Trebuchet MS" panose="020B060302020202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=""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768849"/>
            <a:ext cx="1919789" cy="1001054"/>
          </a:xfrm>
          <a:prstGeom prst="line">
            <a:avLst/>
          </a:prstGeom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=""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Hexagon 14" descr="Solid dark colored hexagon in the middle of image accent">
            <a:extLst>
              <a:ext uri="{FF2B5EF4-FFF2-40B4-BE49-F238E27FC236}">
                <a16:creationId xmlns="" xmlns:a16="http://schemas.microsoft.com/office/drawing/2014/main" id="{7CE8B54A-D8B2-498F-ACFB-31AC2DEB83FA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1971964" y="1644692"/>
            <a:ext cx="3648537" cy="3145292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Hexagon 21" descr="Solid dark colored hexagon in the middle of image accent">
            <a:extLst>
              <a:ext uri="{FF2B5EF4-FFF2-40B4-BE49-F238E27FC236}">
                <a16:creationId xmlns="" xmlns:a16="http://schemas.microsoft.com/office/drawing/2014/main" id="{7CE8B54A-D8B2-498F-ACFB-31AC2DEB83FA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2104395" y="1758857"/>
            <a:ext cx="3383674" cy="2916962"/>
          </a:xfrm>
          <a:prstGeom prst="hexagon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H:\Rotation 4 PSHC Category Management\CSAW\CSAW Logo - White (1)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129" y="2580103"/>
            <a:ext cx="2965023" cy="127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1071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m SAW to CSA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=""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953735"/>
              </a:buCl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buClr>
                <a:srgbClr val="953735"/>
              </a:buClr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buClr>
                <a:srgbClr val="953735"/>
              </a:buCl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buClr>
                <a:srgbClr val="953735"/>
              </a:buClr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buClr>
                <a:srgbClr val="953735"/>
              </a:buClr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=""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rgbClr val="953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=""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6411587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dirty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=""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6411588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rgbClr val="17375E"/>
                </a:solidFill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2050" name="Picture 2" descr="H:\Rotation 4 PSHC Category Management\CSAW\Soldier and civilian shaking hands on white background, closeup_shutterstock_575884516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550862"/>
            <a:ext cx="4749969" cy="3166796"/>
          </a:xfrm>
          <a:prstGeom prst="rect">
            <a:avLst/>
          </a:prstGeom>
          <a:noFill/>
          <a:ln w="19050">
            <a:solidFill>
              <a:srgbClr val="17375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6245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/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=""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953735"/>
              </a:buCl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buClr>
                <a:srgbClr val="953735"/>
              </a:buClr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buClr>
                <a:srgbClr val="953735"/>
              </a:buCl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buClr>
                <a:srgbClr val="953735"/>
              </a:buClr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buClr>
                <a:srgbClr val="953735"/>
              </a:buClr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24" name="Right Triangle 23">
            <a:extLst>
              <a:ext uri="{FF2B5EF4-FFF2-40B4-BE49-F238E27FC236}">
                <a16:creationId xmlns=""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=""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rgbClr val="953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=""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dirty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=""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rgbClr val="17375E"/>
                </a:solidFill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1" name="Picture Placeholder 12">
            <a:extLst>
              <a:ext uri="{FF2B5EF4-FFF2-40B4-BE49-F238E27FC236}">
                <a16:creationId xmlns="" xmlns:a16="http://schemas.microsoft.com/office/drawing/2014/main" id="{066FE296-3466-420F-AD6C-D3A37B973B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=""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=""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953735"/>
              </a:buCl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buClr>
                <a:srgbClr val="953735"/>
              </a:buClr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buClr>
                <a:srgbClr val="953735"/>
              </a:buCl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buClr>
                <a:srgbClr val="953735"/>
              </a:buClr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buClr>
                <a:srgbClr val="953735"/>
              </a:buClr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=""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5" name="Text Placeholder 4" title="Subtitle">
            <a:extLst>
              <a:ext uri="{FF2B5EF4-FFF2-40B4-BE49-F238E27FC236}">
                <a16:creationId xmlns=""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dirty="0"/>
              <a:t>CLICK TO SUBTITLE STYLE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=""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rgbClr val="17375E"/>
                </a:solidFill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2" name="Picture Placeholder 58">
            <a:extLst>
              <a:ext uri="{FF2B5EF4-FFF2-40B4-BE49-F238E27FC236}">
                <a16:creationId xmlns="" xmlns:a16="http://schemas.microsoft.com/office/drawing/2014/main" id="{3FCCC668-2247-4814-9CC5-9C5D4B447AA3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247" y="2242762"/>
            <a:ext cx="4358907" cy="3030622"/>
          </a:xfrm>
          <a:prstGeom prst="rect">
            <a:avLst/>
          </a:prstGeom>
          <a:noFill/>
          <a:ln w="19050">
            <a:solidFill>
              <a:srgbClr val="953735"/>
            </a:solidFill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109" y="0"/>
            <a:ext cx="1724891" cy="73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=""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=""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953735"/>
              </a:buCl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buClr>
                <a:srgbClr val="953735"/>
              </a:buClr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buClr>
                <a:srgbClr val="953735"/>
              </a:buCl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buClr>
                <a:srgbClr val="953735"/>
              </a:buClr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buClr>
                <a:srgbClr val="953735"/>
              </a:buClr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=""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rgbClr val="953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=""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dirty="0"/>
              <a:t>CLICK TO SUBTITLE STYLE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=""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rgbClr val="17375E"/>
                </a:solidFill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2" name="Picture Placeholder 58">
            <a:extLst>
              <a:ext uri="{FF2B5EF4-FFF2-40B4-BE49-F238E27FC236}">
                <a16:creationId xmlns="" xmlns:a16="http://schemas.microsoft.com/office/drawing/2014/main" id="{3FCCC668-2247-4814-9CC5-9C5D4B447AA3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109" y="0"/>
            <a:ext cx="1724891" cy="73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3002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=""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=""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953735"/>
              </a:buCl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buClr>
                <a:srgbClr val="953735"/>
              </a:buClr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buClr>
                <a:srgbClr val="953735"/>
              </a:buCl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buClr>
                <a:srgbClr val="953735"/>
              </a:buClr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buClr>
                <a:srgbClr val="953735"/>
              </a:buClr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=""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rgbClr val="953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5" name="Text Placeholder 4" title="Subtitle">
            <a:extLst>
              <a:ext uri="{FF2B5EF4-FFF2-40B4-BE49-F238E27FC236}">
                <a16:creationId xmlns=""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dirty="0"/>
              <a:t>CLICK TO SUBTITLE STYLE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=""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rgbClr val="17375E"/>
                </a:solidFill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2" name="Picture Placeholder 58">
            <a:extLst>
              <a:ext uri="{FF2B5EF4-FFF2-40B4-BE49-F238E27FC236}">
                <a16:creationId xmlns="" xmlns:a16="http://schemas.microsoft.com/office/drawing/2014/main" id="{3FCCC668-2247-4814-9CC5-9C5D4B447AA3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247" y="2304933"/>
            <a:ext cx="4358907" cy="2906279"/>
          </a:xfrm>
          <a:prstGeom prst="rect">
            <a:avLst/>
          </a:prstGeom>
          <a:noFill/>
          <a:ln w="19050">
            <a:solidFill>
              <a:srgbClr val="17375E"/>
            </a:solidFill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109" y="0"/>
            <a:ext cx="1724891" cy="73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6486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Placeholder 8">
            <a:extLst>
              <a:ext uri="{FF2B5EF4-FFF2-40B4-BE49-F238E27FC236}">
                <a16:creationId xmlns=""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727" r:id="rId3"/>
    <p:sldLayoutId id="2147483728" r:id="rId4"/>
    <p:sldLayoutId id="2147483717" r:id="rId5"/>
    <p:sldLayoutId id="2147483685" r:id="rId6"/>
    <p:sldLayoutId id="2147483706" r:id="rId7"/>
    <p:sldLayoutId id="2147483718" r:id="rId8"/>
    <p:sldLayoutId id="2147483719" r:id="rId9"/>
    <p:sldLayoutId id="2147483720" r:id="rId10"/>
    <p:sldLayoutId id="2147483708" r:id="rId11"/>
    <p:sldLayoutId id="2147483704" r:id="rId12"/>
    <p:sldLayoutId id="2147483689" r:id="rId13"/>
    <p:sldLayoutId id="2147483668" r:id="rId14"/>
    <p:sldLayoutId id="2147483721" r:id="rId15"/>
    <p:sldLayoutId id="2147483722" r:id="rId16"/>
    <p:sldLayoutId id="2147483725" r:id="rId17"/>
    <p:sldLayoutId id="2147483723" r:id="rId18"/>
    <p:sldLayoutId id="2147483724" r:id="rId19"/>
    <p:sldLayoutId id="2147483726" r:id="rId20"/>
    <p:sldLayoutId id="2147483707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692" r:id="rId29"/>
    <p:sldLayoutId id="2147483697" r:id="rId30"/>
    <p:sldLayoutId id="2147483674" r:id="rId31"/>
    <p:sldLayoutId id="2147483729" r:id="rId32"/>
    <p:sldLayoutId id="2147483730" r:id="rId33"/>
    <p:sldLayoutId id="2147483731" r:id="rId3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rgbClr val="17375E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ba.app.cloud.gov/app/#/pba/about/summary" TargetMode="Externa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2757" y="2006084"/>
            <a:ext cx="5549243" cy="992489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Civilian Services Acquisition Workshops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9205DF-8F5E-49F7-B00E-6F58293F5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7661" y="3196154"/>
            <a:ext cx="4854339" cy="1062807"/>
          </a:xfrm>
        </p:spPr>
        <p:txBody>
          <a:bodyPr/>
          <a:lstStyle/>
          <a:p>
            <a:pPr algn="r"/>
            <a:r>
              <a:rPr lang="en-US" sz="2000" dirty="0" smtClean="0">
                <a:latin typeface="+mn-lt"/>
              </a:rPr>
              <a:t>Jonathan Evans (GSA)</a:t>
            </a:r>
          </a:p>
          <a:p>
            <a:pPr algn="r"/>
            <a:r>
              <a:rPr lang="en-US" sz="2000" b="1" i="1" dirty="0" smtClean="0">
                <a:latin typeface="+mn-lt"/>
              </a:rPr>
              <a:t>CSAW Program Lead &amp; </a:t>
            </a:r>
          </a:p>
          <a:p>
            <a:pPr algn="r">
              <a:spcBef>
                <a:spcPts val="0"/>
              </a:spcBef>
            </a:pPr>
            <a:r>
              <a:rPr lang="en-US" sz="2000" b="1" i="1" dirty="0" smtClean="0">
                <a:latin typeface="+mn-lt"/>
              </a:rPr>
              <a:t>Senior Facilitator</a:t>
            </a:r>
            <a:endParaRPr lang="en-US" sz="2000" b="1" i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197" y="3056238"/>
            <a:ext cx="1288285" cy="54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Benefits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8650" y="2107911"/>
            <a:ext cx="108813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Issued 40 CLPs to each participant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Promoted CM principles, acquisition innovations, and market research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Meets the Frictionless Acquisition Cross Agency Priority Goal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As facilitated requirements development workshop, CSAWs are tool to achieve PALT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Reduced agency </a:t>
            </a:r>
            <a:r>
              <a:rPr lang="en-US" sz="3200" dirty="0">
                <a:solidFill>
                  <a:schemeClr val="bg1"/>
                </a:solidFill>
              </a:rPr>
              <a:t>a</a:t>
            </a:r>
            <a:r>
              <a:rPr lang="en-US" sz="3200" dirty="0" smtClean="0">
                <a:solidFill>
                  <a:schemeClr val="bg1"/>
                </a:solidFill>
              </a:rPr>
              <a:t>dministrative costs (travel) due to effective virtual delivery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GSA is currently offering CSAWs at NO COST</a:t>
            </a:r>
          </a:p>
        </p:txBody>
      </p:sp>
    </p:spTree>
    <p:extLst>
      <p:ext uri="{BB962C8B-B14F-4D97-AF65-F5344CB8AC3E}">
        <p14:creationId xmlns:p14="http://schemas.microsoft.com/office/powerpoint/2010/main" val="42845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"/>
          <p:cNvSpPr/>
          <p:nvPr/>
        </p:nvSpPr>
        <p:spPr>
          <a:xfrm>
            <a:off x="9111012" y="584145"/>
            <a:ext cx="1417200" cy="24342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6"/>
          <p:cNvSpPr/>
          <p:nvPr/>
        </p:nvSpPr>
        <p:spPr>
          <a:xfrm>
            <a:off x="10603676" y="584145"/>
            <a:ext cx="1417200" cy="24342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6"/>
          <p:cNvSpPr txBox="1"/>
          <p:nvPr/>
        </p:nvSpPr>
        <p:spPr>
          <a:xfrm>
            <a:off x="10603674" y="1783066"/>
            <a:ext cx="1417200" cy="12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FFFFFF"/>
                </a:solidFill>
              </a:rPr>
              <a:t>STEP 8</a:t>
            </a:r>
            <a:endParaRPr sz="1300" b="1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</a:rPr>
              <a:t>Complete Closeout</a:t>
            </a:r>
            <a:endParaRPr sz="12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FFFFFF"/>
              </a:solidFill>
            </a:endParaRPr>
          </a:p>
        </p:txBody>
      </p:sp>
      <p:sp>
        <p:nvSpPr>
          <p:cNvPr id="353" name="Google Shape;353;p6"/>
          <p:cNvSpPr/>
          <p:nvPr/>
        </p:nvSpPr>
        <p:spPr>
          <a:xfrm>
            <a:off x="7618347" y="584145"/>
            <a:ext cx="1417200" cy="24342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6"/>
          <p:cNvSpPr txBox="1"/>
          <p:nvPr/>
        </p:nvSpPr>
        <p:spPr>
          <a:xfrm>
            <a:off x="7618341" y="1783066"/>
            <a:ext cx="1417200" cy="12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FFFFFF"/>
                </a:solidFill>
              </a:rPr>
              <a:t>STEP 6</a:t>
            </a:r>
            <a:endParaRPr sz="1300" b="1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</a:rPr>
              <a:t>Source Selection</a:t>
            </a:r>
            <a:endParaRPr sz="12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FFFFFF"/>
              </a:solidFill>
            </a:endParaRPr>
          </a:p>
        </p:txBody>
      </p:sp>
      <p:sp>
        <p:nvSpPr>
          <p:cNvPr id="355" name="Google Shape;355;p6"/>
          <p:cNvSpPr/>
          <p:nvPr/>
        </p:nvSpPr>
        <p:spPr>
          <a:xfrm>
            <a:off x="6125683" y="584164"/>
            <a:ext cx="1417200" cy="24342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6"/>
          <p:cNvSpPr txBox="1"/>
          <p:nvPr/>
        </p:nvSpPr>
        <p:spPr>
          <a:xfrm>
            <a:off x="6125674" y="1783085"/>
            <a:ext cx="1417200" cy="12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FFFFFF"/>
                </a:solidFill>
              </a:rPr>
              <a:t>STEP 5</a:t>
            </a:r>
            <a:endParaRPr sz="1300" b="1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</a:rPr>
              <a:t>Define Measures</a:t>
            </a:r>
            <a:endParaRPr sz="12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FFFFFF"/>
              </a:solidFill>
            </a:endParaRPr>
          </a:p>
        </p:txBody>
      </p:sp>
      <p:sp>
        <p:nvSpPr>
          <p:cNvPr id="357" name="Google Shape;357;p6"/>
          <p:cNvSpPr/>
          <p:nvPr/>
        </p:nvSpPr>
        <p:spPr>
          <a:xfrm>
            <a:off x="4633039" y="584164"/>
            <a:ext cx="1417200" cy="24342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6"/>
          <p:cNvSpPr txBox="1"/>
          <p:nvPr/>
        </p:nvSpPr>
        <p:spPr>
          <a:xfrm>
            <a:off x="4633028" y="1783085"/>
            <a:ext cx="1417200" cy="12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FFFFFF"/>
                </a:solidFill>
              </a:rPr>
              <a:t>STEP 4</a:t>
            </a:r>
            <a:endParaRPr sz="1300" b="1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</a:rPr>
              <a:t>Develop Work Statement</a:t>
            </a:r>
            <a:endParaRPr sz="12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FFFFFF"/>
              </a:solidFill>
            </a:endParaRPr>
          </a:p>
        </p:txBody>
      </p:sp>
      <p:sp>
        <p:nvSpPr>
          <p:cNvPr id="359" name="Google Shape;359;p6"/>
          <p:cNvSpPr/>
          <p:nvPr/>
        </p:nvSpPr>
        <p:spPr>
          <a:xfrm>
            <a:off x="3140355" y="584222"/>
            <a:ext cx="1417200" cy="24342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6"/>
          <p:cNvSpPr/>
          <p:nvPr/>
        </p:nvSpPr>
        <p:spPr>
          <a:xfrm>
            <a:off x="1627566" y="584222"/>
            <a:ext cx="1417200" cy="24342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6"/>
          <p:cNvSpPr/>
          <p:nvPr/>
        </p:nvSpPr>
        <p:spPr>
          <a:xfrm>
            <a:off x="114859" y="584222"/>
            <a:ext cx="1417200" cy="24342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2" name="Google Shape;36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547" y="739075"/>
            <a:ext cx="937704" cy="937709"/>
          </a:xfrm>
          <a:prstGeom prst="rect">
            <a:avLst/>
          </a:prstGeom>
          <a:noFill/>
          <a:ln>
            <a:noFill/>
          </a:ln>
          <a:effectLst>
            <a:outerShdw blurRad="57150" dist="47625" dir="2760000" algn="bl" rotWithShape="0">
              <a:srgbClr val="434343">
                <a:alpha val="84000"/>
              </a:srgbClr>
            </a:outerShdw>
          </a:effectLst>
        </p:spPr>
      </p:pic>
      <p:pic>
        <p:nvPicPr>
          <p:cNvPr id="363" name="Google Shape;363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7281" y="739066"/>
            <a:ext cx="937704" cy="937709"/>
          </a:xfrm>
          <a:prstGeom prst="rect">
            <a:avLst/>
          </a:prstGeom>
          <a:noFill/>
          <a:ln>
            <a:noFill/>
          </a:ln>
          <a:effectLst>
            <a:outerShdw blurRad="57150" dist="47625" dir="2760000" algn="bl" rotWithShape="0">
              <a:srgbClr val="434343">
                <a:alpha val="84000"/>
              </a:srgbClr>
            </a:outerShdw>
          </a:effectLst>
        </p:spPr>
      </p:pic>
      <p:pic>
        <p:nvPicPr>
          <p:cNvPr id="364" name="Google Shape;364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80007" y="739066"/>
            <a:ext cx="937704" cy="937709"/>
          </a:xfrm>
          <a:prstGeom prst="rect">
            <a:avLst/>
          </a:prstGeom>
          <a:noFill/>
          <a:ln>
            <a:noFill/>
          </a:ln>
          <a:effectLst>
            <a:outerShdw blurRad="57150" dist="47625" dir="2760000" algn="bl" rotWithShape="0">
              <a:srgbClr val="434343">
                <a:alpha val="84000"/>
              </a:srgbClr>
            </a:outerShdw>
          </a:effectLst>
        </p:spPr>
      </p:pic>
      <p:pic>
        <p:nvPicPr>
          <p:cNvPr id="365" name="Google Shape;365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72761" y="739066"/>
            <a:ext cx="937704" cy="937709"/>
          </a:xfrm>
          <a:prstGeom prst="rect">
            <a:avLst/>
          </a:prstGeom>
          <a:noFill/>
          <a:ln>
            <a:noFill/>
          </a:ln>
          <a:effectLst>
            <a:outerShdw blurRad="57150" dist="47625" dir="2760000" algn="bl" rotWithShape="0">
              <a:srgbClr val="434343">
                <a:alpha val="84000"/>
              </a:srgbClr>
            </a:outerShdw>
          </a:effectLst>
        </p:spPr>
      </p:pic>
      <p:pic>
        <p:nvPicPr>
          <p:cNvPr id="366" name="Google Shape;366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65377" y="739058"/>
            <a:ext cx="937704" cy="937709"/>
          </a:xfrm>
          <a:prstGeom prst="rect">
            <a:avLst/>
          </a:prstGeom>
          <a:noFill/>
          <a:ln>
            <a:noFill/>
          </a:ln>
          <a:effectLst>
            <a:outerShdw blurRad="57150" dist="47625" dir="2760000" algn="bl" rotWithShape="0">
              <a:srgbClr val="434343">
                <a:alpha val="84000"/>
              </a:srgbClr>
            </a:outerShdw>
          </a:effectLst>
        </p:spPr>
      </p:pic>
      <p:pic>
        <p:nvPicPr>
          <p:cNvPr id="367" name="Google Shape;367;p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58053" y="739058"/>
            <a:ext cx="937704" cy="937709"/>
          </a:xfrm>
          <a:prstGeom prst="rect">
            <a:avLst/>
          </a:prstGeom>
          <a:noFill/>
          <a:ln>
            <a:noFill/>
          </a:ln>
          <a:effectLst>
            <a:outerShdw blurRad="57150" dist="47625" dir="2760000" algn="bl" rotWithShape="0">
              <a:srgbClr val="434343">
                <a:alpha val="84000"/>
              </a:srgbClr>
            </a:outerShdw>
          </a:effectLst>
        </p:spPr>
      </p:pic>
      <p:pic>
        <p:nvPicPr>
          <p:cNvPr id="368" name="Google Shape;368;p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350721" y="739058"/>
            <a:ext cx="937704" cy="937709"/>
          </a:xfrm>
          <a:prstGeom prst="rect">
            <a:avLst/>
          </a:prstGeom>
          <a:noFill/>
          <a:ln>
            <a:noFill/>
          </a:ln>
          <a:effectLst>
            <a:outerShdw blurRad="57150" dist="47625" dir="2760000" algn="bl" rotWithShape="0">
              <a:srgbClr val="434343">
                <a:alpha val="84000"/>
              </a:srgbClr>
            </a:outerShdw>
          </a:effectLst>
        </p:spPr>
      </p:pic>
      <p:pic>
        <p:nvPicPr>
          <p:cNvPr id="369" name="Google Shape;369;p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843368" y="739058"/>
            <a:ext cx="937704" cy="937709"/>
          </a:xfrm>
          <a:prstGeom prst="rect">
            <a:avLst/>
          </a:prstGeom>
          <a:noFill/>
          <a:ln>
            <a:noFill/>
          </a:ln>
          <a:effectLst>
            <a:outerShdw blurRad="57150" dist="47625" dir="2760000" algn="bl" rotWithShape="0">
              <a:srgbClr val="434343">
                <a:alpha val="84000"/>
              </a:srgbClr>
            </a:outerShdw>
          </a:effectLst>
        </p:spPr>
      </p:pic>
      <p:sp>
        <p:nvSpPr>
          <p:cNvPr id="370" name="Google Shape;370;p6"/>
          <p:cNvSpPr txBox="1"/>
          <p:nvPr/>
        </p:nvSpPr>
        <p:spPr>
          <a:xfrm>
            <a:off x="114859" y="1783141"/>
            <a:ext cx="1417200" cy="12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FFFFFF"/>
                </a:solidFill>
              </a:rPr>
              <a:t>STEP 1</a:t>
            </a:r>
            <a:endParaRPr sz="1300" b="1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</a:rPr>
              <a:t>Form the Team</a:t>
            </a:r>
            <a:endParaRPr sz="12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FFFFFF"/>
              </a:solidFill>
            </a:endParaRPr>
          </a:p>
        </p:txBody>
      </p:sp>
      <p:sp>
        <p:nvSpPr>
          <p:cNvPr id="371" name="Google Shape;371;p6"/>
          <p:cNvSpPr txBox="1"/>
          <p:nvPr/>
        </p:nvSpPr>
        <p:spPr>
          <a:xfrm>
            <a:off x="1627590" y="1783141"/>
            <a:ext cx="1417200" cy="12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FFFFFF"/>
                </a:solidFill>
              </a:rPr>
              <a:t>STEP 2</a:t>
            </a:r>
            <a:endParaRPr sz="1300" b="1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</a:rPr>
              <a:t>Identify Objectives</a:t>
            </a:r>
            <a:endParaRPr sz="12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FFFFFF"/>
              </a:solidFill>
            </a:endParaRPr>
          </a:p>
        </p:txBody>
      </p:sp>
      <p:sp>
        <p:nvSpPr>
          <p:cNvPr id="372" name="Google Shape;372;p6"/>
          <p:cNvSpPr txBox="1"/>
          <p:nvPr/>
        </p:nvSpPr>
        <p:spPr>
          <a:xfrm>
            <a:off x="3140341" y="1783141"/>
            <a:ext cx="1417200" cy="12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FFFFFF"/>
                </a:solidFill>
              </a:rPr>
              <a:t>STEP 3</a:t>
            </a:r>
            <a:endParaRPr sz="1300" b="1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</a:rPr>
              <a:t>Market Research</a:t>
            </a:r>
            <a:endParaRPr sz="12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FFFFFF"/>
              </a:solidFill>
            </a:endParaRPr>
          </a:p>
        </p:txBody>
      </p:sp>
      <p:sp>
        <p:nvSpPr>
          <p:cNvPr id="373" name="Google Shape;373;p6"/>
          <p:cNvSpPr txBox="1"/>
          <p:nvPr/>
        </p:nvSpPr>
        <p:spPr>
          <a:xfrm>
            <a:off x="9111007" y="1783066"/>
            <a:ext cx="1417200" cy="12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FFFFFF"/>
                </a:solidFill>
              </a:rPr>
              <a:t>STEP 7</a:t>
            </a:r>
            <a:endParaRPr sz="1300" b="1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</a:rPr>
              <a:t>Manage Performance</a:t>
            </a:r>
            <a:endParaRPr sz="12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FFFFFF"/>
              </a:solidFill>
            </a:endParaRPr>
          </a:p>
        </p:txBody>
      </p:sp>
      <p:sp>
        <p:nvSpPr>
          <p:cNvPr id="374" name="Google Shape;374;p6"/>
          <p:cNvSpPr/>
          <p:nvPr/>
        </p:nvSpPr>
        <p:spPr>
          <a:xfrm>
            <a:off x="114859" y="74300"/>
            <a:ext cx="11905800" cy="444900"/>
          </a:xfrm>
          <a:prstGeom prst="rect">
            <a:avLst/>
          </a:prstGeom>
          <a:gradFill>
            <a:gsLst>
              <a:gs pos="0">
                <a:srgbClr val="696969"/>
              </a:gs>
              <a:gs pos="100000">
                <a:srgbClr val="1D1D1D"/>
              </a:gs>
            </a:gsLst>
            <a:lin ang="5400012" scaled="0"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FFFF"/>
                </a:solidFill>
              </a:rPr>
              <a:t>STEPS TO PERFORMANCE BASED ACQUISITION</a:t>
            </a:r>
            <a:endParaRPr b="1">
              <a:solidFill>
                <a:srgbClr val="FFFFFF"/>
              </a:solidFill>
            </a:endParaRPr>
          </a:p>
        </p:txBody>
      </p:sp>
      <p:cxnSp>
        <p:nvCxnSpPr>
          <p:cNvPr id="375" name="Google Shape;375;p6"/>
          <p:cNvCxnSpPr/>
          <p:nvPr/>
        </p:nvCxnSpPr>
        <p:spPr>
          <a:xfrm>
            <a:off x="108600" y="503685"/>
            <a:ext cx="11918400" cy="0"/>
          </a:xfrm>
          <a:prstGeom prst="straightConnector1">
            <a:avLst/>
          </a:prstGeom>
          <a:noFill/>
          <a:ln w="28575" cap="flat" cmpd="sng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376" name="Google Shape;376;p6"/>
          <p:cNvGraphicFramePr/>
          <p:nvPr>
            <p:extLst>
              <p:ext uri="{D42A27DB-BD31-4B8C-83A1-F6EECF244321}">
                <p14:modId xmlns:p14="http://schemas.microsoft.com/office/powerpoint/2010/main" val="2939244163"/>
              </p:ext>
            </p:extLst>
          </p:nvPr>
        </p:nvGraphicFramePr>
        <p:xfrm>
          <a:off x="114850" y="3181950"/>
          <a:ext cx="11918400" cy="35225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89800"/>
                <a:gridCol w="1489800"/>
                <a:gridCol w="1489800"/>
                <a:gridCol w="1489800"/>
                <a:gridCol w="1489800"/>
                <a:gridCol w="1489800"/>
                <a:gridCol w="1550025"/>
                <a:gridCol w="1429575"/>
              </a:tblGrid>
              <a:tr h="3522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sng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PURPOSE:</a:t>
                      </a:r>
                      <a:endParaRPr sz="1100" b="1" u="sng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i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Establish the team and conduct high-level project planning.</a:t>
                      </a:r>
                      <a:endParaRPr sz="1100" i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sng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POTENTIAL OUTPUTS:</a:t>
                      </a:r>
                      <a:endParaRPr sz="1100" b="1" u="sng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Project Vision, Mission &amp; </a:t>
                      </a:r>
                      <a:r>
                        <a:rPr lang="en-US" sz="110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Team Success </a:t>
                      </a:r>
                      <a:r>
                        <a:rPr lang="en-US" sz="11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Factors</a:t>
                      </a:r>
                      <a:endParaRPr sz="11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Stakeholder ID &amp; Analysis</a:t>
                      </a:r>
                      <a:endParaRPr sz="11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High-Level </a:t>
                      </a:r>
                      <a:r>
                        <a:rPr lang="en-US" sz="110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Communications </a:t>
                      </a:r>
                      <a:r>
                        <a:rPr lang="en-US" sz="11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Plan</a:t>
                      </a:r>
                      <a:endParaRPr sz="11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en-US" sz="110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High-Level Risk </a:t>
                      </a:r>
                      <a:r>
                        <a:rPr lang="en-US" sz="11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</a:t>
                      </a:r>
                      <a:endParaRPr sz="11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en-US" sz="110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Project Charter</a:t>
                      </a:r>
                      <a:endParaRPr sz="11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sng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PURPOSE:</a:t>
                      </a:r>
                      <a:endParaRPr sz="1100" i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i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Identify why we’re doing this in the first place and what are the high-level objectives (HLO).</a:t>
                      </a:r>
                      <a:endParaRPr sz="1100" i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sng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POTENTIAL OUTPUTS:</a:t>
                      </a:r>
                      <a:endParaRPr sz="11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Review/analyze current approach</a:t>
                      </a:r>
                      <a:endParaRPr sz="11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Tie project into Agency Mission / Strategy</a:t>
                      </a:r>
                      <a:endParaRPr sz="11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Establish </a:t>
                      </a:r>
                      <a:r>
                        <a:rPr lang="en-US" sz="110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High-Level Objective</a:t>
                      </a:r>
                      <a:endParaRPr sz="11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sng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PURPOSE:</a:t>
                      </a:r>
                      <a:endParaRPr sz="1100" b="1" u="sng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i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team approach to market research using available tools and innovative resources.</a:t>
                      </a:r>
                      <a:endParaRPr sz="1100" i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sng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POTENTIAL OUTPUTS:</a:t>
                      </a:r>
                      <a:endParaRPr sz="11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ID </a:t>
                      </a:r>
                      <a:r>
                        <a:rPr lang="en-US" sz="110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Market Research Topics / Questions</a:t>
                      </a:r>
                      <a:endParaRPr sz="11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Team market research assignments</a:t>
                      </a:r>
                      <a:endParaRPr sz="11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Draft MR document</a:t>
                      </a:r>
                      <a:endParaRPr sz="11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Draft IPT Master Schedule</a:t>
                      </a:r>
                      <a:endParaRPr sz="11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sng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PURPOSE:</a:t>
                      </a:r>
                      <a:endParaRPr sz="1100" i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i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Well-written requirements statements and identifying the appropriate work statement type.</a:t>
                      </a:r>
                      <a:endParaRPr sz="1100" i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sng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POTENTIAL OUTPUTS:</a:t>
                      </a:r>
                      <a:endParaRPr sz="11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Draft Performance Requirements Statements</a:t>
                      </a:r>
                      <a:endParaRPr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Draft Work Statement Template Selection</a:t>
                      </a:r>
                      <a:endParaRPr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ID Solicitation Requirements</a:t>
                      </a:r>
                      <a:endParaRPr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sng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PURPOSE:</a:t>
                      </a:r>
                      <a:endParaRPr sz="1100" i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i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constitutes successful performance and how does the team measure this?</a:t>
                      </a:r>
                      <a:endParaRPr sz="1100" i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sng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POTENTIAL OUTPUTS:</a:t>
                      </a:r>
                      <a:endParaRPr sz="11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Develop performance standards and possible incentives</a:t>
                      </a:r>
                      <a:endParaRPr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Review acquisition strategy alternatives</a:t>
                      </a:r>
                      <a:endParaRPr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sng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PURPOSE:</a:t>
                      </a:r>
                      <a:endParaRPr sz="1100" i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i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Review options for evaluation criteria and think through the source selection process.</a:t>
                      </a:r>
                      <a:endParaRPr sz="1100" i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sng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POTENTIAL OUTPUTS:</a:t>
                      </a:r>
                      <a:endParaRPr sz="11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Explore innovative source selection approaches</a:t>
                      </a:r>
                      <a:endParaRPr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ID Tech Eval criteria</a:t>
                      </a:r>
                      <a:endParaRPr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sng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PURPOSE:</a:t>
                      </a:r>
                      <a:endParaRPr sz="1100" i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i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Managing the contract to ensure performance objectives are met.</a:t>
                      </a:r>
                      <a:endParaRPr sz="1100" i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sng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POTENTIAL OUTPUTS:</a:t>
                      </a:r>
                      <a:endParaRPr sz="11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Draft Risk Management Plan</a:t>
                      </a:r>
                      <a:endParaRPr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QASP vs. QAP</a:t>
                      </a:r>
                      <a:endParaRPr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Performance tracking approach</a:t>
                      </a:r>
                      <a:endParaRPr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Roles &amp; Responsibilities</a:t>
                      </a:r>
                      <a:endParaRPr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Change &amp; Transition Management</a:t>
                      </a:r>
                      <a:endParaRPr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sng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PURPOSE:</a:t>
                      </a:r>
                      <a:endParaRPr sz="1100" i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i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Considerations for closing out the contract and concluding the project.</a:t>
                      </a:r>
                      <a:endParaRPr sz="1100" i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sng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POTENTIAL OUTPUTS:</a:t>
                      </a:r>
                      <a:endParaRPr sz="11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Lessons Learned</a:t>
                      </a:r>
                      <a:endParaRPr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Celebrate Success</a:t>
                      </a:r>
                      <a:endParaRPr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Document in CPARs</a:t>
                      </a:r>
                      <a:endParaRPr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2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>
                <a:alpha val="0"/>
              </a:srgbClr>
            </a:gs>
            <a:gs pos="100000">
              <a:srgbClr val="003366"/>
            </a:gs>
          </a:gsLst>
          <a:lin ang="16200038" scaled="0"/>
        </a:gra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9"/>
          <p:cNvSpPr txBox="1"/>
          <p:nvPr/>
        </p:nvSpPr>
        <p:spPr>
          <a:xfrm>
            <a:off x="3228351" y="1744600"/>
            <a:ext cx="8540400" cy="24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6" tIns="121806" rIns="121806" bIns="121806" anchor="t" anchorCtr="0">
            <a:noAutofit/>
          </a:bodyPr>
          <a:lstStyle/>
          <a:p>
            <a:pPr>
              <a:buClr>
                <a:srgbClr val="F46524"/>
              </a:buClr>
            </a:pPr>
            <a:r>
              <a:rPr lang="en-US" sz="24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Jonathan Evans</a:t>
            </a:r>
            <a:endParaRPr sz="24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spcBef>
                <a:spcPts val="853"/>
              </a:spcBef>
              <a:buClr>
                <a:srgbClr val="F46524"/>
              </a:buClr>
            </a:pPr>
            <a:r>
              <a:rPr lang="en-US" sz="24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CSAW Program Manager</a:t>
            </a:r>
            <a:endParaRPr sz="24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spcBef>
                <a:spcPts val="853"/>
              </a:spcBef>
              <a:buClr>
                <a:srgbClr val="F46524"/>
              </a:buClr>
            </a:pPr>
            <a:r>
              <a:rPr lang="en-US" sz="24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Office of Professional Services &amp; Human Capital Categories</a:t>
            </a:r>
            <a:endParaRPr sz="24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spcBef>
                <a:spcPts val="853"/>
              </a:spcBef>
              <a:buClr>
                <a:srgbClr val="F46524"/>
              </a:buClr>
            </a:pPr>
            <a:r>
              <a:rPr lang="en-US" sz="24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GSA Federal Acquisition Service</a:t>
            </a:r>
            <a:endParaRPr sz="24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spcBef>
                <a:spcPts val="853"/>
              </a:spcBef>
              <a:buClr>
                <a:srgbClr val="F46524"/>
              </a:buClr>
            </a:pPr>
            <a:r>
              <a:rPr lang="en-US" sz="2400" b="1" dirty="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Email: jonathan.evans@gsa.gov</a:t>
            </a:r>
            <a:endParaRPr sz="2400" b="1" dirty="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9" name="Google Shape;429;p59"/>
          <p:cNvSpPr txBox="1">
            <a:spLocks noGrp="1"/>
          </p:cNvSpPr>
          <p:nvPr>
            <p:ph type="title"/>
          </p:nvPr>
        </p:nvSpPr>
        <p:spPr>
          <a:xfrm>
            <a:off x="613600" y="267300"/>
            <a:ext cx="10175200" cy="763600"/>
          </a:xfrm>
          <a:prstGeom prst="rect">
            <a:avLst/>
          </a:prstGeom>
        </p:spPr>
        <p:txBody>
          <a:bodyPr spcFirstLastPara="1" wrap="square" lIns="121806" tIns="121806" rIns="121806" bIns="121806" anchor="ctr" anchorCtr="0">
            <a:noAutofit/>
          </a:bodyPr>
          <a:lstStyle/>
          <a:p>
            <a:r>
              <a:rPr lang="en-US" sz="4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Contact	</a:t>
            </a:r>
            <a:endParaRPr sz="4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30" name="Google Shape;430;p59"/>
          <p:cNvCxnSpPr/>
          <p:nvPr/>
        </p:nvCxnSpPr>
        <p:spPr>
          <a:xfrm>
            <a:off x="715200" y="1147700"/>
            <a:ext cx="114768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31" name="Google Shape;431;p59"/>
          <p:cNvPicPr preferRelativeResize="0"/>
          <p:nvPr/>
        </p:nvPicPr>
        <p:blipFill rotWithShape="1">
          <a:blip r:embed="rId3">
            <a:alphaModFix/>
          </a:blip>
          <a:srcRect t="15949" b="11947"/>
          <a:stretch/>
        </p:blipFill>
        <p:spPr>
          <a:xfrm>
            <a:off x="2169636" y="4350700"/>
            <a:ext cx="7852701" cy="2440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4401" y="1761100"/>
            <a:ext cx="2122172" cy="2589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769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1"/>
          <p:cNvSpPr txBox="1"/>
          <p:nvPr/>
        </p:nvSpPr>
        <p:spPr>
          <a:xfrm>
            <a:off x="101600" y="1091295"/>
            <a:ext cx="7963877" cy="57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6" tIns="121806" rIns="121806" bIns="121806" anchor="ctr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3700" b="1" i="1" dirty="0" smtClean="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Civilian Services </a:t>
            </a:r>
            <a:r>
              <a:rPr lang="en-US" sz="3700" b="1" i="1" dirty="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Acquisition Workshop (SAW):</a:t>
            </a:r>
            <a:endParaRPr sz="3700" b="1" i="1" dirty="0">
              <a:solidFill>
                <a:srgbClr val="0033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en-US" sz="3200" dirty="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A facilitated workshop built around a specific acquisition and its multi-functional integrated project team (IPT). The workshop walks the complete team through the performance-based acquisition (PBA) process from beginning to end.</a:t>
            </a:r>
            <a:endParaRPr sz="3200" dirty="0">
              <a:solidFill>
                <a:srgbClr val="0033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552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1379" y="2610367"/>
            <a:ext cx="7342631" cy="2524338"/>
          </a:xfrm>
        </p:spPr>
        <p:txBody>
          <a:bodyPr/>
          <a:lstStyle/>
          <a:p>
            <a:r>
              <a:rPr lang="en-US" sz="3200" dirty="0">
                <a:solidFill>
                  <a:srgbClr val="003366"/>
                </a:solidFill>
                <a:latin typeface="Calibri"/>
                <a:ea typeface="Calibri"/>
                <a:cs typeface="Calibri"/>
              </a:rPr>
              <a:t>Develop the mission, measurable objectives, requirements and performance-based strategies for the </a:t>
            </a:r>
            <a:r>
              <a:rPr lang="en-US" sz="3200" i="1" dirty="0">
                <a:solidFill>
                  <a:srgbClr val="003366"/>
                </a:solidFill>
                <a:latin typeface="Calibri"/>
                <a:ea typeface="Calibri"/>
                <a:cs typeface="Calibri"/>
              </a:rPr>
              <a:t>[agency requirement]</a:t>
            </a:r>
            <a:r>
              <a:rPr lang="en-US" sz="3200" dirty="0">
                <a:solidFill>
                  <a:srgbClr val="003366"/>
                </a:solidFill>
                <a:latin typeface="Calibri"/>
                <a:ea typeface="Calibri"/>
                <a:cs typeface="Calibri"/>
              </a:rPr>
              <a:t> and a roadmap to complete it.</a:t>
            </a:r>
          </a:p>
          <a:p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1378" y="1144369"/>
            <a:ext cx="7342622" cy="1215566"/>
          </a:xfrm>
        </p:spPr>
        <p:txBody>
          <a:bodyPr/>
          <a:lstStyle/>
          <a:p>
            <a:r>
              <a:rPr lang="en-US" i="1" dirty="0" smtClean="0"/>
              <a:t>Workshop Purpose: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4248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1379" y="2336842"/>
            <a:ext cx="7948313" cy="4187526"/>
          </a:xfrm>
        </p:spPr>
        <p:txBody>
          <a:bodyPr/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+mn-lt"/>
              </a:rPr>
              <a:t>Understand</a:t>
            </a:r>
            <a:r>
              <a:rPr lang="en-US" dirty="0" smtClean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and Apply </a:t>
            </a:r>
            <a:r>
              <a:rPr lang="en-US" dirty="0" smtClean="0">
                <a:latin typeface="+mn-lt"/>
              </a:rPr>
              <a:t>the Performance-Based Acquisition (PBA) process and the Steps to PBA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+mn-lt"/>
              </a:rPr>
              <a:t>Utilize</a:t>
            </a:r>
            <a:r>
              <a:rPr lang="en-US" dirty="0" smtClean="0">
                <a:latin typeface="+mn-lt"/>
              </a:rPr>
              <a:t> the tools, resources, techniques, innovations and best practices to successfully execute this requirement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+mn-lt"/>
              </a:rPr>
              <a:t>Collaborate</a:t>
            </a:r>
            <a:r>
              <a:rPr lang="en-US" dirty="0" smtClean="0">
                <a:latin typeface="+mn-lt"/>
              </a:rPr>
              <a:t> as a team through facilitated activities to develop draft documentation for this requirements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+mn-lt"/>
              </a:rPr>
              <a:t>Develop</a:t>
            </a:r>
            <a:r>
              <a:rPr lang="en-US" dirty="0" smtClean="0">
                <a:latin typeface="+mn-lt"/>
              </a:rPr>
              <a:t> a high-level roadmap for successful implementation of this performance-based acquisition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+mn-lt"/>
              </a:rPr>
              <a:t>Gain</a:t>
            </a:r>
            <a:r>
              <a:rPr lang="en-US" dirty="0" smtClean="0">
                <a:latin typeface="+mn-lt"/>
              </a:rPr>
              <a:t> consensus on the path ahead</a:t>
            </a:r>
            <a:endParaRPr lang="en-US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1378" y="823954"/>
            <a:ext cx="7342622" cy="1215566"/>
          </a:xfrm>
        </p:spPr>
        <p:txBody>
          <a:bodyPr/>
          <a:lstStyle/>
          <a:p>
            <a:r>
              <a:rPr lang="en-US" i="1" dirty="0" smtClean="0"/>
              <a:t>CSAW Objectives: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892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1380" y="2563477"/>
            <a:ext cx="7002652" cy="324335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primary focus of the CSAW is to get all members of the acquisition team or IPT contributing and working together to accomplish the necessary work. 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CSAWs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focus on getting actual work product started (and possibly completed), giving the team the tools (knowledge, skills and understanding) to continue the process through to completion, and building a team commitment to continuing to work together.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1378" y="1128730"/>
            <a:ext cx="7342622" cy="1215566"/>
          </a:xfrm>
        </p:spPr>
        <p:txBody>
          <a:bodyPr/>
          <a:lstStyle/>
          <a:p>
            <a:r>
              <a:rPr lang="en-US" dirty="0" smtClean="0"/>
              <a:t>CSAW Focus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883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1380" y="2563477"/>
            <a:ext cx="7104252" cy="3618492"/>
          </a:xfrm>
        </p:spPr>
        <p:txBody>
          <a:bodyPr/>
          <a:lstStyle/>
          <a:p>
            <a:r>
              <a:rPr lang="en-US" sz="2400" dirty="0">
                <a:latin typeface="+mn-lt"/>
              </a:rPr>
              <a:t>For the </a:t>
            </a:r>
            <a:r>
              <a:rPr lang="en-US" sz="2400" dirty="0" smtClean="0">
                <a:latin typeface="+mn-lt"/>
              </a:rPr>
              <a:t>CSAW </a:t>
            </a:r>
            <a:r>
              <a:rPr lang="en-US" sz="2400" dirty="0">
                <a:latin typeface="+mn-lt"/>
              </a:rPr>
              <a:t>to be effective, all members of the acquisition team or IPT need to attend.  </a:t>
            </a:r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The </a:t>
            </a:r>
            <a:r>
              <a:rPr lang="en-US" sz="2400" b="1" dirty="0">
                <a:latin typeface="+mn-lt"/>
              </a:rPr>
              <a:t>P</a:t>
            </a:r>
            <a:r>
              <a:rPr lang="en-US" sz="2400" b="1" dirty="0" smtClean="0">
                <a:latin typeface="+mn-lt"/>
              </a:rPr>
              <a:t>roject </a:t>
            </a:r>
            <a:r>
              <a:rPr lang="en-US" sz="2400" b="1" dirty="0">
                <a:latin typeface="+mn-lt"/>
              </a:rPr>
              <a:t>M</a:t>
            </a:r>
            <a:r>
              <a:rPr lang="en-US" sz="2400" b="1" dirty="0" smtClean="0">
                <a:latin typeface="+mn-lt"/>
              </a:rPr>
              <a:t>anager</a:t>
            </a:r>
            <a:r>
              <a:rPr lang="en-US" sz="2400" dirty="0">
                <a:latin typeface="+mn-lt"/>
              </a:rPr>
              <a:t>, </a:t>
            </a:r>
            <a:r>
              <a:rPr lang="en-US" sz="2400" b="1" dirty="0">
                <a:latin typeface="+mn-lt"/>
              </a:rPr>
              <a:t>C</a:t>
            </a:r>
            <a:r>
              <a:rPr lang="en-US" sz="2400" b="1" dirty="0" smtClean="0">
                <a:latin typeface="+mn-lt"/>
              </a:rPr>
              <a:t>ontracting </a:t>
            </a:r>
            <a:r>
              <a:rPr lang="en-US" sz="2400" b="1" dirty="0">
                <a:latin typeface="+mn-lt"/>
              </a:rPr>
              <a:t>O</a:t>
            </a:r>
            <a:r>
              <a:rPr lang="en-US" sz="2400" b="1" dirty="0" smtClean="0">
                <a:latin typeface="+mn-lt"/>
              </a:rPr>
              <a:t>fficer</a:t>
            </a:r>
            <a:r>
              <a:rPr lang="en-US" sz="2400" dirty="0">
                <a:latin typeface="+mn-lt"/>
              </a:rPr>
              <a:t>, and </a:t>
            </a:r>
            <a:r>
              <a:rPr lang="en-US" sz="2400" b="1" dirty="0">
                <a:latin typeface="+mn-lt"/>
              </a:rPr>
              <a:t>C</a:t>
            </a:r>
            <a:r>
              <a:rPr lang="en-US" sz="2400" b="1" dirty="0" smtClean="0">
                <a:latin typeface="+mn-lt"/>
              </a:rPr>
              <a:t>ontracting </a:t>
            </a:r>
            <a:r>
              <a:rPr lang="en-US" sz="2400" b="1" dirty="0">
                <a:latin typeface="+mn-lt"/>
              </a:rPr>
              <a:t>O</a:t>
            </a:r>
            <a:r>
              <a:rPr lang="en-US" sz="2400" b="1" dirty="0" smtClean="0">
                <a:latin typeface="+mn-lt"/>
              </a:rPr>
              <a:t>fficer’s </a:t>
            </a:r>
            <a:r>
              <a:rPr lang="en-US" sz="2400" b="1" dirty="0">
                <a:latin typeface="+mn-lt"/>
              </a:rPr>
              <a:t>R</a:t>
            </a:r>
            <a:r>
              <a:rPr lang="en-US" sz="2400" b="1" dirty="0" smtClean="0">
                <a:latin typeface="+mn-lt"/>
              </a:rPr>
              <a:t>epresentatives </a:t>
            </a:r>
            <a:r>
              <a:rPr lang="en-US" sz="2400" b="1" dirty="0">
                <a:latin typeface="+mn-lt"/>
              </a:rPr>
              <a:t>(CORs) </a:t>
            </a:r>
            <a:r>
              <a:rPr lang="en-US" sz="2400" b="1" dirty="0" smtClean="0">
                <a:latin typeface="+mn-lt"/>
              </a:rPr>
              <a:t>MUST </a:t>
            </a:r>
            <a:r>
              <a:rPr lang="en-US" sz="2400" dirty="0" smtClean="0">
                <a:latin typeface="+mn-lt"/>
              </a:rPr>
              <a:t>attend </a:t>
            </a:r>
            <a:r>
              <a:rPr lang="en-US" sz="2400" dirty="0">
                <a:latin typeface="+mn-lt"/>
              </a:rPr>
              <a:t>the complete workshop. </a:t>
            </a:r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The </a:t>
            </a:r>
            <a:r>
              <a:rPr lang="en-US" sz="2400" dirty="0">
                <a:latin typeface="+mn-lt"/>
              </a:rPr>
              <a:t>SAW should be attended by all key members of the acquisition team.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1378" y="1159991"/>
            <a:ext cx="7342622" cy="1215566"/>
          </a:xfrm>
        </p:spPr>
        <p:txBody>
          <a:bodyPr/>
          <a:lstStyle/>
          <a:p>
            <a:r>
              <a:rPr lang="en-US" dirty="0" smtClean="0"/>
              <a:t>Who Should Attend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7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1380" y="1860093"/>
            <a:ext cx="7104252" cy="4736092"/>
          </a:xfrm>
        </p:spPr>
        <p:txBody>
          <a:bodyPr/>
          <a:lstStyle/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Program 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/ Project </a:t>
            </a: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Manager (PM)</a:t>
            </a:r>
            <a:endParaRPr lang="en-US" sz="14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Contracting 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Officer </a:t>
            </a: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(CO) and Specialist (CS)</a:t>
            </a:r>
            <a:endParaRPr lang="en-US" sz="14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Contracting Officer’s </a:t>
            </a: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Representative (COR)</a:t>
            </a:r>
            <a:endParaRPr lang="en-US" sz="14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Technical 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Representatives / SMEs </a:t>
            </a:r>
            <a:endParaRPr lang="en-US" sz="14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Customer 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Representatives 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(Requirements Owners / Key-Users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)</a:t>
            </a:r>
          </a:p>
          <a:p>
            <a:pPr marL="285750" lvl="0" indent="-285750">
              <a:buClr>
                <a:srgbClr val="014067"/>
              </a:buClr>
              <a:buFont typeface="Wingdings" panose="05000000000000000000" pitchFamily="2" charset="2"/>
              <a:buChar char="q"/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Calibri" panose="020F0502020204030204"/>
              </a:rPr>
              <a:t>External Support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alibri" panose="020F0502020204030204"/>
              </a:rPr>
              <a:t>(ex. Assisted Acquisition Support, or external SMEs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/>
              </a:rPr>
              <a:t>)</a:t>
            </a:r>
            <a:endParaRPr lang="en-US" sz="1400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OPTIONAL: Oversight/Management 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Personnel Representatives 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(ex. Quality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A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ssurance Specialist, Inspector)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OPTIONAL: IT Support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(ex. Enterprise Architect, ISSM, ISSO, System/Product Owner)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OPTIONAL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: Budget / Finance Office Representative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 (when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needed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– cost type or fixed price incentive contracts)</a:t>
            </a:r>
          </a:p>
          <a:p>
            <a:pPr marL="285750" lvl="0" indent="-285750">
              <a:buClr>
                <a:srgbClr val="014067"/>
              </a:buClr>
              <a:buFont typeface="Wingdings" panose="05000000000000000000" pitchFamily="2" charset="2"/>
              <a:buChar char="q"/>
            </a:pP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OPTIONAL: Small business representative(s) 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(if applicable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)</a:t>
            </a:r>
            <a:endParaRPr lang="en-US" sz="1400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285750" lvl="0" indent="-285750">
              <a:buClr>
                <a:srgbClr val="014067"/>
              </a:buClr>
              <a:buFont typeface="Wingdings" panose="05000000000000000000" pitchFamily="2" charset="2"/>
              <a:buChar char="q"/>
            </a:pP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OPTIONAL: Legal Counsel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 (if there are known legal complexities requiring significant input and participation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)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1378" y="526946"/>
            <a:ext cx="7342622" cy="1215566"/>
          </a:xfrm>
        </p:spPr>
        <p:txBody>
          <a:bodyPr/>
          <a:lstStyle/>
          <a:p>
            <a:r>
              <a:rPr lang="en-US" dirty="0" smtClean="0"/>
              <a:t>Who Should Attend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7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270999"/>
              </p:ext>
            </p:extLst>
          </p:nvPr>
        </p:nvGraphicFramePr>
        <p:xfrm>
          <a:off x="320399" y="1241839"/>
          <a:ext cx="11315131" cy="5108624"/>
        </p:xfrm>
        <a:graphic>
          <a:graphicData uri="http://schemas.openxmlformats.org/drawingml/2006/table">
            <a:tbl>
              <a:tblPr/>
              <a:tblGrid>
                <a:gridCol w="7204772"/>
                <a:gridCol w="4110359"/>
              </a:tblGrid>
              <a:tr h="40223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What happens in a CSAW?</a:t>
                      </a:r>
                      <a:endParaRPr lang="en-US" sz="1700" dirty="0">
                        <a:effectLst/>
                      </a:endParaRPr>
                    </a:p>
                  </a:txBody>
                  <a:tcPr marL="61280" marR="61280" marT="61280" marB="6128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Resulting in...</a:t>
                      </a:r>
                      <a:endParaRPr lang="en-US" sz="1700">
                        <a:effectLst/>
                      </a:endParaRPr>
                    </a:p>
                  </a:txBody>
                  <a:tcPr marL="61280" marR="61280" marT="61280" marB="6128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394"/>
                    </a:solidFill>
                  </a:tcPr>
                </a:tc>
              </a:tr>
              <a:tr h="67442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Workshop brings the right team of people together based on pre-workshop engagement with executive sponsor(s) and project manager</a:t>
                      </a:r>
                      <a:endParaRPr lang="en-US" sz="1700" dirty="0">
                        <a:effectLst/>
                      </a:endParaRPr>
                    </a:p>
                  </a:txBody>
                  <a:tcPr marL="87543" marR="87543" marT="87543" marB="87543">
                    <a:lnL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Reduced lead times and better team dynamics</a:t>
                      </a:r>
                      <a:endParaRPr lang="en-US" sz="1700">
                        <a:effectLst/>
                      </a:endParaRPr>
                    </a:p>
                  </a:txBody>
                  <a:tcPr marL="87543" marR="87543" marT="87543" marB="87543">
                    <a:lnL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442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highly structured, facilitated workshop is built around the specific needs of the team while walking them through all the steps in the </a:t>
                      </a:r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2"/>
                        </a:rPr>
                        <a:t>PBA process</a:t>
                      </a:r>
                      <a:endParaRPr lang="en-US" sz="1700" dirty="0">
                        <a:effectLst/>
                      </a:endParaRPr>
                    </a:p>
                  </a:txBody>
                  <a:tcPr marL="87543" marR="87543" marT="87543" marB="87543">
                    <a:lnL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Greater participation and accelerated team performance</a:t>
                      </a:r>
                      <a:endParaRPr lang="en-US" sz="1700">
                        <a:effectLst/>
                      </a:endParaRPr>
                    </a:p>
                  </a:txBody>
                  <a:tcPr marL="87543" marR="87543" marT="87543" marB="87543">
                    <a:lnL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712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Teams collaborate to develop the mission, vision, high-level objectives, and team success factors</a:t>
                      </a:r>
                      <a:endParaRPr lang="en-US" sz="1700">
                        <a:effectLst/>
                      </a:endParaRPr>
                    </a:p>
                  </a:txBody>
                  <a:tcPr marL="87543" marR="87543" marT="87543" marB="87543">
                    <a:lnL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Clarity of purpose that is shared among all members</a:t>
                      </a:r>
                      <a:endParaRPr lang="en-US" sz="1700">
                        <a:effectLst/>
                      </a:endParaRPr>
                    </a:p>
                  </a:txBody>
                  <a:tcPr marL="87543" marR="87543" marT="87543" marB="87543">
                    <a:lnL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442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Teams identify market research needs, high-level risks, key stakeholders, and a high-level communications strategy</a:t>
                      </a:r>
                      <a:endParaRPr lang="en-US" sz="1700">
                        <a:effectLst/>
                      </a:endParaRPr>
                    </a:p>
                  </a:txBody>
                  <a:tcPr marL="87543" marR="87543" marT="87543" marB="87543">
                    <a:lnL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Better overall project management</a:t>
                      </a:r>
                      <a:endParaRPr lang="en-US" sz="1700">
                        <a:effectLst/>
                      </a:endParaRPr>
                    </a:p>
                  </a:txBody>
                  <a:tcPr marL="87543" marR="87543" marT="87543" marB="87543">
                    <a:lnL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442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Teams will identify and refine performance requirements with associated performance standards, AQLs, and quality assurance approach</a:t>
                      </a:r>
                      <a:endParaRPr lang="en-US" sz="1700">
                        <a:effectLst/>
                      </a:endParaRPr>
                    </a:p>
                  </a:txBody>
                  <a:tcPr marL="87543" marR="87543" marT="87543" marB="87543">
                    <a:lnL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Better performance outcomes</a:t>
                      </a:r>
                      <a:endParaRPr lang="en-US" sz="1700">
                        <a:effectLst/>
                      </a:endParaRPr>
                    </a:p>
                  </a:txBody>
                  <a:tcPr marL="87543" marR="87543" marT="87543" marB="87543">
                    <a:lnL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442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Teams work together on each step in the PBA process and document the additional actions that will need to be taken after the workshop  to complete each step</a:t>
                      </a:r>
                      <a:endParaRPr lang="en-US" sz="1700">
                        <a:effectLst/>
                      </a:endParaRPr>
                    </a:p>
                  </a:txBody>
                  <a:tcPr marL="87543" marR="87543" marT="87543" marB="87543">
                    <a:lnL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high-level roadmap for working together to accomplish the project</a:t>
                      </a:r>
                      <a:endParaRPr lang="en-US" sz="1700">
                        <a:effectLst/>
                      </a:endParaRPr>
                    </a:p>
                  </a:txBody>
                  <a:tcPr marL="87543" marR="87543" marT="87543" marB="87543">
                    <a:lnL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712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Throughout the workshop, the team will gain consensus on their work products and path ahead</a:t>
                      </a:r>
                      <a:endParaRPr lang="en-US" sz="1700">
                        <a:effectLst/>
                      </a:endParaRPr>
                    </a:p>
                  </a:txBody>
                  <a:tcPr marL="87543" marR="87543" marT="87543" marB="87543">
                    <a:lnL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Increased stakeholder buy-in the end product </a:t>
                      </a:r>
                      <a:endParaRPr lang="en-US" sz="1700" dirty="0">
                        <a:effectLst/>
                      </a:endParaRPr>
                    </a:p>
                  </a:txBody>
                  <a:tcPr marL="87543" marR="87543" marT="87543" marB="87543">
                    <a:lnL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74713" y="15779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6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DOT Participant Survey Results*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9435" y="6343650"/>
            <a:ext cx="2611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2">
                    <a:lumMod val="75000"/>
                  </a:schemeClr>
                </a:solidFill>
              </a:rPr>
              <a:t>* 62% (8/13) of participants responded</a:t>
            </a:r>
            <a:endParaRPr lang="en-US" sz="1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64850438"/>
              </p:ext>
            </p:extLst>
          </p:nvPr>
        </p:nvGraphicFramePr>
        <p:xfrm>
          <a:off x="237490" y="1325880"/>
          <a:ext cx="5808980" cy="3428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679939"/>
              </p:ext>
            </p:extLst>
          </p:nvPr>
        </p:nvGraphicFramePr>
        <p:xfrm>
          <a:off x="6278880" y="1321911"/>
          <a:ext cx="5715000" cy="929640"/>
        </p:xfrm>
        <a:graphic>
          <a:graphicData uri="http://schemas.openxmlformats.org/drawingml/2006/table">
            <a:tbl>
              <a:tblPr/>
              <a:tblGrid>
                <a:gridCol w="1428750"/>
                <a:gridCol w="1428750"/>
                <a:gridCol w="1428750"/>
                <a:gridCol w="1428750"/>
              </a:tblGrid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dirty="0">
                          <a:effectLst/>
                        </a:rPr>
                        <a:t>Appropriate to Project Needs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dirty="0">
                          <a:effectLst/>
                        </a:rPr>
                        <a:t>Logically Organized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dirty="0">
                          <a:effectLst/>
                        </a:rPr>
                        <a:t>Positive Virtual Experience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dirty="0">
                          <a:effectLst/>
                        </a:rPr>
                        <a:t>Effective Facilitated Activities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Agree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Strongly Agree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Agree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Strongly Agree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219442"/>
              </p:ext>
            </p:extLst>
          </p:nvPr>
        </p:nvGraphicFramePr>
        <p:xfrm>
          <a:off x="6290310" y="2350611"/>
          <a:ext cx="5715000" cy="716280"/>
        </p:xfrm>
        <a:graphic>
          <a:graphicData uri="http://schemas.openxmlformats.org/drawingml/2006/table">
            <a:tbl>
              <a:tblPr/>
              <a:tblGrid>
                <a:gridCol w="1428750"/>
                <a:gridCol w="1428750"/>
                <a:gridCol w="1428750"/>
                <a:gridCol w="1428750"/>
              </a:tblGrid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dirty="0">
                          <a:effectLst/>
                        </a:rPr>
                        <a:t>Useful Materials Provided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dirty="0">
                          <a:effectLst/>
                        </a:rPr>
                        <a:t>Will Result in Better Outcomes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dirty="0">
                          <a:effectLst/>
                        </a:rPr>
                        <a:t>Accelerated Team Performance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dirty="0">
                          <a:effectLst/>
                        </a:rPr>
                        <a:t>Conducted Early Enough to Help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Strongly Agree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Agree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Strongly Agree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Strongly Agree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02259"/>
              </p:ext>
            </p:extLst>
          </p:nvPr>
        </p:nvGraphicFramePr>
        <p:xfrm>
          <a:off x="6284594" y="3196431"/>
          <a:ext cx="5716905" cy="716280"/>
        </p:xfrm>
        <a:graphic>
          <a:graphicData uri="http://schemas.openxmlformats.org/drawingml/2006/table">
            <a:tbl>
              <a:tblPr/>
              <a:tblGrid>
                <a:gridCol w="1905635"/>
                <a:gridCol w="1905635"/>
                <a:gridCol w="1905635"/>
              </a:tblGrid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Effective Facilitation of Process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Facilitators Helped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Understand Steps to PBA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Facilitators Encouraged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Participation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Strongly Agree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Strongly Agree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Strongly Agree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518677"/>
              </p:ext>
            </p:extLst>
          </p:nvPr>
        </p:nvGraphicFramePr>
        <p:xfrm>
          <a:off x="6284595" y="4041010"/>
          <a:ext cx="5728335" cy="716280"/>
        </p:xfrm>
        <a:graphic>
          <a:graphicData uri="http://schemas.openxmlformats.org/drawingml/2006/table">
            <a:tbl>
              <a:tblPr/>
              <a:tblGrid>
                <a:gridCol w="1909445"/>
                <a:gridCol w="1909445"/>
                <a:gridCol w="1909445"/>
              </a:tblGrid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Facilitators Responsive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to Needs &amp; Questions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Facilitators Engaging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Energy &amp; Enthusiasm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Helped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Reach Consensus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Strongly Agree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Strongly Agree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Strongly Agree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250681" y="4960024"/>
            <a:ext cx="29375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“Highly </a:t>
            </a:r>
            <a:r>
              <a:rPr lang="en-US" sz="1400" i="1" dirty="0">
                <a:solidFill>
                  <a:schemeClr val="bg1"/>
                </a:solidFill>
              </a:rPr>
              <a:t>effective. Appreciate the facilitation, tools, assistance and team development. Definitely appreciate project charter facilitation and development assistance</a:t>
            </a:r>
            <a:r>
              <a:rPr lang="en-US" sz="1400" i="1" dirty="0" smtClean="0">
                <a:solidFill>
                  <a:schemeClr val="bg1"/>
                </a:solidFill>
              </a:rPr>
              <a:t>.”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01" y="4954607"/>
            <a:ext cx="33615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“Great </a:t>
            </a:r>
            <a:r>
              <a:rPr lang="en-US" sz="1400" i="1" dirty="0">
                <a:solidFill>
                  <a:schemeClr val="bg1"/>
                </a:solidFill>
              </a:rPr>
              <a:t>facilitators and guest speakers. I enjoyed the workshop. I would love to have all of our CORs at FTA participate in a workshop like this (possibly even </a:t>
            </a:r>
            <a:r>
              <a:rPr lang="en-US" sz="1400" i="1" dirty="0" smtClean="0">
                <a:solidFill>
                  <a:schemeClr val="bg1"/>
                </a:solidFill>
              </a:rPr>
              <a:t>mandatory). </a:t>
            </a:r>
            <a:r>
              <a:rPr lang="en-US" sz="1400" i="1" dirty="0">
                <a:solidFill>
                  <a:schemeClr val="bg1"/>
                </a:solidFill>
              </a:rPr>
              <a:t>It was extremely helpful</a:t>
            </a:r>
            <a:r>
              <a:rPr lang="en-US" sz="1400" i="1" dirty="0" smtClean="0">
                <a:solidFill>
                  <a:schemeClr val="bg1"/>
                </a:solidFill>
              </a:rPr>
              <a:t>.”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6521" y="4954606"/>
            <a:ext cx="2743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“What I liked best was the </a:t>
            </a:r>
            <a:r>
              <a:rPr lang="en-US" sz="1400" i="1" dirty="0">
                <a:solidFill>
                  <a:schemeClr val="bg1"/>
                </a:solidFill>
              </a:rPr>
              <a:t>flow of instruction and how one aspect builds upon the other. I also appreciate having facilitators so the group maintains focus and avoids going off in tangents</a:t>
            </a:r>
            <a:r>
              <a:rPr lang="en-US" sz="1400" i="1" dirty="0" smtClean="0">
                <a:solidFill>
                  <a:schemeClr val="bg1"/>
                </a:solidFill>
              </a:rPr>
              <a:t>.” </a:t>
            </a:r>
            <a:endParaRPr lang="en-US" sz="1400" i="1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108710"/>
            <a:ext cx="1082421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77590" y="4960024"/>
            <a:ext cx="27431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"The </a:t>
            </a:r>
            <a:r>
              <a:rPr lang="en-US" sz="1400" i="1" dirty="0">
                <a:solidFill>
                  <a:schemeClr val="bg1"/>
                </a:solidFill>
              </a:rPr>
              <a:t>facilitators did a top-notch job keeping everyone engaged under difficult circumstances. While the week was exhausting, I think we all did even better than expected and maintained productivity and camaraderie throughout</a:t>
            </a:r>
            <a:r>
              <a:rPr lang="en-US" sz="1400" i="1" dirty="0" smtClean="0">
                <a:solidFill>
                  <a:schemeClr val="bg1"/>
                </a:solidFill>
              </a:rPr>
              <a:t>.”</a:t>
            </a:r>
            <a:endParaRPr lang="en-US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66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AW Master Slide Them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0951641_Hexagon presentation light_AAS_v4" id="{358289A0-A26B-433F-AD2B-1F8832C96153}" vid="{92CDC91D-95BF-4897-87D6-494563DF79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0A5AF1-8C57-4290-936E-5FD27C9572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7F4215-C6BB-44A3-9A5E-9446E6835900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F8919DE-9BD9-47A9-9F5D-16EBB96879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TF00951641</Template>
  <TotalTime>0</TotalTime>
  <Words>1166</Words>
  <Application>Microsoft Office PowerPoint</Application>
  <PresentationFormat>Custom</PresentationFormat>
  <Paragraphs>206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CSAW Master Slide Theme</vt:lpstr>
      <vt:lpstr>Civilian Services Acquisition Workshops</vt:lpstr>
      <vt:lpstr>PowerPoint Presentation</vt:lpstr>
      <vt:lpstr>Workshop Purpose:</vt:lpstr>
      <vt:lpstr>CSAW Objectives:</vt:lpstr>
      <vt:lpstr>CSAW Focus</vt:lpstr>
      <vt:lpstr>Who Should Attend</vt:lpstr>
      <vt:lpstr>Who Should Attend</vt:lpstr>
      <vt:lpstr>Benefits</vt:lpstr>
      <vt:lpstr>DOT Participant Survey Results*</vt:lpstr>
      <vt:lpstr>Other Benefits</vt:lpstr>
      <vt:lpstr>PowerPoint Presentation</vt:lpstr>
      <vt:lpstr>Contact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2019-09-09T17:48:53Z</dcterms:created>
  <dcterms:modified xsi:type="dcterms:W3CDTF">2020-10-29T18:52:25Z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