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57" r:id="rId5"/>
    <p:sldId id="258" r:id="rId6"/>
    <p:sldId id="284" r:id="rId7"/>
    <p:sldId id="259" r:id="rId8"/>
    <p:sldId id="260" r:id="rId9"/>
    <p:sldId id="261" r:id="rId10"/>
    <p:sldId id="285" r:id="rId11"/>
    <p:sldId id="262" r:id="rId12"/>
    <p:sldId id="263" r:id="rId13"/>
    <p:sldId id="264" r:id="rId14"/>
    <p:sldId id="265" r:id="rId15"/>
    <p:sldId id="279" r:id="rId16"/>
    <p:sldId id="283" r:id="rId17"/>
    <p:sldId id="286" r:id="rId18"/>
    <p:sldId id="267" r:id="rId19"/>
    <p:sldId id="28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E3E6F-4F3A-4DB4-9608-2A747C1BBA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39C10C-98DD-467A-B6D3-AE9E08A3B0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9E2525-0A38-4AE9-A68A-005F397E8E4A}"/>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5" name="Footer Placeholder 4">
            <a:extLst>
              <a:ext uri="{FF2B5EF4-FFF2-40B4-BE49-F238E27FC236}">
                <a16:creationId xmlns:a16="http://schemas.microsoft.com/office/drawing/2014/main" id="{69D6F355-1B95-4AF6-BC80-F7FE09091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9D4FB8-FDB1-4732-87FE-A89096350824}"/>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066885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001CF-1E05-4336-A780-B549E7F528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0606D0-3DD1-4E87-97D5-0E53195BF9E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6552EF-DC6E-4BAE-B305-A7AB81EBBCE4}"/>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5" name="Footer Placeholder 4">
            <a:extLst>
              <a:ext uri="{FF2B5EF4-FFF2-40B4-BE49-F238E27FC236}">
                <a16:creationId xmlns:a16="http://schemas.microsoft.com/office/drawing/2014/main" id="{00BB43EC-021D-4CBB-9EE5-53586A0CD8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5C126C-0260-4206-8EBB-188984B1239D}"/>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485179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FF6CB1-E8FE-4344-A2DD-0EE4767213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F41A9D0-864E-47B2-AE43-5E4B48B9F5A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81C04B-812A-4351-A7AC-3385C155A221}"/>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5" name="Footer Placeholder 4">
            <a:extLst>
              <a:ext uri="{FF2B5EF4-FFF2-40B4-BE49-F238E27FC236}">
                <a16:creationId xmlns:a16="http://schemas.microsoft.com/office/drawing/2014/main" id="{0C928DCA-863D-4A23-B59A-65D85B8879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D772BF-810D-4DD1-A0DE-3872B61031B5}"/>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373666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ED16C-FF0A-4E14-8EE8-16EBFA46D5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E22D19-FC20-4476-B946-B831B7D5652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C0D41-C346-4D3B-B57A-A1ECBAC97045}"/>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5" name="Footer Placeholder 4">
            <a:extLst>
              <a:ext uri="{FF2B5EF4-FFF2-40B4-BE49-F238E27FC236}">
                <a16:creationId xmlns:a16="http://schemas.microsoft.com/office/drawing/2014/main" id="{B7B201F3-53E0-4474-99FA-7F2B7F7FBC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55D13B-431A-4272-B228-69BCDB9FF651}"/>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30214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CB30E-9A76-4042-8DF5-9A6A9E8B80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9FBE1A-A585-4DD4-95C0-9131BB1E2B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22AD5CF-701A-4C51-8685-8BC250A951F1}"/>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5" name="Footer Placeholder 4">
            <a:extLst>
              <a:ext uri="{FF2B5EF4-FFF2-40B4-BE49-F238E27FC236}">
                <a16:creationId xmlns:a16="http://schemas.microsoft.com/office/drawing/2014/main" id="{159195B3-ADB1-4BEF-8CEA-6D9DA9279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345C44-037F-41ED-AF66-6F2D21F6C1FC}"/>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487118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E2DC3-5045-47C8-BC85-2FA15BCC6A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0A6876-072E-4C07-9045-A64CC7D552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01985D-771D-4887-AB1E-6734B8F14A2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281D30-6E69-4A98-8F49-B30F062E2ACB}"/>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6" name="Footer Placeholder 5">
            <a:extLst>
              <a:ext uri="{FF2B5EF4-FFF2-40B4-BE49-F238E27FC236}">
                <a16:creationId xmlns:a16="http://schemas.microsoft.com/office/drawing/2014/main" id="{E0AEC51C-0C7E-437C-8B92-23CE1B6618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8F4692-1C2D-40EF-B413-E1231E11961F}"/>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2705679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D812E-A666-4A31-94EA-FC6228B084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F1A0B8A-C788-4839-A56C-BA81023B87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F020513-8556-43D2-A013-1D15AEA9E4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0183EF-959A-46E5-9A0F-68F24B03A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010AC1-5371-4FBF-B864-84091CE9EF4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16736B-A824-46BB-A752-DB2ECF8AB2AE}"/>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8" name="Footer Placeholder 7">
            <a:extLst>
              <a:ext uri="{FF2B5EF4-FFF2-40B4-BE49-F238E27FC236}">
                <a16:creationId xmlns:a16="http://schemas.microsoft.com/office/drawing/2014/main" id="{8789BD7F-591C-406A-BAD3-F8DE033C71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93B9DB-5D3D-4B0F-9CFF-838131DB3F03}"/>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841677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B39E-DC23-4E8C-B4B1-E2E6A326D9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C95E4C-6F92-496B-80FD-BDB503216474}"/>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4" name="Footer Placeholder 3">
            <a:extLst>
              <a:ext uri="{FF2B5EF4-FFF2-40B4-BE49-F238E27FC236}">
                <a16:creationId xmlns:a16="http://schemas.microsoft.com/office/drawing/2014/main" id="{17A3862D-F0D4-4106-A239-77B49AC5DF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5A45FD-3E2C-4B3C-B5CC-5013175505B5}"/>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2336651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1AF3EE-C96C-4FA9-94E2-97A920B739B0}"/>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3" name="Footer Placeholder 2">
            <a:extLst>
              <a:ext uri="{FF2B5EF4-FFF2-40B4-BE49-F238E27FC236}">
                <a16:creationId xmlns:a16="http://schemas.microsoft.com/office/drawing/2014/main" id="{0AF53A2A-CC15-4F23-A84F-BA99468B71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0694BB-27FE-44F2-A271-040312CEBC83}"/>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1189575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711AD-EE9F-4E21-A24B-084007D9A3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D0550-6BE1-444F-B252-BB13F7CCE8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4732EE-1D1F-481A-BAA7-67481D3855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E58B61F-E26D-452C-876D-044A9B4E915F}"/>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6" name="Footer Placeholder 5">
            <a:extLst>
              <a:ext uri="{FF2B5EF4-FFF2-40B4-BE49-F238E27FC236}">
                <a16:creationId xmlns:a16="http://schemas.microsoft.com/office/drawing/2014/main" id="{086CDF76-432B-4E7B-8327-C77A0D8372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F8491D-7E71-4EB5-A98B-62B99970575D}"/>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2677227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599A5-BFC1-44CD-8C2F-3CA2FBA8D2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B0F234-0DFD-4B79-B9F7-7B4C3B6F65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8CFCC3-374A-4E5F-8220-036D473617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13FE37C-A357-41B3-8358-B6F2891278DF}"/>
              </a:ext>
            </a:extLst>
          </p:cNvPr>
          <p:cNvSpPr>
            <a:spLocks noGrp="1"/>
          </p:cNvSpPr>
          <p:nvPr>
            <p:ph type="dt" sz="half" idx="10"/>
          </p:nvPr>
        </p:nvSpPr>
        <p:spPr/>
        <p:txBody>
          <a:bodyPr/>
          <a:lstStyle/>
          <a:p>
            <a:fld id="{1417EC1F-5311-4112-846F-2E13F60E1936}" type="datetimeFigureOut">
              <a:rPr lang="en-US" smtClean="0"/>
              <a:t>5/14/2021</a:t>
            </a:fld>
            <a:endParaRPr lang="en-US"/>
          </a:p>
        </p:txBody>
      </p:sp>
      <p:sp>
        <p:nvSpPr>
          <p:cNvPr id="6" name="Footer Placeholder 5">
            <a:extLst>
              <a:ext uri="{FF2B5EF4-FFF2-40B4-BE49-F238E27FC236}">
                <a16:creationId xmlns:a16="http://schemas.microsoft.com/office/drawing/2014/main" id="{D12A3F18-0962-45B9-8891-8D15B17E2B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872D28-9237-46D0-80E1-82F6B507473F}"/>
              </a:ext>
            </a:extLst>
          </p:cNvPr>
          <p:cNvSpPr>
            <a:spLocks noGrp="1"/>
          </p:cNvSpPr>
          <p:nvPr>
            <p:ph type="sldNum" sz="quarter" idx="12"/>
          </p:nvPr>
        </p:nvSpPr>
        <p:spPr/>
        <p:txBody>
          <a:bodyPr/>
          <a:lstStyle/>
          <a:p>
            <a:fld id="{F1D5F43D-AA8C-4694-8354-874DB8B9A01E}" type="slidenum">
              <a:rPr lang="en-US" smtClean="0"/>
              <a:t>‹#›</a:t>
            </a:fld>
            <a:endParaRPr lang="en-US"/>
          </a:p>
        </p:txBody>
      </p:sp>
    </p:spTree>
    <p:extLst>
      <p:ext uri="{BB962C8B-B14F-4D97-AF65-F5344CB8AC3E}">
        <p14:creationId xmlns:p14="http://schemas.microsoft.com/office/powerpoint/2010/main" val="381991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FDDA44-2154-4A14-8A87-E142776FEA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AAD0DE-BA8C-4D71-980F-96A68FB856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A62F21-ADA1-49F9-9869-BC9DE38096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17EC1F-5311-4112-846F-2E13F60E1936}" type="datetimeFigureOut">
              <a:rPr lang="en-US" smtClean="0"/>
              <a:t>5/14/2021</a:t>
            </a:fld>
            <a:endParaRPr lang="en-US"/>
          </a:p>
        </p:txBody>
      </p:sp>
      <p:sp>
        <p:nvSpPr>
          <p:cNvPr id="5" name="Footer Placeholder 4">
            <a:extLst>
              <a:ext uri="{FF2B5EF4-FFF2-40B4-BE49-F238E27FC236}">
                <a16:creationId xmlns:a16="http://schemas.microsoft.com/office/drawing/2014/main" id="{F008E0B8-19F1-4E39-9BD1-DA3124A9D2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2DEF4DC-41A7-48DA-BF1D-54D6E199B4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D5F43D-AA8C-4694-8354-874DB8B9A01E}" type="slidenum">
              <a:rPr lang="en-US" smtClean="0"/>
              <a:t>‹#›</a:t>
            </a:fld>
            <a:endParaRPr lang="en-US"/>
          </a:p>
        </p:txBody>
      </p:sp>
    </p:spTree>
    <p:extLst>
      <p:ext uri="{BB962C8B-B14F-4D97-AF65-F5344CB8AC3E}">
        <p14:creationId xmlns:p14="http://schemas.microsoft.com/office/powerpoint/2010/main" val="260197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mailto:jlink@ntia.gov" TargetMode="External"/><Relationship Id="rId13" Type="http://schemas.openxmlformats.org/officeDocument/2006/relationships/hyperlink" Target="mailto:gcoss1@doc.gov" TargetMode="External"/><Relationship Id="rId3" Type="http://schemas.openxmlformats.org/officeDocument/2006/relationships/hyperlink" Target="mailto:brighid.boykin@census.gov" TargetMode="External"/><Relationship Id="rId7" Type="http://schemas.openxmlformats.org/officeDocument/2006/relationships/hyperlink" Target="mailto:brad.hess@trade.gov" TargetMode="External"/><Relationship Id="rId12" Type="http://schemas.openxmlformats.org/officeDocument/2006/relationships/hyperlink" Target="mailto:sschwartz@doc.gov" TargetMode="External"/><Relationship Id="rId2" Type="http://schemas.openxmlformats.org/officeDocument/2006/relationships/hyperlink" Target="mailto:todd.hill@nist.gov" TargetMode="External"/><Relationship Id="rId1" Type="http://schemas.openxmlformats.org/officeDocument/2006/relationships/slideLayout" Target="../slideLayouts/slideLayout2.xml"/><Relationship Id="rId6" Type="http://schemas.openxmlformats.org/officeDocument/2006/relationships/hyperlink" Target="mailto:nchambers@mbda.gov" TargetMode="External"/><Relationship Id="rId11" Type="http://schemas.openxmlformats.org/officeDocument/2006/relationships/hyperlink" Target="mailto:jlatoff@doc.gov" TargetMode="External"/><Relationship Id="rId5" Type="http://schemas.openxmlformats.org/officeDocument/2006/relationships/hyperlink" Target="mailto:rebecca.pedroza@noaa.gov" TargetMode="External"/><Relationship Id="rId15" Type="http://schemas.openxmlformats.org/officeDocument/2006/relationships/hyperlink" Target="https://community.max.gov/pages/viewpage.action?spaceKey=DOC&amp;title=Suspension+and+Debarment+Office+of+Acquisiton+Management" TargetMode="External"/><Relationship Id="rId10" Type="http://schemas.openxmlformats.org/officeDocument/2006/relationships/hyperlink" Target="mailto:smcclellan@doc.gov" TargetMode="External"/><Relationship Id="rId4" Type="http://schemas.openxmlformats.org/officeDocument/2006/relationships/hyperlink" Target="mailto:lisa.wade@uspto.gov" TargetMode="External"/><Relationship Id="rId9" Type="http://schemas.openxmlformats.org/officeDocument/2006/relationships/hyperlink" Target="mailto:wbethel@eda.gov" TargetMode="External"/><Relationship Id="rId14" Type="http://schemas.openxmlformats.org/officeDocument/2006/relationships/hyperlink" Target="mailto:Hotline@oig.doc.gov"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mailto:gcoss1@doc.gov" TargetMode="External"/><Relationship Id="rId2" Type="http://schemas.openxmlformats.org/officeDocument/2006/relationships/hyperlink" Target="mailto:suspenddebar@doc.gov" TargetMode="External"/><Relationship Id="rId1" Type="http://schemas.openxmlformats.org/officeDocument/2006/relationships/slideLayout" Target="../slideLayouts/slideLayout2.xml"/><Relationship Id="rId4" Type="http://schemas.openxmlformats.org/officeDocument/2006/relationships/hyperlink" Target="mailto:jlatoff@doc.gov"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media/image4.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DF107E-17F7-4A78-A5EA-7098851058C1}"/>
              </a:ext>
            </a:extLst>
          </p:cNvPr>
          <p:cNvSpPr>
            <a:spLocks noGrp="1"/>
          </p:cNvSpPr>
          <p:nvPr>
            <p:ph type="ctrTitle"/>
          </p:nvPr>
        </p:nvSpPr>
        <p:spPr/>
        <p:txBody>
          <a:bodyPr/>
          <a:lstStyle/>
          <a:p>
            <a:pPr algn="ctr"/>
            <a:r>
              <a:rPr lang="en-US" dirty="0"/>
              <a:t>Getting to Know Your SDO: </a:t>
            </a:r>
            <a:br>
              <a:rPr lang="en-US" dirty="0"/>
            </a:br>
            <a:r>
              <a:rPr lang="en-US" dirty="0"/>
              <a:t>A Kinder, Gentler SDO</a:t>
            </a:r>
          </a:p>
        </p:txBody>
      </p:sp>
      <p:sp>
        <p:nvSpPr>
          <p:cNvPr id="6" name="Subtitle 5">
            <a:extLst>
              <a:ext uri="{FF2B5EF4-FFF2-40B4-BE49-F238E27FC236}">
                <a16:creationId xmlns:a16="http://schemas.microsoft.com/office/drawing/2014/main" id="{779522BF-67A2-422C-B56D-633EBA2142DF}"/>
              </a:ext>
            </a:extLst>
          </p:cNvPr>
          <p:cNvSpPr>
            <a:spLocks noGrp="1"/>
          </p:cNvSpPr>
          <p:nvPr>
            <p:ph type="subTitle" idx="1"/>
          </p:nvPr>
        </p:nvSpPr>
        <p:spPr/>
        <p:txBody>
          <a:bodyPr/>
          <a:lstStyle/>
          <a:p>
            <a:r>
              <a:rPr lang="en-US" dirty="0"/>
              <a:t>Wednesday, May 19</a:t>
            </a:r>
          </a:p>
          <a:p>
            <a:r>
              <a:rPr lang="en-US" dirty="0"/>
              <a:t>Presented by James Latoff and Greg Coss</a:t>
            </a:r>
          </a:p>
        </p:txBody>
      </p:sp>
    </p:spTree>
    <p:extLst>
      <p:ext uri="{BB962C8B-B14F-4D97-AF65-F5344CB8AC3E}">
        <p14:creationId xmlns:p14="http://schemas.microsoft.com/office/powerpoint/2010/main" val="1636921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24D06-37CE-4130-9092-633DB8D4AF39}"/>
              </a:ext>
            </a:extLst>
          </p:cNvPr>
          <p:cNvSpPr>
            <a:spLocks noGrp="1"/>
          </p:cNvSpPr>
          <p:nvPr>
            <p:ph type="title"/>
          </p:nvPr>
        </p:nvSpPr>
        <p:spPr/>
        <p:txBody>
          <a:bodyPr/>
          <a:lstStyle/>
          <a:p>
            <a:pPr algn="ctr"/>
            <a:r>
              <a:rPr lang="en-US" dirty="0"/>
              <a:t>Requests for Information (“RFIs”)</a:t>
            </a:r>
          </a:p>
        </p:txBody>
      </p:sp>
      <p:sp>
        <p:nvSpPr>
          <p:cNvPr id="3" name="Content Placeholder 2">
            <a:extLst>
              <a:ext uri="{FF2B5EF4-FFF2-40B4-BE49-F238E27FC236}">
                <a16:creationId xmlns:a16="http://schemas.microsoft.com/office/drawing/2014/main" id="{12E740F6-EE50-4F8B-B07A-84B833899BC7}"/>
              </a:ext>
            </a:extLst>
          </p:cNvPr>
          <p:cNvSpPr>
            <a:spLocks noGrp="1"/>
          </p:cNvSpPr>
          <p:nvPr>
            <p:ph idx="1"/>
          </p:nvPr>
        </p:nvSpPr>
        <p:spPr/>
        <p:txBody>
          <a:bodyPr>
            <a:normAutofit fontScale="92500" lnSpcReduction="10000"/>
          </a:bodyPr>
          <a:lstStyle/>
          <a:p>
            <a:r>
              <a:rPr lang="en-US" i="1" dirty="0"/>
              <a:t>Requests for Information</a:t>
            </a:r>
            <a:r>
              <a:rPr lang="en-US" dirty="0"/>
              <a:t> (“RFIs”), like SCLs, provide the potential respondent notice of the SDO’s concerns and an opportunity to respond</a:t>
            </a:r>
          </a:p>
          <a:p>
            <a:r>
              <a:rPr lang="en-US" dirty="0"/>
              <a:t>SDOs frequently use RFIs when the public record (</a:t>
            </a:r>
            <a:r>
              <a:rPr lang="en-US" i="1" dirty="0"/>
              <a:t>i.e., </a:t>
            </a:r>
            <a:r>
              <a:rPr lang="en-US" dirty="0"/>
              <a:t>a press report) raises concerns about the potential respondent’s responsibility but there is no reliable record to perform a responsibility review</a:t>
            </a:r>
          </a:p>
          <a:p>
            <a:r>
              <a:rPr lang="en-US" dirty="0"/>
              <a:t>SCLs and RFIs often clarify the situation and result in establishing a potential respondent’s present responsibility without the need for an exclusion  </a:t>
            </a:r>
          </a:p>
          <a:p>
            <a:r>
              <a:rPr lang="en-US" dirty="0"/>
              <a:t>However, a potential respondent’s failure to respond to an SCL or RFI, or failure to adequately address the concerns raised, may result in an action for exclusion</a:t>
            </a:r>
          </a:p>
          <a:p>
            <a:endParaRPr lang="en-US" dirty="0"/>
          </a:p>
        </p:txBody>
      </p:sp>
    </p:spTree>
    <p:extLst>
      <p:ext uri="{BB962C8B-B14F-4D97-AF65-F5344CB8AC3E}">
        <p14:creationId xmlns:p14="http://schemas.microsoft.com/office/powerpoint/2010/main" val="238940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0CEEC-E9D3-4791-8AE0-6CD8128891E3}"/>
              </a:ext>
            </a:extLst>
          </p:cNvPr>
          <p:cNvSpPr>
            <a:spLocks noGrp="1"/>
          </p:cNvSpPr>
          <p:nvPr>
            <p:ph type="title"/>
          </p:nvPr>
        </p:nvSpPr>
        <p:spPr>
          <a:xfrm>
            <a:off x="838200" y="101175"/>
            <a:ext cx="10515600" cy="1325563"/>
          </a:xfrm>
        </p:spPr>
        <p:txBody>
          <a:bodyPr/>
          <a:lstStyle/>
          <a:p>
            <a:pPr algn="ctr"/>
            <a:r>
              <a:rPr lang="en-US" dirty="0"/>
              <a:t>Administrative Agreement</a:t>
            </a:r>
          </a:p>
        </p:txBody>
      </p:sp>
      <p:sp>
        <p:nvSpPr>
          <p:cNvPr id="3" name="Content Placeholder 2">
            <a:extLst>
              <a:ext uri="{FF2B5EF4-FFF2-40B4-BE49-F238E27FC236}">
                <a16:creationId xmlns:a16="http://schemas.microsoft.com/office/drawing/2014/main" id="{CD52438C-4F92-48AF-A81E-A4614642EF3B}"/>
              </a:ext>
            </a:extLst>
          </p:cNvPr>
          <p:cNvSpPr>
            <a:spLocks noGrp="1"/>
          </p:cNvSpPr>
          <p:nvPr>
            <p:ph idx="1"/>
          </p:nvPr>
        </p:nvSpPr>
        <p:spPr>
          <a:xfrm>
            <a:off x="838200" y="1253331"/>
            <a:ext cx="10515600" cy="4351338"/>
          </a:xfrm>
        </p:spPr>
        <p:txBody>
          <a:bodyPr>
            <a:normAutofit fontScale="92500" lnSpcReduction="10000"/>
          </a:bodyPr>
          <a:lstStyle/>
          <a:p>
            <a:r>
              <a:rPr lang="en-US" dirty="0"/>
              <a:t>An Administrative Agreement (“AAs”) can arise as a result of a respondent’s response to an SCL, suspension, or notice of proposed debarment</a:t>
            </a:r>
          </a:p>
          <a:p>
            <a:r>
              <a:rPr lang="en-US" dirty="0"/>
              <a:t>In essence, it focuses on the trust from the SDO  that the respondent will comply with the terms and conditions spelled out in the terms of the AA (ex. ethics or fraud training, working to fix internal controls inside the organization, etc.)</a:t>
            </a:r>
          </a:p>
          <a:p>
            <a:r>
              <a:rPr lang="en-US" dirty="0"/>
              <a:t>It’s an excellent example of how Barry does not want to punish  contractors and financial aid recipients, but rather help them</a:t>
            </a:r>
          </a:p>
          <a:p>
            <a:r>
              <a:rPr lang="en-US" dirty="0"/>
              <a:t>Effectively, an AA is the SDO giving a respondent a chance to prove responsibility and that they are capable of getting more awards and work from the government</a:t>
            </a:r>
          </a:p>
        </p:txBody>
      </p:sp>
    </p:spTree>
    <p:extLst>
      <p:ext uri="{BB962C8B-B14F-4D97-AF65-F5344CB8AC3E}">
        <p14:creationId xmlns:p14="http://schemas.microsoft.com/office/powerpoint/2010/main" val="3445829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29A19-A2FE-4E81-8664-3B6727A0F10A}"/>
              </a:ext>
            </a:extLst>
          </p:cNvPr>
          <p:cNvSpPr>
            <a:spLocks noGrp="1"/>
          </p:cNvSpPr>
          <p:nvPr>
            <p:ph type="title"/>
          </p:nvPr>
        </p:nvSpPr>
        <p:spPr>
          <a:xfrm>
            <a:off x="838200" y="122990"/>
            <a:ext cx="10515600" cy="1325563"/>
          </a:xfrm>
        </p:spPr>
        <p:txBody>
          <a:bodyPr/>
          <a:lstStyle/>
          <a:p>
            <a:pPr algn="ctr"/>
            <a:r>
              <a:rPr lang="en-US" dirty="0"/>
              <a:t>Voluntary Exclusion</a:t>
            </a:r>
          </a:p>
        </p:txBody>
      </p:sp>
      <p:sp>
        <p:nvSpPr>
          <p:cNvPr id="3" name="Content Placeholder 2">
            <a:extLst>
              <a:ext uri="{FF2B5EF4-FFF2-40B4-BE49-F238E27FC236}">
                <a16:creationId xmlns:a16="http://schemas.microsoft.com/office/drawing/2014/main" id="{C38ED69E-E060-456A-A7AE-ACC9E350E730}"/>
              </a:ext>
            </a:extLst>
          </p:cNvPr>
          <p:cNvSpPr>
            <a:spLocks noGrp="1"/>
          </p:cNvSpPr>
          <p:nvPr>
            <p:ph idx="1"/>
          </p:nvPr>
        </p:nvSpPr>
        <p:spPr>
          <a:xfrm>
            <a:off x="838200" y="1448553"/>
            <a:ext cx="10515600" cy="4351338"/>
          </a:xfrm>
        </p:spPr>
        <p:txBody>
          <a:bodyPr>
            <a:normAutofit/>
          </a:bodyPr>
          <a:lstStyle/>
          <a:p>
            <a:r>
              <a:rPr lang="en-US" dirty="0"/>
              <a:t>Voluntary exclusions are essentially voluntary debarments</a:t>
            </a:r>
          </a:p>
          <a:p>
            <a:r>
              <a:rPr lang="en-US" dirty="0"/>
              <a:t>Provide the respondent with the time to get issues remedied and become responsible without the need for debarment</a:t>
            </a:r>
          </a:p>
          <a:p>
            <a:r>
              <a:rPr lang="en-US" dirty="0"/>
              <a:t>Voluntary exclusions appear in SAM.</a:t>
            </a:r>
          </a:p>
          <a:p>
            <a:r>
              <a:rPr lang="en-US" dirty="0"/>
              <a:t>Often, under the terms of an AA, a voluntary exclusion is lifted when the respondent completes all the terms designated in the AA as necessary (i.e., training, etc.) and provides sufficient documentation upon completion</a:t>
            </a:r>
          </a:p>
        </p:txBody>
      </p:sp>
    </p:spTree>
    <p:extLst>
      <p:ext uri="{BB962C8B-B14F-4D97-AF65-F5344CB8AC3E}">
        <p14:creationId xmlns:p14="http://schemas.microsoft.com/office/powerpoint/2010/main" val="2262758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D59F6-5BCA-4DC1-97CC-8601D9FA35CA}"/>
              </a:ext>
            </a:extLst>
          </p:cNvPr>
          <p:cNvSpPr>
            <a:spLocks noGrp="1"/>
          </p:cNvSpPr>
          <p:nvPr>
            <p:ph type="title"/>
          </p:nvPr>
        </p:nvSpPr>
        <p:spPr/>
        <p:txBody>
          <a:bodyPr/>
          <a:lstStyle/>
          <a:p>
            <a:pPr algn="ctr"/>
            <a:r>
              <a:rPr lang="en-US" dirty="0"/>
              <a:t>Suspension</a:t>
            </a:r>
          </a:p>
        </p:txBody>
      </p:sp>
      <p:sp>
        <p:nvSpPr>
          <p:cNvPr id="3" name="Content Placeholder 2">
            <a:extLst>
              <a:ext uri="{FF2B5EF4-FFF2-40B4-BE49-F238E27FC236}">
                <a16:creationId xmlns:a16="http://schemas.microsoft.com/office/drawing/2014/main" id="{6D634AB6-0A88-4BFB-907C-B3C541FB30ED}"/>
              </a:ext>
            </a:extLst>
          </p:cNvPr>
          <p:cNvSpPr>
            <a:spLocks noGrp="1"/>
          </p:cNvSpPr>
          <p:nvPr>
            <p:ph idx="1"/>
          </p:nvPr>
        </p:nvSpPr>
        <p:spPr>
          <a:xfrm>
            <a:off x="838200" y="1580528"/>
            <a:ext cx="10515600" cy="4351338"/>
          </a:xfrm>
        </p:spPr>
        <p:txBody>
          <a:bodyPr>
            <a:normAutofit fontScale="92500" lnSpcReduction="20000"/>
          </a:bodyPr>
          <a:lstStyle/>
          <a:p>
            <a:r>
              <a:rPr lang="en-US" dirty="0"/>
              <a:t>Temporary ineligibility for an indefinite period of time</a:t>
            </a:r>
          </a:p>
          <a:p>
            <a:r>
              <a:rPr lang="en-US" dirty="0"/>
              <a:t>When there is an immediate need to protect the government from a non-responsible respondent (</a:t>
            </a:r>
            <a:r>
              <a:rPr lang="en-US" i="1" dirty="0"/>
              <a:t>i.e.,</a:t>
            </a:r>
            <a:r>
              <a:rPr lang="en-US" dirty="0"/>
              <a:t> indictment)  </a:t>
            </a:r>
          </a:p>
          <a:p>
            <a:r>
              <a:rPr lang="en-US" dirty="0"/>
              <a:t>Usually implemented during and through the completion of an investigation or related legal proceeding</a:t>
            </a:r>
          </a:p>
          <a:p>
            <a:r>
              <a:rPr lang="en-US" dirty="0"/>
              <a:t>May not exceed one year with limited exceptions (</a:t>
            </a:r>
            <a:r>
              <a:rPr lang="en-US" i="1" dirty="0"/>
              <a:t>i.e.,</a:t>
            </a:r>
            <a:r>
              <a:rPr lang="en-US" dirty="0"/>
              <a:t> legal proceedings)</a:t>
            </a:r>
          </a:p>
          <a:p>
            <a:r>
              <a:rPr lang="en-US" dirty="0"/>
              <a:t>SDOs may suspend a respondent to protect the public’s interest based on adequate evidence of the commission of specified crimes (</a:t>
            </a:r>
            <a:r>
              <a:rPr lang="en-US" i="1" dirty="0"/>
              <a:t>i.e., </a:t>
            </a:r>
            <a:r>
              <a:rPr lang="en-US" dirty="0"/>
              <a:t>indictments) </a:t>
            </a:r>
          </a:p>
          <a:p>
            <a:r>
              <a:rPr lang="en-US" dirty="0"/>
              <a:t>Additional reasons an SDO may suspend include other specified misconduct, or the commission of any other offense indicating a lack of business integrity (or business honesty) that seriously and directly affects the </a:t>
            </a:r>
            <a:r>
              <a:rPr lang="en-US" i="1" dirty="0"/>
              <a:t>present responsibility</a:t>
            </a:r>
            <a:r>
              <a:rPr lang="en-US" dirty="0"/>
              <a:t> of a respondent</a:t>
            </a:r>
          </a:p>
        </p:txBody>
      </p:sp>
    </p:spTree>
    <p:extLst>
      <p:ext uri="{BB962C8B-B14F-4D97-AF65-F5344CB8AC3E}">
        <p14:creationId xmlns:p14="http://schemas.microsoft.com/office/powerpoint/2010/main" val="524207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7C36B-BC68-48EC-B238-051410EFB908}"/>
              </a:ext>
            </a:extLst>
          </p:cNvPr>
          <p:cNvSpPr>
            <a:spLocks noGrp="1"/>
          </p:cNvSpPr>
          <p:nvPr>
            <p:ph type="title"/>
          </p:nvPr>
        </p:nvSpPr>
        <p:spPr>
          <a:xfrm>
            <a:off x="838200" y="365125"/>
            <a:ext cx="10515600" cy="803799"/>
          </a:xfrm>
        </p:spPr>
        <p:txBody>
          <a:bodyPr/>
          <a:lstStyle/>
          <a:p>
            <a:pPr algn="ctr"/>
            <a:r>
              <a:rPr lang="en-US" dirty="0"/>
              <a:t>Debarment</a:t>
            </a:r>
          </a:p>
        </p:txBody>
      </p:sp>
      <p:sp>
        <p:nvSpPr>
          <p:cNvPr id="3" name="Content Placeholder 2">
            <a:extLst>
              <a:ext uri="{FF2B5EF4-FFF2-40B4-BE49-F238E27FC236}">
                <a16:creationId xmlns:a16="http://schemas.microsoft.com/office/drawing/2014/main" id="{DA05FF78-7BA7-464C-8A16-B5DD268CD0F8}"/>
              </a:ext>
            </a:extLst>
          </p:cNvPr>
          <p:cNvSpPr>
            <a:spLocks noGrp="1"/>
          </p:cNvSpPr>
          <p:nvPr>
            <p:ph idx="1"/>
          </p:nvPr>
        </p:nvSpPr>
        <p:spPr>
          <a:xfrm>
            <a:off x="838200" y="1168924"/>
            <a:ext cx="10515600" cy="4351338"/>
          </a:xfrm>
        </p:spPr>
        <p:txBody>
          <a:bodyPr>
            <a:normAutofit fontScale="92500" lnSpcReduction="10000"/>
          </a:bodyPr>
          <a:lstStyle/>
          <a:p>
            <a:r>
              <a:rPr lang="en-US" dirty="0"/>
              <a:t>An ineligibility for a specific duration of time (not to exceed three years) used to protect the government from non-responsible respondents</a:t>
            </a:r>
          </a:p>
          <a:p>
            <a:r>
              <a:rPr lang="en-US" dirty="0"/>
              <a:t>SDOs may propose respondents for debarment or debar respondents based on a conviction or civil judgment for specified crimes and other misconduct</a:t>
            </a:r>
          </a:p>
          <a:p>
            <a:r>
              <a:rPr lang="en-US" dirty="0"/>
              <a:t>SDOs may also debar contractors and financial aid recipients based upon a preponderance of the evidence for specified conduct, including willful or repeated violations of the terms of a government contract or subcontract, and for any other cause of so serious or compelling a nature that it affects the present responsibility of the respondent</a:t>
            </a:r>
          </a:p>
          <a:p>
            <a:r>
              <a:rPr lang="en-US" dirty="0"/>
              <a:t>If a suspension precedes a debarment, the period of suspension must be deducted from the ordered period of debarment</a:t>
            </a:r>
          </a:p>
          <a:p>
            <a:endParaRPr lang="en-US" dirty="0"/>
          </a:p>
        </p:txBody>
      </p:sp>
    </p:spTree>
    <p:extLst>
      <p:ext uri="{BB962C8B-B14F-4D97-AF65-F5344CB8AC3E}">
        <p14:creationId xmlns:p14="http://schemas.microsoft.com/office/powerpoint/2010/main" val="1284490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8606" y="77052"/>
            <a:ext cx="10015194" cy="639762"/>
          </a:xfrm>
        </p:spPr>
        <p:txBody>
          <a:bodyPr>
            <a:normAutofit fontScale="90000"/>
          </a:bodyPr>
          <a:lstStyle/>
          <a:p>
            <a:pPr algn="ctr"/>
            <a:r>
              <a:rPr lang="en-US" dirty="0"/>
              <a:t>Complete List of POCs and Email Addresses </a:t>
            </a:r>
          </a:p>
        </p:txBody>
      </p:sp>
      <p:sp>
        <p:nvSpPr>
          <p:cNvPr id="3" name="Content Placeholder 2"/>
          <p:cNvSpPr>
            <a:spLocks noGrp="1"/>
          </p:cNvSpPr>
          <p:nvPr>
            <p:ph idx="1"/>
          </p:nvPr>
        </p:nvSpPr>
        <p:spPr>
          <a:xfrm>
            <a:off x="2191540" y="655971"/>
            <a:ext cx="8229600" cy="5405464"/>
          </a:xfrm>
        </p:spPr>
        <p:txBody>
          <a:bodyPr>
            <a:normAutofit fontScale="55000" lnSpcReduction="20000"/>
          </a:bodyPr>
          <a:lstStyle/>
          <a:p>
            <a:pPr marL="0" indent="0">
              <a:buNone/>
            </a:pPr>
            <a:endParaRPr lang="en-US" sz="2400" dirty="0"/>
          </a:p>
          <a:p>
            <a:r>
              <a:rPr lang="en-US" sz="3200" dirty="0"/>
              <a:t>NIST –  Todd Hill (</a:t>
            </a:r>
            <a:r>
              <a:rPr lang="en-US" sz="3200" dirty="0">
                <a:hlinkClick r:id="rId2"/>
              </a:rPr>
              <a:t>todd.hill@nist.gov</a:t>
            </a:r>
            <a:r>
              <a:rPr lang="en-US" sz="3200" dirty="0"/>
              <a:t>)</a:t>
            </a:r>
          </a:p>
          <a:p>
            <a:r>
              <a:rPr lang="en-US" sz="3200" dirty="0"/>
              <a:t>Census – </a:t>
            </a:r>
            <a:r>
              <a:rPr lang="en-US" sz="3200" dirty="0" err="1"/>
              <a:t>Brighid</a:t>
            </a:r>
            <a:r>
              <a:rPr lang="en-US" sz="3200" dirty="0"/>
              <a:t> Boykin (</a:t>
            </a:r>
            <a:r>
              <a:rPr lang="en-US" sz="3200" dirty="0">
                <a:hlinkClick r:id="rId3"/>
              </a:rPr>
              <a:t>brighid.boykin@census.gov</a:t>
            </a:r>
            <a:r>
              <a:rPr lang="en-US" sz="3200" dirty="0"/>
              <a:t>)</a:t>
            </a:r>
          </a:p>
          <a:p>
            <a:r>
              <a:rPr lang="en-US" sz="3200" dirty="0"/>
              <a:t>PTO – Lisa Wade (</a:t>
            </a:r>
            <a:r>
              <a:rPr lang="en-US" sz="3200" dirty="0">
                <a:hlinkClick r:id="rId4"/>
              </a:rPr>
              <a:t>lisa.wade@uspto.gov</a:t>
            </a:r>
            <a:r>
              <a:rPr lang="en-US" sz="3200" dirty="0"/>
              <a:t>)</a:t>
            </a:r>
          </a:p>
          <a:p>
            <a:r>
              <a:rPr lang="en-US" sz="3200" dirty="0"/>
              <a:t>NOAA – Rebecca Pedroza (</a:t>
            </a:r>
            <a:r>
              <a:rPr lang="en-US" sz="3200" dirty="0">
                <a:hlinkClick r:id="rId5"/>
              </a:rPr>
              <a:t>rebecca.pedroza@noaa.gov</a:t>
            </a:r>
            <a:r>
              <a:rPr lang="en-US" sz="3200" dirty="0"/>
              <a:t>)</a:t>
            </a:r>
          </a:p>
          <a:p>
            <a:r>
              <a:rPr lang="en-US" sz="3200" dirty="0"/>
              <a:t>*MBDA – Nakita Chambers (</a:t>
            </a:r>
            <a:r>
              <a:rPr lang="en-US" sz="3200" dirty="0">
                <a:hlinkClick r:id="rId6"/>
              </a:rPr>
              <a:t>nchambers@mbda.gov</a:t>
            </a:r>
            <a:r>
              <a:rPr lang="en-US" sz="3200" dirty="0"/>
              <a:t>)</a:t>
            </a:r>
          </a:p>
          <a:p>
            <a:r>
              <a:rPr lang="en-US" sz="3200" dirty="0"/>
              <a:t>*ITA – Brad Hess (</a:t>
            </a:r>
            <a:r>
              <a:rPr lang="en-US" sz="3200" dirty="0">
                <a:hlinkClick r:id="rId7"/>
              </a:rPr>
              <a:t>brad.hess@trade.gov</a:t>
            </a:r>
            <a:r>
              <a:rPr lang="en-US" sz="3200" dirty="0"/>
              <a:t>)</a:t>
            </a:r>
          </a:p>
          <a:p>
            <a:r>
              <a:rPr lang="en-US" sz="3200" dirty="0"/>
              <a:t>*NTIA – Jeff Link (</a:t>
            </a:r>
            <a:r>
              <a:rPr lang="en-US" sz="3200" dirty="0">
                <a:hlinkClick r:id="rId8"/>
              </a:rPr>
              <a:t>jlink@ntia.gov</a:t>
            </a:r>
            <a:r>
              <a:rPr lang="en-US" sz="3200" dirty="0"/>
              <a:t>)</a:t>
            </a:r>
          </a:p>
          <a:p>
            <a:r>
              <a:rPr lang="en-US" sz="3200" dirty="0"/>
              <a:t>EDA – William Bethel (</a:t>
            </a:r>
            <a:r>
              <a:rPr lang="en-US" sz="3200" dirty="0">
                <a:hlinkClick r:id="rId9"/>
              </a:rPr>
              <a:t>wbethel@eda.gov</a:t>
            </a:r>
            <a:r>
              <a:rPr lang="en-US" sz="3200" dirty="0"/>
              <a:t>)</a:t>
            </a:r>
          </a:p>
          <a:p>
            <a:r>
              <a:rPr lang="en-US" sz="3200" dirty="0"/>
              <a:t>ES-A – Steven McClellan (</a:t>
            </a:r>
            <a:r>
              <a:rPr lang="en-US" sz="3200" dirty="0">
                <a:hlinkClick r:id="rId10"/>
              </a:rPr>
              <a:t>smcclellan@doc.gov</a:t>
            </a:r>
            <a:r>
              <a:rPr lang="en-US" sz="3200" dirty="0"/>
              <a:t>)</a:t>
            </a:r>
          </a:p>
          <a:p>
            <a:r>
              <a:rPr lang="en-US" sz="3200" dirty="0"/>
              <a:t>OGC – James Latoff (</a:t>
            </a:r>
            <a:r>
              <a:rPr lang="en-US" sz="3200" dirty="0">
                <a:hlinkClick r:id="rId11"/>
              </a:rPr>
              <a:t>jlatoff@doc.gov</a:t>
            </a:r>
            <a:r>
              <a:rPr lang="en-US" sz="3200" dirty="0"/>
              <a:t>), *Sarah Schwartz (</a:t>
            </a:r>
            <a:r>
              <a:rPr lang="en-US" sz="3200" dirty="0">
                <a:hlinkClick r:id="rId12"/>
              </a:rPr>
              <a:t>sschwartz@doc.gov</a:t>
            </a:r>
            <a:r>
              <a:rPr lang="en-US" sz="3200" dirty="0"/>
              <a:t>)</a:t>
            </a:r>
          </a:p>
          <a:p>
            <a:r>
              <a:rPr lang="en-US" sz="3200" dirty="0"/>
              <a:t>OAM – Greg Coss (</a:t>
            </a:r>
            <a:r>
              <a:rPr lang="en-US" sz="3200" dirty="0">
                <a:hlinkClick r:id="rId13"/>
              </a:rPr>
              <a:t>gcoss1@doc.gov</a:t>
            </a:r>
            <a:r>
              <a:rPr lang="en-US" sz="3200" dirty="0"/>
              <a:t>) – general questions</a:t>
            </a:r>
          </a:p>
          <a:p>
            <a:r>
              <a:rPr lang="en-US" sz="3200" dirty="0"/>
              <a:t>OIG Hotline – 1-800-424-5197 or </a:t>
            </a:r>
            <a:r>
              <a:rPr lang="en-US" sz="3200" dirty="0">
                <a:hlinkClick r:id="rId14"/>
              </a:rPr>
              <a:t>Hotline@oig.doc.gov</a:t>
            </a:r>
            <a:endParaRPr lang="en-US" sz="3200" dirty="0"/>
          </a:p>
          <a:p>
            <a:r>
              <a:rPr lang="en-US" sz="3200" dirty="0"/>
              <a:t>MAX Website:  </a:t>
            </a:r>
            <a:r>
              <a:rPr lang="en-US" sz="3200" dirty="0">
                <a:hlinkClick r:id="rId15"/>
              </a:rPr>
              <a:t>https://community.max.gov/pages/viewpage.action?spaceKey=DOC&amp;title=Suspension+and+Debarment+Office+of+Acquisiton+Management</a:t>
            </a:r>
            <a:endParaRPr lang="en-US" sz="3200" dirty="0"/>
          </a:p>
          <a:p>
            <a:r>
              <a:rPr lang="en-US" sz="3200" dirty="0"/>
              <a:t>Contains </a:t>
            </a:r>
            <a:r>
              <a:rPr lang="en-US" sz="3200" b="1" dirty="0"/>
              <a:t>S&amp;D handbook</a:t>
            </a:r>
            <a:r>
              <a:rPr lang="en-US" sz="3200" dirty="0"/>
              <a:t>, last three year’s breakout sessions, S&amp;D guidance, fraud indicators, ISDC meeting notes</a:t>
            </a:r>
          </a:p>
          <a:p>
            <a:pPr marL="0" indent="0">
              <a:buNone/>
            </a:pPr>
            <a:endParaRPr lang="en-US" sz="2400" dirty="0"/>
          </a:p>
          <a:p>
            <a:pPr marL="0" indent="0">
              <a:buNone/>
            </a:pPr>
            <a:endParaRPr lang="en-US" sz="2400" dirty="0"/>
          </a:p>
          <a:p>
            <a:endParaRPr lang="en-US" sz="2400" dirty="0"/>
          </a:p>
          <a:p>
            <a:pPr marL="0" indent="0">
              <a:buNone/>
            </a:pPr>
            <a:endParaRPr lang="en-US" sz="2400" dirty="0"/>
          </a:p>
          <a:p>
            <a:endParaRPr lang="en-US" sz="2400" dirty="0"/>
          </a:p>
          <a:p>
            <a:pPr marL="0" indent="0">
              <a:buNone/>
            </a:pPr>
            <a:endParaRPr lang="en-US" sz="2400" dirty="0"/>
          </a:p>
          <a:p>
            <a:pPr marL="0" indent="0">
              <a:buNone/>
            </a:pPr>
            <a:endParaRPr lang="en-US" sz="2400" dirty="0"/>
          </a:p>
          <a:p>
            <a:pPr marL="0" indent="0">
              <a:buNone/>
            </a:pPr>
            <a:endParaRPr lang="en-US" dirty="0"/>
          </a:p>
        </p:txBody>
      </p:sp>
      <p:sp>
        <p:nvSpPr>
          <p:cNvPr id="4" name="TextBox 3"/>
          <p:cNvSpPr txBox="1"/>
          <p:nvPr/>
        </p:nvSpPr>
        <p:spPr>
          <a:xfrm>
            <a:off x="2126003" y="6169580"/>
            <a:ext cx="1455398" cy="369332"/>
          </a:xfrm>
          <a:prstGeom prst="rect">
            <a:avLst/>
          </a:prstGeom>
          <a:noFill/>
        </p:spPr>
        <p:txBody>
          <a:bodyPr wrap="none" rtlCol="0">
            <a:spAutoFit/>
          </a:bodyPr>
          <a:lstStyle/>
          <a:p>
            <a:r>
              <a:rPr lang="en-US" dirty="0"/>
              <a:t>* Grants Only</a:t>
            </a:r>
          </a:p>
        </p:txBody>
      </p:sp>
      <p:sp>
        <p:nvSpPr>
          <p:cNvPr id="5" name="Slide Number Placeholder 4">
            <a:extLst>
              <a:ext uri="{FF2B5EF4-FFF2-40B4-BE49-F238E27FC236}">
                <a16:creationId xmlns:a16="http://schemas.microsoft.com/office/drawing/2014/main" id="{F51B0667-FD1E-40C6-8F92-BF17520B73CD}"/>
              </a:ext>
            </a:extLst>
          </p:cNvPr>
          <p:cNvSpPr>
            <a:spLocks noGrp="1"/>
          </p:cNvSpPr>
          <p:nvPr>
            <p:ph type="sldNum" sz="quarter" idx="12"/>
          </p:nvPr>
        </p:nvSpPr>
        <p:spPr/>
        <p:txBody>
          <a:bodyPr/>
          <a:lstStyle/>
          <a:p>
            <a:fld id="{359BFB81-4E99-4272-9971-09871C4C0151}" type="slidenum">
              <a:rPr lang="en-US" smtClean="0"/>
              <a:t>15</a:t>
            </a:fld>
            <a:endParaRPr lang="en-US"/>
          </a:p>
        </p:txBody>
      </p:sp>
    </p:spTree>
    <p:extLst>
      <p:ext uri="{BB962C8B-B14F-4D97-AF65-F5344CB8AC3E}">
        <p14:creationId xmlns:p14="http://schemas.microsoft.com/office/powerpoint/2010/main" val="3094503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834AF-3B88-4001-BD74-B524BDD7CB22}"/>
              </a:ext>
            </a:extLst>
          </p:cNvPr>
          <p:cNvSpPr>
            <a:spLocks noGrp="1"/>
          </p:cNvSpPr>
          <p:nvPr>
            <p:ph type="title"/>
          </p:nvPr>
        </p:nvSpPr>
        <p:spPr>
          <a:xfrm>
            <a:off x="838200" y="113563"/>
            <a:ext cx="10515600" cy="1325563"/>
          </a:xfrm>
        </p:spPr>
        <p:txBody>
          <a:bodyPr>
            <a:normAutofit/>
          </a:bodyPr>
          <a:lstStyle/>
          <a:p>
            <a:pPr algn="ctr"/>
            <a:r>
              <a:rPr lang="en-US" sz="3200" dirty="0"/>
              <a:t>Office of Suspension and Debarment Contact Information</a:t>
            </a:r>
          </a:p>
        </p:txBody>
      </p:sp>
      <p:sp>
        <p:nvSpPr>
          <p:cNvPr id="3" name="Content Placeholder 2">
            <a:extLst>
              <a:ext uri="{FF2B5EF4-FFF2-40B4-BE49-F238E27FC236}">
                <a16:creationId xmlns:a16="http://schemas.microsoft.com/office/drawing/2014/main" id="{742CB5B1-CBB3-4C59-B7AB-499EE887F145}"/>
              </a:ext>
            </a:extLst>
          </p:cNvPr>
          <p:cNvSpPr>
            <a:spLocks noGrp="1"/>
          </p:cNvSpPr>
          <p:nvPr>
            <p:ph idx="1"/>
          </p:nvPr>
        </p:nvSpPr>
        <p:spPr>
          <a:xfrm>
            <a:off x="838200" y="1439126"/>
            <a:ext cx="10515600" cy="4351338"/>
          </a:xfrm>
        </p:spPr>
        <p:txBody>
          <a:bodyPr/>
          <a:lstStyle/>
          <a:p>
            <a:r>
              <a:rPr lang="en-US" dirty="0">
                <a:hlinkClick r:id="rId2"/>
              </a:rPr>
              <a:t>suspenddebar@doc.gov</a:t>
            </a:r>
            <a:r>
              <a:rPr lang="en-US" dirty="0"/>
              <a:t> </a:t>
            </a:r>
          </a:p>
          <a:p>
            <a:r>
              <a:rPr lang="en-US" dirty="0"/>
              <a:t>(202) 482-5286</a:t>
            </a:r>
          </a:p>
          <a:p>
            <a:r>
              <a:rPr lang="en-US" dirty="0"/>
              <a:t>Greg Coss (</a:t>
            </a:r>
            <a:r>
              <a:rPr lang="en-US" dirty="0">
                <a:hlinkClick r:id="rId3"/>
              </a:rPr>
              <a:t>gcoss1@doc.gov</a:t>
            </a:r>
            <a:r>
              <a:rPr lang="en-US" dirty="0"/>
              <a:t>) 202-482-3134</a:t>
            </a:r>
          </a:p>
          <a:p>
            <a:r>
              <a:rPr lang="en-US" dirty="0"/>
              <a:t>James Latoff (</a:t>
            </a:r>
            <a:r>
              <a:rPr lang="en-US" dirty="0">
                <a:hlinkClick r:id="rId4"/>
              </a:rPr>
              <a:t>jlatoff@doc.gov</a:t>
            </a:r>
            <a:r>
              <a:rPr lang="en-US" dirty="0"/>
              <a:t>) 202-322-4112</a:t>
            </a:r>
          </a:p>
          <a:p>
            <a:endParaRPr lang="en-US" dirty="0"/>
          </a:p>
        </p:txBody>
      </p:sp>
    </p:spTree>
    <p:extLst>
      <p:ext uri="{BB962C8B-B14F-4D97-AF65-F5344CB8AC3E}">
        <p14:creationId xmlns:p14="http://schemas.microsoft.com/office/powerpoint/2010/main" val="237713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59BE6-6D3F-4913-AEF5-750955EF9D89}"/>
              </a:ext>
            </a:extLst>
          </p:cNvPr>
          <p:cNvSpPr>
            <a:spLocks noGrp="1"/>
          </p:cNvSpPr>
          <p:nvPr>
            <p:ph type="title"/>
          </p:nvPr>
        </p:nvSpPr>
        <p:spPr/>
        <p:txBody>
          <a:bodyPr/>
          <a:lstStyle/>
          <a:p>
            <a:pPr algn="ctr"/>
            <a:r>
              <a:rPr lang="en-US" dirty="0"/>
              <a:t>Summary: Kinder and Gentler</a:t>
            </a:r>
          </a:p>
        </p:txBody>
      </p:sp>
      <p:sp>
        <p:nvSpPr>
          <p:cNvPr id="3" name="Content Placeholder 2">
            <a:extLst>
              <a:ext uri="{FF2B5EF4-FFF2-40B4-BE49-F238E27FC236}">
                <a16:creationId xmlns:a16="http://schemas.microsoft.com/office/drawing/2014/main" id="{D714011C-B9BE-4070-869A-4CC152624E46}"/>
              </a:ext>
            </a:extLst>
          </p:cNvPr>
          <p:cNvSpPr>
            <a:spLocks noGrp="1"/>
          </p:cNvSpPr>
          <p:nvPr>
            <p:ph idx="1"/>
          </p:nvPr>
        </p:nvSpPr>
        <p:spPr/>
        <p:txBody>
          <a:bodyPr/>
          <a:lstStyle/>
          <a:p>
            <a:r>
              <a:rPr lang="en-US" dirty="0"/>
              <a:t>Barry does not want to use suspension or debarment unless necessary</a:t>
            </a:r>
          </a:p>
          <a:p>
            <a:r>
              <a:rPr lang="en-US" dirty="0"/>
              <a:t>Barry wants to work with non-responsible contractors and financial  aid recipients to get them to responsible status</a:t>
            </a:r>
          </a:p>
          <a:p>
            <a:r>
              <a:rPr lang="en-US" dirty="0"/>
              <a:t>We need to work together to keep people working!</a:t>
            </a:r>
          </a:p>
          <a:p>
            <a:r>
              <a:rPr lang="en-US" dirty="0"/>
              <a:t>Barry wants to enhance, not detract, from commerce</a:t>
            </a:r>
          </a:p>
          <a:p>
            <a:r>
              <a:rPr lang="en-US" dirty="0"/>
              <a:t>We all work together to get to mission success</a:t>
            </a:r>
          </a:p>
        </p:txBody>
      </p:sp>
    </p:spTree>
    <p:extLst>
      <p:ext uri="{BB962C8B-B14F-4D97-AF65-F5344CB8AC3E}">
        <p14:creationId xmlns:p14="http://schemas.microsoft.com/office/powerpoint/2010/main" val="1948633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98AD03-36BA-4FAA-A315-CF76A92FF233}"/>
              </a:ext>
            </a:extLst>
          </p:cNvPr>
          <p:cNvSpPr>
            <a:spLocks noGrp="1"/>
          </p:cNvSpPr>
          <p:nvPr>
            <p:ph type="title"/>
          </p:nvPr>
        </p:nvSpPr>
        <p:spPr/>
        <p:txBody>
          <a:bodyPr/>
          <a:lstStyle/>
          <a:p>
            <a:pPr algn="ctr"/>
            <a:r>
              <a:rPr lang="en-US" dirty="0"/>
              <a:t>Questions?</a:t>
            </a:r>
          </a:p>
        </p:txBody>
      </p:sp>
      <p:pic>
        <p:nvPicPr>
          <p:cNvPr id="1028" name="Picture 4" descr="Free Question Mark Images, Download Free Clip Art, Free Clip Art on Clipart  Library">
            <a:extLst>
              <a:ext uri="{FF2B5EF4-FFF2-40B4-BE49-F238E27FC236}">
                <a16:creationId xmlns:a16="http://schemas.microsoft.com/office/drawing/2014/main" id="{A857E8FF-DC52-4D07-9565-B4CE7164A5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9179" y="1478316"/>
            <a:ext cx="1847850" cy="24669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he power of the question mark — SWOOP Analytics">
            <a:extLst>
              <a:ext uri="{FF2B5EF4-FFF2-40B4-BE49-F238E27FC236}">
                <a16:creationId xmlns:a16="http://schemas.microsoft.com/office/drawing/2014/main" id="{D2DF050C-BED8-40B0-A35E-4C0C4ABD7C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402" y="5033047"/>
            <a:ext cx="2952750" cy="15621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Question Mark Bullet">
            <a:extLst>
              <a:ext uri="{FF2B5EF4-FFF2-40B4-BE49-F238E27FC236}">
                <a16:creationId xmlns:a16="http://schemas.microsoft.com/office/drawing/2014/main" id="{3E9B88D0-684F-4DD6-A021-F14253788E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73360" y="1690688"/>
            <a:ext cx="1619250" cy="28289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Free Confused Person Png, Download Free Clip Art, Free Clip Art on Clipart  Library">
            <a:extLst>
              <a:ext uri="{FF2B5EF4-FFF2-40B4-BE49-F238E27FC236}">
                <a16:creationId xmlns:a16="http://schemas.microsoft.com/office/drawing/2014/main" id="{8C044106-C3C8-459C-8DEF-E98F1544E1A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5857" y="1690688"/>
            <a:ext cx="2571750" cy="2016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555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615291-728B-4A0A-8444-663536904957}"/>
              </a:ext>
            </a:extLst>
          </p:cNvPr>
          <p:cNvSpPr/>
          <p:nvPr/>
        </p:nvSpPr>
        <p:spPr>
          <a:xfrm>
            <a:off x="794327" y="2586181"/>
            <a:ext cx="9993745" cy="1015663"/>
          </a:xfrm>
          <a:prstGeom prst="rect">
            <a:avLst/>
          </a:prstGeom>
        </p:spPr>
        <p:txBody>
          <a:bodyPr wrap="square">
            <a:spAutoFit/>
          </a:bodyPr>
          <a:lstStyle/>
          <a:p>
            <a:pPr algn="ctr"/>
            <a:r>
              <a:rPr lang="en-US" sz="6000" dirty="0"/>
              <a:t>Stay Gold!</a:t>
            </a:r>
          </a:p>
        </p:txBody>
      </p:sp>
    </p:spTree>
    <p:extLst>
      <p:ext uri="{BB962C8B-B14F-4D97-AF65-F5344CB8AC3E}">
        <p14:creationId xmlns:p14="http://schemas.microsoft.com/office/powerpoint/2010/main" val="1208641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E97ED-312F-41B3-A693-0A57C3767FC7}"/>
              </a:ext>
            </a:extLst>
          </p:cNvPr>
          <p:cNvSpPr>
            <a:spLocks noGrp="1"/>
          </p:cNvSpPr>
          <p:nvPr>
            <p:ph type="title"/>
          </p:nvPr>
        </p:nvSpPr>
        <p:spPr>
          <a:xfrm>
            <a:off x="838200" y="129456"/>
            <a:ext cx="10515600" cy="841506"/>
          </a:xfrm>
        </p:spPr>
        <p:txBody>
          <a:bodyPr/>
          <a:lstStyle/>
          <a:p>
            <a:pPr algn="ctr"/>
            <a:r>
              <a:rPr lang="en-US" dirty="0"/>
              <a:t>Introduction</a:t>
            </a:r>
          </a:p>
        </p:txBody>
      </p:sp>
      <p:sp>
        <p:nvSpPr>
          <p:cNvPr id="3" name="Content Placeholder 2">
            <a:extLst>
              <a:ext uri="{FF2B5EF4-FFF2-40B4-BE49-F238E27FC236}">
                <a16:creationId xmlns:a16="http://schemas.microsoft.com/office/drawing/2014/main" id="{5EEC8790-FAEE-4599-B85A-775E01D242F6}"/>
              </a:ext>
            </a:extLst>
          </p:cNvPr>
          <p:cNvSpPr>
            <a:spLocks noGrp="1"/>
          </p:cNvSpPr>
          <p:nvPr>
            <p:ph idx="1"/>
          </p:nvPr>
        </p:nvSpPr>
        <p:spPr>
          <a:xfrm>
            <a:off x="838200" y="1253331"/>
            <a:ext cx="10515600" cy="4351338"/>
          </a:xfrm>
        </p:spPr>
        <p:txBody>
          <a:bodyPr>
            <a:normAutofit fontScale="77500" lnSpcReduction="20000"/>
          </a:bodyPr>
          <a:lstStyle/>
          <a:p>
            <a:r>
              <a:rPr lang="en-US" sz="3600" dirty="0"/>
              <a:t>Olivia Bradley, Deputy for Procurement Management and the Deputy Senior Procurement Executive in the Office of Acquisition Management (OAM) in the Department of Commerce, responsible for the Department’s procurement and financial assistance policy, compliance, savings, and systems initiatives. </a:t>
            </a:r>
          </a:p>
          <a:p>
            <a:r>
              <a:rPr lang="en-US" sz="3600" dirty="0"/>
              <a:t>Greg Coss, Suspension &amp; Debarment Coordinator with the Suspension &amp; Debarment Office, and Grants &amp; Cooperative Agreements Specialist with the Financial Assistance Policy and Oversight Division</a:t>
            </a:r>
          </a:p>
          <a:p>
            <a:r>
              <a:rPr lang="en-US" sz="3600" dirty="0"/>
              <a:t>James Latoff, Contractor Responsibility Coordinator with the Suspension &amp; Debarment Office, and Attorney with the Contract Law Division, Office of the General Counsel</a:t>
            </a:r>
          </a:p>
        </p:txBody>
      </p:sp>
    </p:spTree>
    <p:extLst>
      <p:ext uri="{BB962C8B-B14F-4D97-AF65-F5344CB8AC3E}">
        <p14:creationId xmlns:p14="http://schemas.microsoft.com/office/powerpoint/2010/main" val="826669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6CE9A99-5D77-430C-A7AD-7690494D8898}"/>
              </a:ext>
            </a:extLst>
          </p:cNvPr>
          <p:cNvSpPr>
            <a:spLocks noGrp="1"/>
          </p:cNvSpPr>
          <p:nvPr>
            <p:ph type="title"/>
          </p:nvPr>
        </p:nvSpPr>
        <p:spPr>
          <a:xfrm>
            <a:off x="366860" y="47575"/>
            <a:ext cx="10515600" cy="1325563"/>
          </a:xfrm>
        </p:spPr>
        <p:txBody>
          <a:bodyPr/>
          <a:lstStyle/>
          <a:p>
            <a:pPr algn="ctr"/>
            <a:r>
              <a:rPr lang="en-US" dirty="0"/>
              <a:t>Roadmap</a:t>
            </a:r>
          </a:p>
        </p:txBody>
      </p:sp>
      <p:sp>
        <p:nvSpPr>
          <p:cNvPr id="4" name="Content Placeholder 3">
            <a:extLst>
              <a:ext uri="{FF2B5EF4-FFF2-40B4-BE49-F238E27FC236}">
                <a16:creationId xmlns:a16="http://schemas.microsoft.com/office/drawing/2014/main" id="{4B87EF81-45B7-42C1-B6FC-D8127D836545}"/>
              </a:ext>
            </a:extLst>
          </p:cNvPr>
          <p:cNvSpPr>
            <a:spLocks noGrp="1"/>
          </p:cNvSpPr>
          <p:nvPr>
            <p:ph idx="1"/>
          </p:nvPr>
        </p:nvSpPr>
        <p:spPr>
          <a:xfrm>
            <a:off x="838200" y="1373138"/>
            <a:ext cx="10515600" cy="4351338"/>
          </a:xfrm>
        </p:spPr>
        <p:txBody>
          <a:bodyPr/>
          <a:lstStyle/>
          <a:p>
            <a:r>
              <a:rPr lang="en-US" dirty="0"/>
              <a:t>Where??  (This is should be an easy one).</a:t>
            </a:r>
          </a:p>
          <a:p>
            <a:r>
              <a:rPr lang="en-US" dirty="0"/>
              <a:t>Who? </a:t>
            </a:r>
          </a:p>
          <a:p>
            <a:r>
              <a:rPr lang="en-US" dirty="0"/>
              <a:t>Why?</a:t>
            </a:r>
          </a:p>
          <a:p>
            <a:r>
              <a:rPr lang="en-US" dirty="0"/>
              <a:t>How?</a:t>
            </a:r>
          </a:p>
          <a:p>
            <a:r>
              <a:rPr lang="en-US" dirty="0"/>
              <a:t>What?</a:t>
            </a:r>
          </a:p>
          <a:p>
            <a:r>
              <a:rPr lang="en-US" dirty="0"/>
              <a:t>POCs!</a:t>
            </a:r>
          </a:p>
          <a:p>
            <a:r>
              <a:rPr lang="en-US" dirty="0"/>
              <a:t>Questions?</a:t>
            </a:r>
          </a:p>
          <a:p>
            <a:r>
              <a:rPr lang="en-US" dirty="0"/>
              <a:t>Goodbye!</a:t>
            </a:r>
          </a:p>
        </p:txBody>
      </p:sp>
    </p:spTree>
    <p:extLst>
      <p:ext uri="{BB962C8B-B14F-4D97-AF65-F5344CB8AC3E}">
        <p14:creationId xmlns:p14="http://schemas.microsoft.com/office/powerpoint/2010/main" val="394847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C53FA-5A31-4608-8D0E-CD304E548A44}"/>
              </a:ext>
            </a:extLst>
          </p:cNvPr>
          <p:cNvSpPr>
            <a:spLocks noGrp="1"/>
          </p:cNvSpPr>
          <p:nvPr>
            <p:ph type="title"/>
          </p:nvPr>
        </p:nvSpPr>
        <p:spPr>
          <a:xfrm>
            <a:off x="715651" y="18255"/>
            <a:ext cx="10515600" cy="1325563"/>
          </a:xfrm>
        </p:spPr>
        <p:txBody>
          <a:bodyPr>
            <a:normAutofit/>
          </a:bodyPr>
          <a:lstStyle/>
          <a:p>
            <a:pPr algn="ctr"/>
            <a:r>
              <a:rPr lang="en-US" dirty="0"/>
              <a:t>Where? DOC</a:t>
            </a:r>
          </a:p>
        </p:txBody>
      </p:sp>
      <p:sp>
        <p:nvSpPr>
          <p:cNvPr id="3" name="Content Placeholder 2">
            <a:extLst>
              <a:ext uri="{FF2B5EF4-FFF2-40B4-BE49-F238E27FC236}">
                <a16:creationId xmlns:a16="http://schemas.microsoft.com/office/drawing/2014/main" id="{972B9F00-5328-4EE9-B3D6-A0B636092455}"/>
              </a:ext>
            </a:extLst>
          </p:cNvPr>
          <p:cNvSpPr>
            <a:spLocks noGrp="1"/>
          </p:cNvSpPr>
          <p:nvPr>
            <p:ph idx="1"/>
          </p:nvPr>
        </p:nvSpPr>
        <p:spPr>
          <a:xfrm>
            <a:off x="838200" y="1253331"/>
            <a:ext cx="10515600" cy="4351338"/>
          </a:xfrm>
        </p:spPr>
        <p:txBody>
          <a:bodyPr>
            <a:normAutofit/>
          </a:bodyPr>
          <a:lstStyle/>
          <a:p>
            <a:r>
              <a:rPr lang="en-US" dirty="0"/>
              <a:t>The goal of the U.S. Department of Commerce is to foster and develop the exchange of goods and services between businesses or entities, both domestically and internationally</a:t>
            </a:r>
          </a:p>
          <a:p>
            <a:r>
              <a:rPr lang="en-US" dirty="0"/>
              <a:t>In order to sustain success in this mission, the DOC must ensure it does business with responsible contractors and financial assistance recipients and help keep them in business</a:t>
            </a:r>
          </a:p>
          <a:p>
            <a:r>
              <a:rPr lang="en-US" dirty="0"/>
              <a:t>By ensuring the DOC works with responsible entities and individuals we will help keep people employed and the DOC receiving quality products, services, and efforts to successfully complete our missions</a:t>
            </a:r>
          </a:p>
        </p:txBody>
      </p:sp>
    </p:spTree>
    <p:extLst>
      <p:ext uri="{BB962C8B-B14F-4D97-AF65-F5344CB8AC3E}">
        <p14:creationId xmlns:p14="http://schemas.microsoft.com/office/powerpoint/2010/main" val="519154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ADAB2-17B1-46F7-8AA1-3764AA5C365B}"/>
              </a:ext>
            </a:extLst>
          </p:cNvPr>
          <p:cNvSpPr>
            <a:spLocks noGrp="1"/>
          </p:cNvSpPr>
          <p:nvPr>
            <p:ph type="title"/>
          </p:nvPr>
        </p:nvSpPr>
        <p:spPr>
          <a:xfrm>
            <a:off x="838200" y="204869"/>
            <a:ext cx="10515600" cy="1325563"/>
          </a:xfrm>
        </p:spPr>
        <p:txBody>
          <a:bodyPr/>
          <a:lstStyle/>
          <a:p>
            <a:pPr algn="ctr"/>
            <a:r>
              <a:rPr lang="en-US" dirty="0"/>
              <a:t>Who is Responsible?  </a:t>
            </a:r>
          </a:p>
        </p:txBody>
      </p:sp>
      <p:sp>
        <p:nvSpPr>
          <p:cNvPr id="3" name="Content Placeholder 2">
            <a:extLst>
              <a:ext uri="{FF2B5EF4-FFF2-40B4-BE49-F238E27FC236}">
                <a16:creationId xmlns:a16="http://schemas.microsoft.com/office/drawing/2014/main" id="{8CC0DDB4-5551-4324-92CF-0571CF82E5FB}"/>
              </a:ext>
            </a:extLst>
          </p:cNvPr>
          <p:cNvSpPr>
            <a:spLocks noGrp="1"/>
          </p:cNvSpPr>
          <p:nvPr>
            <p:ph idx="1"/>
          </p:nvPr>
        </p:nvSpPr>
        <p:spPr>
          <a:xfrm>
            <a:off x="838200" y="1451294"/>
            <a:ext cx="10515600" cy="4351338"/>
          </a:xfrm>
        </p:spPr>
        <p:txBody>
          <a:bodyPr>
            <a:normAutofit fontScale="85000" lnSpcReduction="20000"/>
          </a:bodyPr>
          <a:lstStyle/>
          <a:p>
            <a:r>
              <a:rPr lang="en-US" dirty="0"/>
              <a:t>The Suspension and Debarment Official (“SDO”), Mr. Barry Berkowitz, is designated by the Secretary of Commerce with authority to undertake suspension and debarment “actions”</a:t>
            </a:r>
          </a:p>
          <a:p>
            <a:r>
              <a:rPr lang="en-US" dirty="0"/>
              <a:t>Therefore, Barry makes the final determination on what action will be taken with an entity or individual (known as the “respondent”)</a:t>
            </a:r>
          </a:p>
          <a:p>
            <a:r>
              <a:rPr lang="en-US" dirty="0"/>
              <a:t>What’s important to remember is that the SDO’s mission (and this is the “kinder” part) is not to exclude respondents with a suspension or debarment – it is to ensure that the grant or contract succeeds, the DOC does business with responsible parties, </a:t>
            </a:r>
            <a:r>
              <a:rPr lang="en-US" i="1" dirty="0"/>
              <a:t>non-responsible entities are assisted to become responsible (if possible)</a:t>
            </a:r>
            <a:r>
              <a:rPr lang="en-US" dirty="0"/>
              <a:t>, and that the government’s fiscal interests (i.e., your tax dollars) are protected</a:t>
            </a:r>
          </a:p>
          <a:p>
            <a:r>
              <a:rPr lang="en-US" dirty="0"/>
              <a:t>Barry wants to keep contractors and financial aid recipients working, to keep people employed, and to grow commerce!  Our job at Commerce is to grow commerce!</a:t>
            </a:r>
          </a:p>
        </p:txBody>
      </p:sp>
    </p:spTree>
    <p:extLst>
      <p:ext uri="{BB962C8B-B14F-4D97-AF65-F5344CB8AC3E}">
        <p14:creationId xmlns:p14="http://schemas.microsoft.com/office/powerpoint/2010/main" val="2635386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25957-6B9E-4B9C-AA40-9DC9E64D7A15}"/>
              </a:ext>
            </a:extLst>
          </p:cNvPr>
          <p:cNvSpPr>
            <a:spLocks noGrp="1"/>
          </p:cNvSpPr>
          <p:nvPr>
            <p:ph type="title"/>
          </p:nvPr>
        </p:nvSpPr>
        <p:spPr/>
        <p:txBody>
          <a:bodyPr/>
          <a:lstStyle/>
          <a:p>
            <a:pPr algn="ctr"/>
            <a:r>
              <a:rPr lang="en-US" dirty="0"/>
              <a:t>Why?</a:t>
            </a:r>
          </a:p>
        </p:txBody>
      </p:sp>
      <p:sp>
        <p:nvSpPr>
          <p:cNvPr id="3" name="Content Placeholder 2">
            <a:extLst>
              <a:ext uri="{FF2B5EF4-FFF2-40B4-BE49-F238E27FC236}">
                <a16:creationId xmlns:a16="http://schemas.microsoft.com/office/drawing/2014/main" id="{9504DBC3-6291-4B38-BA06-058C4BD90812}"/>
              </a:ext>
            </a:extLst>
          </p:cNvPr>
          <p:cNvSpPr>
            <a:spLocks noGrp="1"/>
          </p:cNvSpPr>
          <p:nvPr>
            <p:ph idx="1"/>
          </p:nvPr>
        </p:nvSpPr>
        <p:spPr/>
        <p:txBody>
          <a:bodyPr>
            <a:normAutofit lnSpcReduction="10000"/>
          </a:bodyPr>
          <a:lstStyle/>
          <a:p>
            <a:r>
              <a:rPr lang="en-US" dirty="0"/>
              <a:t>To fight waste, fraud, and abuse by….</a:t>
            </a:r>
          </a:p>
          <a:p>
            <a:r>
              <a:rPr lang="en-US" dirty="0"/>
              <a:t>Ensuring responsible contractors and financial recipients receive our tax dollars</a:t>
            </a:r>
          </a:p>
          <a:p>
            <a:r>
              <a:rPr lang="en-US" dirty="0"/>
              <a:t>Ensuring the awardees and recipients can successfully complete the Bureau’s mission</a:t>
            </a:r>
          </a:p>
          <a:p>
            <a:r>
              <a:rPr lang="en-US" dirty="0"/>
              <a:t>Ensuring the Department can successfully complete our mission and support our country</a:t>
            </a:r>
          </a:p>
          <a:p>
            <a:r>
              <a:rPr lang="en-US" dirty="0"/>
              <a:t>Keeping people employed and the economy moving</a:t>
            </a:r>
          </a:p>
          <a:p>
            <a:r>
              <a:rPr lang="en-US" dirty="0"/>
              <a:t>We are custodians of our tax dollars, our mission today, and our country’s tomorrow</a:t>
            </a:r>
          </a:p>
        </p:txBody>
      </p:sp>
    </p:spTree>
    <p:extLst>
      <p:ext uri="{BB962C8B-B14F-4D97-AF65-F5344CB8AC3E}">
        <p14:creationId xmlns:p14="http://schemas.microsoft.com/office/powerpoint/2010/main" val="2146851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90918-93C7-40EA-88B0-F97A41FC15C5}"/>
              </a:ext>
            </a:extLst>
          </p:cNvPr>
          <p:cNvSpPr>
            <a:spLocks noGrp="1"/>
          </p:cNvSpPr>
          <p:nvPr>
            <p:ph type="title"/>
          </p:nvPr>
        </p:nvSpPr>
        <p:spPr>
          <a:xfrm>
            <a:off x="649664" y="0"/>
            <a:ext cx="10515600" cy="1325563"/>
          </a:xfrm>
        </p:spPr>
        <p:txBody>
          <a:bodyPr/>
          <a:lstStyle/>
          <a:p>
            <a:pPr algn="ctr"/>
            <a:r>
              <a:rPr lang="en-US" dirty="0"/>
              <a:t>How Is Success Achieved?</a:t>
            </a:r>
          </a:p>
        </p:txBody>
      </p:sp>
      <p:sp>
        <p:nvSpPr>
          <p:cNvPr id="3" name="Content Placeholder 2">
            <a:extLst>
              <a:ext uri="{FF2B5EF4-FFF2-40B4-BE49-F238E27FC236}">
                <a16:creationId xmlns:a16="http://schemas.microsoft.com/office/drawing/2014/main" id="{8001554A-F1DE-4583-BA1B-855A6AE3EAA4}"/>
              </a:ext>
            </a:extLst>
          </p:cNvPr>
          <p:cNvSpPr>
            <a:spLocks noGrp="1"/>
          </p:cNvSpPr>
          <p:nvPr>
            <p:ph idx="1"/>
          </p:nvPr>
        </p:nvSpPr>
        <p:spPr>
          <a:xfrm>
            <a:off x="838200" y="1253331"/>
            <a:ext cx="10515600" cy="4351338"/>
          </a:xfrm>
        </p:spPr>
        <p:txBody>
          <a:bodyPr>
            <a:normAutofit fontScale="92500" lnSpcReduction="20000"/>
          </a:bodyPr>
          <a:lstStyle/>
          <a:p>
            <a:r>
              <a:rPr lang="en-US" dirty="0"/>
              <a:t>Barry wants our projects to succeed, and for awardees to have the option of additional work</a:t>
            </a:r>
          </a:p>
          <a:p>
            <a:r>
              <a:rPr lang="en-US" dirty="0"/>
              <a:t>For this to occur, awardees must be notified when the government suspects there is a problem during an awardee’s lifecycle</a:t>
            </a:r>
          </a:p>
          <a:p>
            <a:r>
              <a:rPr lang="en-US" dirty="0"/>
              <a:t>If this notification is through the S&amp;D Office, the awardee (now a respondent) has the ability to put corrective actions in place to remedy the issues they are facing, which improves performance both now and in the future</a:t>
            </a:r>
          </a:p>
          <a:p>
            <a:r>
              <a:rPr lang="en-US" dirty="0"/>
              <a:t>To Barry, success is achieved when non-responsible respondents make changes and become responsible, thereby keeping people working, projects moving, and DOC missions driving</a:t>
            </a:r>
          </a:p>
          <a:p>
            <a:r>
              <a:rPr lang="en-US" dirty="0"/>
              <a:t>What tools are available to the SDO to drive this process?</a:t>
            </a:r>
          </a:p>
        </p:txBody>
      </p:sp>
    </p:spTree>
    <p:extLst>
      <p:ext uri="{BB962C8B-B14F-4D97-AF65-F5344CB8AC3E}">
        <p14:creationId xmlns:p14="http://schemas.microsoft.com/office/powerpoint/2010/main" val="3507136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0088B-69E2-49FF-B1F6-FBDABD69B526}"/>
              </a:ext>
            </a:extLst>
          </p:cNvPr>
          <p:cNvSpPr>
            <a:spLocks noGrp="1"/>
          </p:cNvSpPr>
          <p:nvPr>
            <p:ph type="title"/>
          </p:nvPr>
        </p:nvSpPr>
        <p:spPr>
          <a:xfrm>
            <a:off x="838200" y="38148"/>
            <a:ext cx="10515600" cy="1325563"/>
          </a:xfrm>
        </p:spPr>
        <p:txBody>
          <a:bodyPr/>
          <a:lstStyle/>
          <a:p>
            <a:pPr algn="ctr"/>
            <a:r>
              <a:rPr lang="en-US" dirty="0"/>
              <a:t>What are Barry’s Tools?</a:t>
            </a:r>
          </a:p>
        </p:txBody>
      </p:sp>
      <p:sp>
        <p:nvSpPr>
          <p:cNvPr id="3" name="Content Placeholder 2">
            <a:extLst>
              <a:ext uri="{FF2B5EF4-FFF2-40B4-BE49-F238E27FC236}">
                <a16:creationId xmlns:a16="http://schemas.microsoft.com/office/drawing/2014/main" id="{A74DDD58-F77D-45D3-9C30-7474BD0FFBD2}"/>
              </a:ext>
            </a:extLst>
          </p:cNvPr>
          <p:cNvSpPr>
            <a:spLocks noGrp="1"/>
          </p:cNvSpPr>
          <p:nvPr>
            <p:ph idx="1"/>
          </p:nvPr>
        </p:nvSpPr>
        <p:spPr>
          <a:xfrm>
            <a:off x="838200" y="1363711"/>
            <a:ext cx="10515600" cy="4351338"/>
          </a:xfrm>
        </p:spPr>
        <p:txBody>
          <a:bodyPr/>
          <a:lstStyle/>
          <a:p>
            <a:r>
              <a:rPr lang="en-US" dirty="0"/>
              <a:t>Show Cause Letter</a:t>
            </a:r>
          </a:p>
          <a:p>
            <a:r>
              <a:rPr lang="en-US" dirty="0"/>
              <a:t>Request for  Information</a:t>
            </a:r>
          </a:p>
          <a:p>
            <a:r>
              <a:rPr lang="en-US" dirty="0"/>
              <a:t>Administrative Agreement</a:t>
            </a:r>
          </a:p>
          <a:p>
            <a:r>
              <a:rPr lang="en-US" dirty="0"/>
              <a:t>Voluntary Exclusion</a:t>
            </a:r>
          </a:p>
          <a:p>
            <a:r>
              <a:rPr lang="en-US" dirty="0"/>
              <a:t>Suspension</a:t>
            </a:r>
          </a:p>
          <a:p>
            <a:r>
              <a:rPr lang="en-US" dirty="0"/>
              <a:t>Debarment</a:t>
            </a:r>
          </a:p>
        </p:txBody>
      </p:sp>
    </p:spTree>
    <p:extLst>
      <p:ext uri="{BB962C8B-B14F-4D97-AF65-F5344CB8AC3E}">
        <p14:creationId xmlns:p14="http://schemas.microsoft.com/office/powerpoint/2010/main" val="1567150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EF7AC-044B-4DF6-85C2-6F946DD7E05C}"/>
              </a:ext>
            </a:extLst>
          </p:cNvPr>
          <p:cNvSpPr>
            <a:spLocks noGrp="1"/>
          </p:cNvSpPr>
          <p:nvPr>
            <p:ph type="title"/>
          </p:nvPr>
        </p:nvSpPr>
        <p:spPr>
          <a:xfrm>
            <a:off x="838200" y="101175"/>
            <a:ext cx="10515600" cy="1325563"/>
          </a:xfrm>
        </p:spPr>
        <p:txBody>
          <a:bodyPr/>
          <a:lstStyle/>
          <a:p>
            <a:pPr algn="ctr"/>
            <a:r>
              <a:rPr lang="en-US" dirty="0"/>
              <a:t>Show Cause Letter</a:t>
            </a:r>
          </a:p>
        </p:txBody>
      </p:sp>
      <p:sp>
        <p:nvSpPr>
          <p:cNvPr id="3" name="Content Placeholder 2">
            <a:extLst>
              <a:ext uri="{FF2B5EF4-FFF2-40B4-BE49-F238E27FC236}">
                <a16:creationId xmlns:a16="http://schemas.microsoft.com/office/drawing/2014/main" id="{94159326-88B9-4B30-B157-C5D3D34D10AE}"/>
              </a:ext>
            </a:extLst>
          </p:cNvPr>
          <p:cNvSpPr>
            <a:spLocks noGrp="1"/>
          </p:cNvSpPr>
          <p:nvPr>
            <p:ph idx="1"/>
          </p:nvPr>
        </p:nvSpPr>
        <p:spPr>
          <a:xfrm>
            <a:off x="838200" y="1253331"/>
            <a:ext cx="10515600" cy="4351338"/>
          </a:xfrm>
        </p:spPr>
        <p:txBody>
          <a:bodyPr>
            <a:normAutofit/>
          </a:bodyPr>
          <a:lstStyle/>
          <a:p>
            <a:r>
              <a:rPr lang="en-US" dirty="0"/>
              <a:t> </a:t>
            </a:r>
            <a:r>
              <a:rPr lang="en-US" i="1" dirty="0"/>
              <a:t>Show Cause Letters</a:t>
            </a:r>
            <a:r>
              <a:rPr lang="en-US" dirty="0"/>
              <a:t> (“SCLs”) are used by SDOs to provide notice to respondents of serious concerns relating to the respondent’s present responsibility and provide an opportunity to respond to the SDO’s concerns</a:t>
            </a:r>
          </a:p>
          <a:p>
            <a:r>
              <a:rPr lang="en-US" dirty="0"/>
              <a:t>When an SCL is utilized, there is no immediate exclusion for the respondent</a:t>
            </a:r>
          </a:p>
          <a:p>
            <a:r>
              <a:rPr lang="en-US" dirty="0"/>
              <a:t>SCLs are often utilized when there is sufficient information to establish a cause for exclusion, but the information may be too one-sided or there is concern about the credibility or staleness of the factual record.</a:t>
            </a:r>
          </a:p>
        </p:txBody>
      </p:sp>
    </p:spTree>
    <p:extLst>
      <p:ext uri="{BB962C8B-B14F-4D97-AF65-F5344CB8AC3E}">
        <p14:creationId xmlns:p14="http://schemas.microsoft.com/office/powerpoint/2010/main" val="1038980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TotalTime>
  <Words>1517</Words>
  <Application>Microsoft Office PowerPoint</Application>
  <PresentationFormat>Widescreen</PresentationFormat>
  <Paragraphs>113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Getting to Know Your SDO:  A Kinder, Gentler SDO</vt:lpstr>
      <vt:lpstr>Introduction</vt:lpstr>
      <vt:lpstr>Roadmap</vt:lpstr>
      <vt:lpstr>Where? DOC</vt:lpstr>
      <vt:lpstr>Who is Responsible?  </vt:lpstr>
      <vt:lpstr>Why?</vt:lpstr>
      <vt:lpstr>How Is Success Achieved?</vt:lpstr>
      <vt:lpstr>What are Barry’s Tools?</vt:lpstr>
      <vt:lpstr>Show Cause Letter</vt:lpstr>
      <vt:lpstr>Requests for Information (“RFIs”)</vt:lpstr>
      <vt:lpstr>Administrative Agreement</vt:lpstr>
      <vt:lpstr>Voluntary Exclusion</vt:lpstr>
      <vt:lpstr>Suspension</vt:lpstr>
      <vt:lpstr>Debarment</vt:lpstr>
      <vt:lpstr>Complete List of POCs and Email Addresses </vt:lpstr>
      <vt:lpstr>Office of Suspension and Debarment Contact Information</vt:lpstr>
      <vt:lpstr>Summary: Kinder and Gentler</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SDO: Working to Ensure Successful Awards</dc:title>
  <dc:creator>Coss, Greg (Federal)</dc:creator>
  <cp:lastModifiedBy>Coss, Greg (Federal)</cp:lastModifiedBy>
  <cp:revision>34</cp:revision>
  <dcterms:created xsi:type="dcterms:W3CDTF">2021-03-31T17:30:51Z</dcterms:created>
  <dcterms:modified xsi:type="dcterms:W3CDTF">2021-05-14T18:05:06Z</dcterms:modified>
</cp:coreProperties>
</file>