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9"/>
  </p:notesMasterIdLst>
  <p:sldIdLst>
    <p:sldId id="289" r:id="rId5"/>
    <p:sldId id="293" r:id="rId6"/>
    <p:sldId id="260" r:id="rId7"/>
    <p:sldId id="272" r:id="rId8"/>
    <p:sldId id="283" r:id="rId9"/>
    <p:sldId id="295" r:id="rId10"/>
    <p:sldId id="299" r:id="rId11"/>
    <p:sldId id="268" r:id="rId12"/>
    <p:sldId id="294" r:id="rId13"/>
    <p:sldId id="273" r:id="rId14"/>
    <p:sldId id="276" r:id="rId15"/>
    <p:sldId id="4456" r:id="rId16"/>
    <p:sldId id="274" r:id="rId17"/>
    <p:sldId id="275" r:id="rId18"/>
    <p:sldId id="277" r:id="rId19"/>
    <p:sldId id="280" r:id="rId20"/>
    <p:sldId id="302" r:id="rId21"/>
    <p:sldId id="4457" r:id="rId22"/>
    <p:sldId id="267" r:id="rId23"/>
    <p:sldId id="298" r:id="rId24"/>
    <p:sldId id="297" r:id="rId25"/>
    <p:sldId id="271" r:id="rId26"/>
    <p:sldId id="291" r:id="rId27"/>
    <p:sldId id="301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penter, Tracey L." initials="CTL" lastIdx="7" clrIdx="0">
    <p:extLst>
      <p:ext uri="{19B8F6BF-5375-455C-9EA6-DF929625EA0E}">
        <p15:presenceInfo xmlns:p15="http://schemas.microsoft.com/office/powerpoint/2012/main" userId="S::tracey.l.carpenter@accenturefederal.com::8838a235-c345-40bd-aab5-7aa538d54922" providerId="AD"/>
      </p:ext>
    </p:extLst>
  </p:cmAuthor>
  <p:cmAuthor id="2" name="King, Kathy" initials="KK" lastIdx="1" clrIdx="1">
    <p:extLst>
      <p:ext uri="{19B8F6BF-5375-455C-9EA6-DF929625EA0E}">
        <p15:presenceInfo xmlns:p15="http://schemas.microsoft.com/office/powerpoint/2012/main" userId="S::kathy.king@accenturefederal.com::f937bb4b-fd33-42f5-ab4d-35cdb974b7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FBAC7-5102-4163-8A8A-16510C555EB0}" v="42" dt="2020-07-02T15:04:13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536C9006-D993-4508-91CD-F6A52849F5A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7105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E74C9AC-18F4-4759-AE4E-359A3E89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4C9AC-18F4-4759-AE4E-359A3E890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4C9AC-18F4-4759-AE4E-359A3E890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4C9AC-18F4-4759-AE4E-359A3E890F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4C9AC-18F4-4759-AE4E-359A3E890F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4026-1D3A-4FD8-BF7E-562371FC4A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73" b="-2190"/>
          <a:stretch/>
        </p:blipFill>
        <p:spPr>
          <a:xfrm>
            <a:off x="0" y="-36095"/>
            <a:ext cx="12192000" cy="70881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37" y="576444"/>
            <a:ext cx="4973915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2" y="182362"/>
            <a:ext cx="1120471" cy="107938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576882" y="5137421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85424" y="4583423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593966" y="5436106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450446" y="4882108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58988" y="4328110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467530" y="5180793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1713" y="3761808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05300" y="377134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388797" y="4060493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45277" y="3506495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27129" y="452139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765548" y="4412540"/>
            <a:ext cx="46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72584" y="2174586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181126" y="1620588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689668" y="2473271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546148" y="1919273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054690" y="1365275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909355" y="3116100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467415" y="798973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374662" y="1081286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9935114" y="3141980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0346510" y="323560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216" y="579105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217" y="3308011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2217" y="3305349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9198-E3F4-4D5E-9E85-0057AADF23FD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3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D4B0-9BA7-430A-B9B4-C48BD4A5AC98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8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790" y="127692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790" y="2127192"/>
            <a:ext cx="9603275" cy="345061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50116" y="6429415"/>
            <a:ext cx="1104737" cy="309201"/>
          </a:xfrm>
        </p:spPr>
        <p:txBody>
          <a:bodyPr/>
          <a:lstStyle/>
          <a:p>
            <a:fld id="{51F30B8B-D407-4C7C-B331-60DF6F0E5FBA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790" y="801715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3107" y="195854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73" b="-2190"/>
          <a:stretch/>
        </p:blipFill>
        <p:spPr>
          <a:xfrm>
            <a:off x="0" y="-36095"/>
            <a:ext cx="12192000" cy="7088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73" y="1244591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973" y="3294656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426" y="6429415"/>
            <a:ext cx="3500715" cy="309201"/>
          </a:xfrm>
        </p:spPr>
        <p:txBody>
          <a:bodyPr/>
          <a:lstStyle/>
          <a:p>
            <a:fld id="{6D10BBC6-6983-459D-8933-AE27FD41CD93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0313" y="814453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520" y="6318853"/>
            <a:ext cx="811019" cy="503578"/>
          </a:xfrm>
        </p:spPr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72973" y="3293446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576882" y="5137421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085424" y="4583423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93966" y="5436106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50446" y="4882108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58988" y="4328110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467530" y="5180793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1713" y="3761808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805300" y="377134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388797" y="4060493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245277" y="3506495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127129" y="452139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765548" y="4412540"/>
            <a:ext cx="46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672584" y="2174586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81126" y="1620588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689668" y="2473271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546148" y="1919273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4690" y="1365275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909355" y="3116100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467415" y="798973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374662" y="1081286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9935114" y="3141980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346510" y="3235601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955" y="177177"/>
            <a:ext cx="1120471" cy="10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67" y="129208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067" y="2227444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507" y="2233909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37295" y="6367417"/>
            <a:ext cx="1417558" cy="309201"/>
          </a:xfrm>
        </p:spPr>
        <p:txBody>
          <a:bodyPr/>
          <a:lstStyle/>
          <a:p>
            <a:fld id="{9F87F8C9-587F-4064-B153-E7BCD5C77DA4}" type="datetime1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72632" y="2003494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23" y="129539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923" y="2149838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23" y="2954558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1094" y="2153292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31094" y="2951780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F2D6-9ED9-47B5-9DDC-80E3FAB93FE3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70311" y="820543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972628" y="201347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0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701A-F0EA-4133-89BE-E88E6492318A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3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9371-DA87-4D21-89E0-DAB50D4BBAA9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-8334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2323175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153-E276-4D1F-A069-B4C525FD62C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2323175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6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54703" y="1011044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22" y="847514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01705" y="1651416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645" y="2863993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98" y="5998730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0359FC-A457-4F04-8DF4-86068A5C9CA5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698" y="847514"/>
            <a:ext cx="5541004" cy="320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Financial Management Training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24698" y="2861606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1"/>
          <a:stretch/>
        </p:blipFill>
        <p:spPr>
          <a:xfrm>
            <a:off x="-21389" y="-11938"/>
            <a:ext cx="12213389" cy="6869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6429415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D2B888E-6F90-45B2-B38E-8545A12C1988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7232" y="636198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4327BCD0-A415-46BE-8695-A87DFD232E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72468" y="6338025"/>
            <a:ext cx="1719532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6576882" y="6294895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85424" y="5740897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93966" y="6593580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450446" y="6039582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58988" y="5485584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467530" y="6338267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1713" y="4919282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05300" y="4928815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388797" y="5217967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45277" y="4663969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27129" y="5678865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765548" y="6338303"/>
            <a:ext cx="46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9672584" y="3332060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181126" y="2778062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689668" y="3630745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546148" y="3076747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054690" y="2522749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909355" y="4273574"/>
            <a:ext cx="6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11467415" y="1956447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374662" y="2238760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9935114" y="4299454"/>
            <a:ext cx="60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346510" y="4393075"/>
            <a:ext cx="6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54000"/>
                  </a:schemeClr>
                </a:solidFill>
              </a:rPr>
              <a:t>$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663" y="5815726"/>
            <a:ext cx="3080084" cy="104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2" y="182362"/>
            <a:ext cx="1120471" cy="10793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23566-F090-4156-8CC6-38A183FA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Financial Management Training</a:t>
            </a:r>
          </a:p>
        </p:txBody>
      </p:sp>
    </p:spTree>
    <p:extLst>
      <p:ext uri="{BB962C8B-B14F-4D97-AF65-F5344CB8AC3E}">
        <p14:creationId xmlns:p14="http://schemas.microsoft.com/office/powerpoint/2010/main" val="18481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erce.gov/ofm/bas-homepage/business-applications-solution-bas" TargetMode="External"/><Relationship Id="rId2" Type="http://schemas.openxmlformats.org/officeDocument/2006/relationships/hyperlink" Target="mailto:BASProject@doc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Business Applications Solution (BAS) program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NIST Town Hall</a:t>
            </a:r>
            <a:endParaRPr lang="en-US" sz="48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sz="1600"/>
              <a:t>United States Department of Commerce, Office of Financial Management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9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Why</a:t>
            </a:r>
            <a:r>
              <a:rPr lang="en-US">
                <a:solidFill>
                  <a:srgbClr val="0070C0"/>
                </a:solidFill>
              </a:rPr>
              <a:t> are we doing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132" y="2127191"/>
            <a:ext cx="9603275" cy="4534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/>
              <a:t>BAS program will meet these DOC’s critical business needs: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/>
              <a:t>Improved data quality  and full data transparency</a:t>
            </a:r>
          </a:p>
          <a:p>
            <a:pPr lvl="1"/>
            <a:r>
              <a:rPr lang="en-US"/>
              <a:t>Centralized and Standardized enterprise-wide data</a:t>
            </a:r>
          </a:p>
          <a:p>
            <a:pPr lvl="1"/>
            <a:r>
              <a:rPr lang="en-US"/>
              <a:t>Enhanced data analytics and Business Intelligence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/>
              <a:t>Timely and accurate reporting to internal and external stakeholders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/>
              <a:t>Operational efficiencies and reduced total cost of ownership and risk</a:t>
            </a:r>
          </a:p>
          <a:p>
            <a:pPr lvl="1"/>
            <a:r>
              <a:rPr lang="en-US"/>
              <a:t>Commercial solution</a:t>
            </a:r>
          </a:p>
          <a:p>
            <a:pPr lvl="1"/>
            <a:r>
              <a:rPr lang="en-US"/>
              <a:t>Cloud-based, hosted Software-as-a-Service (SaaS) </a:t>
            </a:r>
          </a:p>
          <a:p>
            <a:pPr lvl="1"/>
            <a:r>
              <a:rPr lang="en-US"/>
              <a:t>Single Instance, Single Configuration of Systems </a:t>
            </a:r>
          </a:p>
          <a:p>
            <a:pPr lvl="1"/>
            <a:r>
              <a:rPr lang="en-US"/>
              <a:t>Streamlined business practices and better internal controls </a:t>
            </a:r>
          </a:p>
          <a:p>
            <a:pPr lvl="1"/>
            <a:r>
              <a:rPr lang="en-US"/>
              <a:t>Improved user-experience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47DD3-329C-470E-A122-B48EE973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894703-DF64-4FD5-B405-6A395C2C8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61993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WHO </a:t>
            </a:r>
            <a:r>
              <a:rPr lang="en-US">
                <a:solidFill>
                  <a:srgbClr val="0070C0"/>
                </a:solidFill>
              </a:rPr>
              <a:t>IS INVOLVED?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62" y="2086164"/>
            <a:ext cx="9689930" cy="4527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The BAS Program will involve key stakeholders and subject matter experts from across the Department and the DOC bureaus: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/>
              <a:t>BAS Program Management Office with 45 FTE (new hires and detailed positions) supporting </a:t>
            </a:r>
            <a:r>
              <a:rPr lang="en-US" sz="2300"/>
              <a:t>the BAS Program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/>
              <a:t>Part time functional and technical key stakeholders and subject matter experts from DOC bureaus in the following work streams:</a:t>
            </a:r>
          </a:p>
          <a:p>
            <a:pPr marL="914400" lvl="2" indent="0">
              <a:buNone/>
            </a:pPr>
            <a:r>
              <a:rPr lang="en-US" sz="1900"/>
              <a:t>Financial Management 		Security and Infrastructure		</a:t>
            </a:r>
          </a:p>
          <a:p>
            <a:pPr marL="914400" lvl="2" indent="0">
              <a:buNone/>
            </a:pPr>
            <a:r>
              <a:rPr lang="en-US" sz="1900"/>
              <a:t>Acquisitions Management		Networking </a:t>
            </a:r>
          </a:p>
          <a:p>
            <a:pPr marL="914400" lvl="2" indent="0">
              <a:buNone/>
            </a:pPr>
            <a:r>
              <a:rPr lang="en-US" sz="1900"/>
              <a:t>Asset Management			Data Management</a:t>
            </a:r>
          </a:p>
          <a:p>
            <a:pPr marL="914400" lvl="2" indent="0">
              <a:buNone/>
            </a:pPr>
            <a:r>
              <a:rPr lang="en-US" sz="1900"/>
              <a:t>Integration and interfaces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/>
              <a:t>Contractor resources from Accenture Federal Services (Accenture) and various subcontractors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F0049-E15A-428D-A5B4-806E390E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6CA4A6-8197-4663-B152-AED840D8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71760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2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184FA0-BB9D-4B54-BBAC-D6CAC8514F20}"/>
              </a:ext>
            </a:extLst>
          </p:cNvPr>
          <p:cNvGrpSpPr/>
          <p:nvPr/>
        </p:nvGrpSpPr>
        <p:grpSpPr>
          <a:xfrm>
            <a:off x="3486381" y="3098041"/>
            <a:ext cx="4696006" cy="2590236"/>
            <a:chOff x="3486381" y="3098041"/>
            <a:chExt cx="4696006" cy="259023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590F21-F73B-4FAB-A091-7F0ED966EADA}"/>
                </a:ext>
              </a:extLst>
            </p:cNvPr>
            <p:cNvSpPr/>
            <p:nvPr/>
          </p:nvSpPr>
          <p:spPr>
            <a:xfrm>
              <a:off x="3486381" y="3098041"/>
              <a:ext cx="4696006" cy="259023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2BC215-B681-4F1F-9132-5A44D9C0FC99}"/>
                </a:ext>
              </a:extLst>
            </p:cNvPr>
            <p:cNvSpPr/>
            <p:nvPr/>
          </p:nvSpPr>
          <p:spPr>
            <a:xfrm>
              <a:off x="3808072" y="3351233"/>
              <a:ext cx="4091786" cy="2016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WHO </a:t>
            </a:r>
            <a:r>
              <a:rPr lang="en-US">
                <a:solidFill>
                  <a:srgbClr val="0070C0"/>
                </a:solidFill>
              </a:rPr>
              <a:t>IS INVOLVED? </a:t>
            </a: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D07EB1-87D3-41D3-8627-92980E0F1975}"/>
              </a:ext>
            </a:extLst>
          </p:cNvPr>
          <p:cNvSpPr/>
          <p:nvPr/>
        </p:nvSpPr>
        <p:spPr>
          <a:xfrm>
            <a:off x="2040712" y="2326162"/>
            <a:ext cx="3291840" cy="193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22225">
                  <a:noFill/>
                  <a:prstDash val="solid"/>
                </a:ln>
                <a:solidFill>
                  <a:schemeClr val="accent1"/>
                </a:solidFill>
              </a:rPr>
              <a:t>PMO STAFF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Manage full program life cycle including cost, schedule, performance, risk, communications, and change management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3F82BE-C42D-4046-B0A3-8946B4527233}"/>
              </a:ext>
            </a:extLst>
          </p:cNvPr>
          <p:cNvSpPr/>
          <p:nvPr/>
        </p:nvSpPr>
        <p:spPr>
          <a:xfrm>
            <a:off x="6446515" y="2326162"/>
            <a:ext cx="3291840" cy="193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b="1">
                <a:ln w="22225">
                  <a:noFill/>
                  <a:prstDash val="solid"/>
                </a:ln>
                <a:solidFill>
                  <a:schemeClr val="accent1"/>
                </a:solidFill>
              </a:rPr>
              <a:t>CONTRACTOR</a:t>
            </a:r>
          </a:p>
          <a:p>
            <a:pPr lvl="0" algn="ctr"/>
            <a:r>
              <a:rPr lang="en-US">
                <a:solidFill>
                  <a:schemeClr val="tx1"/>
                </a:solidFill>
              </a:rPr>
              <a:t>Manage full systems development life cycle (SDLC) to design, implement, and maintain the BAS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solution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BBAA2-E080-4BC1-B6C1-21E5E240A43C}"/>
              </a:ext>
            </a:extLst>
          </p:cNvPr>
          <p:cNvSpPr/>
          <p:nvPr/>
        </p:nvSpPr>
        <p:spPr>
          <a:xfrm>
            <a:off x="2066407" y="4615873"/>
            <a:ext cx="3291840" cy="193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22225">
                  <a:noFill/>
                  <a:prstDash val="solid"/>
                </a:ln>
                <a:solidFill>
                  <a:schemeClr val="accent1"/>
                </a:solidFill>
              </a:rPr>
              <a:t>BUREAUS</a:t>
            </a:r>
          </a:p>
          <a:p>
            <a:pPr lvl="0" algn="ctr"/>
            <a:r>
              <a:rPr lang="en-US">
                <a:solidFill>
                  <a:schemeClr val="tx1"/>
                </a:solidFill>
              </a:rPr>
              <a:t>Serve as SMEs on operations, systems, and data; support Organizational Change Management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7BC59D-D13C-4EA6-88C0-BA7D4E8FD539}"/>
              </a:ext>
            </a:extLst>
          </p:cNvPr>
          <p:cNvSpPr/>
          <p:nvPr/>
        </p:nvSpPr>
        <p:spPr>
          <a:xfrm>
            <a:off x="6446515" y="4615873"/>
            <a:ext cx="3291840" cy="1930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n w="22225">
                  <a:noFill/>
                  <a:prstDash val="solid"/>
                </a:ln>
                <a:solidFill>
                  <a:schemeClr val="accent1"/>
                </a:solidFill>
              </a:rPr>
              <a:t>GOVERNANCE</a:t>
            </a:r>
          </a:p>
          <a:p>
            <a:pPr lvl="0" algn="ctr"/>
            <a:r>
              <a:rPr lang="en-US">
                <a:solidFill>
                  <a:schemeClr val="tx1"/>
                </a:solidFill>
              </a:rPr>
              <a:t>Provide strategic leadership, executive oversight, and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serve as primary decision makers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0782F-A2B8-444A-8BBE-17E868BD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WHO </a:t>
            </a:r>
            <a:r>
              <a:rPr lang="en-US">
                <a:solidFill>
                  <a:srgbClr val="0070C0"/>
                </a:solidFill>
              </a:rPr>
              <a:t>IS INVOLVED?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46" y="2127192"/>
            <a:ext cx="9603275" cy="427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On April 24, 2020, </a:t>
            </a:r>
            <a:r>
              <a:rPr lang="en-US" sz="2400" b="1" u="sng"/>
              <a:t>Accenture</a:t>
            </a:r>
            <a:r>
              <a:rPr lang="en-US" sz="2400" b="1"/>
              <a:t> </a:t>
            </a:r>
            <a:r>
              <a:rPr lang="en-US" sz="2400"/>
              <a:t>was awarded the BAS Contract to provide:</a:t>
            </a:r>
            <a:endParaRPr lang="en-US" b="1" u="sng"/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b="1"/>
              <a:t>System implementation </a:t>
            </a:r>
            <a:r>
              <a:rPr lang="en-US"/>
              <a:t>(financial management, acquisitions management, </a:t>
            </a:r>
            <a:br>
              <a:rPr lang="en-US"/>
            </a:br>
            <a:r>
              <a:rPr lang="en-US"/>
              <a:t>asset management, enterprise data warehouse)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b="1"/>
              <a:t>Integration and interfaces </a:t>
            </a:r>
            <a:r>
              <a:rPr lang="en-US"/>
              <a:t>(development, testing, and delivery)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b="1"/>
              <a:t>Software as a Service (SaaS) System Support Services </a:t>
            </a:r>
            <a:r>
              <a:rPr lang="en-US"/>
              <a:t>(including Hosting)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b="1"/>
              <a:t>Operations and Maintenance Services </a:t>
            </a:r>
            <a:endParaRPr lang="en-US"/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b="1"/>
              <a:t>Program and Project Management Services </a:t>
            </a:r>
            <a:endParaRPr lang="en-US" sz="2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5BC6-1AF2-4C3A-B68F-4718292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8EA0E3-AC72-4611-9975-EED53ED84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04221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4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WHO </a:t>
            </a:r>
            <a:r>
              <a:rPr lang="en-US">
                <a:solidFill>
                  <a:srgbClr val="0070C0"/>
                </a:solidFill>
              </a:rPr>
              <a:t>IS INVOLVED?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11" y="2069625"/>
            <a:ext cx="9603275" cy="4592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/>
              <a:t>BAS Solution Suite with Accenture:</a:t>
            </a: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12774"/>
              </p:ext>
            </p:extLst>
          </p:nvPr>
        </p:nvGraphicFramePr>
        <p:xfrm>
          <a:off x="888704" y="2731596"/>
          <a:ext cx="9798481" cy="352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304">
                  <a:extLst>
                    <a:ext uri="{9D8B030D-6E8A-4147-A177-3AD203B41FA5}">
                      <a16:colId xmlns:a16="http://schemas.microsoft.com/office/drawing/2014/main" val="157987605"/>
                    </a:ext>
                  </a:extLst>
                </a:gridCol>
                <a:gridCol w="4418177">
                  <a:extLst>
                    <a:ext uri="{9D8B030D-6E8A-4147-A177-3AD203B41FA5}">
                      <a16:colId xmlns:a16="http://schemas.microsoft.com/office/drawing/2014/main" val="1100617479"/>
                    </a:ext>
                  </a:extLst>
                </a:gridCol>
              </a:tblGrid>
              <a:tr h="32363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Scope Area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Name of</a:t>
                      </a:r>
                      <a:r>
                        <a:rPr lang="en-US" sz="1600" baseline="0">
                          <a:latin typeface="+mn-lt"/>
                          <a:cs typeface="Arial" panose="020B0604020202020204" pitchFamily="34" charset="0"/>
                        </a:rPr>
                        <a:t> Solution*</a:t>
                      </a:r>
                      <a:endParaRPr lang="en-US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976553"/>
                  </a:ext>
                </a:extLst>
              </a:tr>
              <a:tr h="718203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Financial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Accenture Federal</a:t>
                      </a:r>
                      <a:r>
                        <a:rPr lang="en-US" sz="1600" baseline="0">
                          <a:latin typeface="+mn-lt"/>
                          <a:cs typeface="Arial" panose="020B0604020202020204" pitchFamily="34" charset="0"/>
                        </a:rPr>
                        <a:t> Cloud ERP with Pre-Configured Assets for Oracle Enterprise Business Suite (EBS)</a:t>
                      </a:r>
                      <a:endParaRPr lang="en-US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14301"/>
                  </a:ext>
                </a:extLst>
              </a:tr>
              <a:tr h="323635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Acquisitions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Unison PRISM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59661"/>
                  </a:ext>
                </a:extLst>
              </a:tr>
              <a:tr h="50540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Asset Management (Real,</a:t>
                      </a:r>
                      <a:r>
                        <a:rPr lang="en-US" sz="1600" b="1" baseline="0">
                          <a:latin typeface="+mn-lt"/>
                          <a:cs typeface="Arial" panose="020B0604020202020204" pitchFamily="34" charset="0"/>
                        </a:rPr>
                        <a:t> Personal, and Fleet)</a:t>
                      </a:r>
                      <a:endParaRPr lang="en-US" sz="16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Sunflower Property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05852"/>
                  </a:ext>
                </a:extLst>
              </a:tr>
              <a:tr h="505402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Enterprise Data</a:t>
                      </a:r>
                      <a:r>
                        <a:rPr lang="en-US" sz="1600" b="1" baseline="0">
                          <a:latin typeface="+mn-lt"/>
                          <a:cs typeface="Arial" panose="020B0604020202020204" pitchFamily="34" charset="0"/>
                        </a:rPr>
                        <a:t> Warehouse/Business Intelligence and Ad Hoc Reporting</a:t>
                      </a:r>
                      <a:endParaRPr lang="en-US" sz="16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Accenture Insights Platform (AIP)</a:t>
                      </a:r>
                      <a:r>
                        <a:rPr lang="en-US" sz="1600" baseline="0">
                          <a:latin typeface="+mn-lt"/>
                          <a:cs typeface="Arial" panose="020B0604020202020204" pitchFamily="34" charset="0"/>
                        </a:rPr>
                        <a:t> for Government</a:t>
                      </a:r>
                      <a:endParaRPr lang="en-US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99762"/>
                  </a:ext>
                </a:extLst>
              </a:tr>
              <a:tr h="718203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Hosting/Infrastructure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+mn-lt"/>
                          <a:cs typeface="Arial" panose="020B0604020202020204" pitchFamily="34" charset="0"/>
                        </a:rPr>
                        <a:t>PolyCloud</a:t>
                      </a:r>
                      <a:r>
                        <a:rPr lang="en-US" sz="1600" baseline="0">
                          <a:latin typeface="+mn-lt"/>
                          <a:cs typeface="Arial" panose="020B0604020202020204" pitchFamily="34" charset="0"/>
                        </a:rPr>
                        <a:t> Model including Rackspace Government Cloud and Amazon Web Service (AWS)</a:t>
                      </a:r>
                      <a:endParaRPr lang="en-US"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95191"/>
                  </a:ext>
                </a:extLst>
              </a:tr>
              <a:tr h="323635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+mn-lt"/>
                          <a:cs typeface="Arial" panose="020B0604020202020204" pitchFamily="34" charset="0"/>
                        </a:rPr>
                        <a:t>Web Portal/Single</a:t>
                      </a:r>
                      <a:r>
                        <a:rPr lang="en-US" sz="1600" b="1" baseline="0">
                          <a:latin typeface="+mn-lt"/>
                          <a:cs typeface="Arial" panose="020B0604020202020204" pitchFamily="34" charset="0"/>
                        </a:rPr>
                        <a:t> Sign On</a:t>
                      </a:r>
                      <a:endParaRPr lang="en-US" sz="1600" b="1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  <a:cs typeface="Arial" panose="020B0604020202020204" pitchFamily="34" charset="0"/>
                        </a:rPr>
                        <a:t>ServiceNow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1468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179EE-926D-4E62-BFB0-F7825DF1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EBB52E-5EDB-4182-A860-B5CFA1D6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04221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2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WHO </a:t>
            </a:r>
            <a:r>
              <a:rPr lang="en-US">
                <a:solidFill>
                  <a:srgbClr val="0070C0"/>
                </a:solidFill>
              </a:rPr>
              <a:t>IS INVOLVED?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60" y="2076004"/>
            <a:ext cx="9603275" cy="45377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/>
              <a:t>What Accenture will provide: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Robust Implementation Approach:</a:t>
            </a:r>
          </a:p>
          <a:p>
            <a:pPr lvl="1"/>
            <a:r>
              <a:rPr lang="en-US" b="1"/>
              <a:t>18-month for Global Design and Common Solution </a:t>
            </a:r>
            <a:r>
              <a:rPr lang="en-US"/>
              <a:t>to determine a </a:t>
            </a:r>
            <a:r>
              <a:rPr lang="en-US" b="1"/>
              <a:t>single configuration, single instance </a:t>
            </a:r>
            <a:r>
              <a:rPr lang="en-US"/>
              <a:t>approach</a:t>
            </a:r>
            <a:r>
              <a:rPr lang="en-US" b="1"/>
              <a:t> </a:t>
            </a:r>
          </a:p>
          <a:p>
            <a:pPr lvl="1"/>
            <a:r>
              <a:rPr lang="en-US"/>
              <a:t>Proven </a:t>
            </a:r>
            <a:r>
              <a:rPr lang="en-US" b="1"/>
              <a:t>Agile Methodology </a:t>
            </a:r>
            <a:r>
              <a:rPr lang="en-US"/>
              <a:t>(successful with DOC Data Act Implementation)</a:t>
            </a:r>
          </a:p>
          <a:p>
            <a:pPr lvl="1"/>
            <a:r>
              <a:rPr lang="en-US" b="1"/>
              <a:t>Understanding of current state financial management systems </a:t>
            </a:r>
            <a:r>
              <a:rPr lang="en-US"/>
              <a:t>and </a:t>
            </a:r>
            <a:br>
              <a:rPr lang="en-US"/>
            </a:br>
            <a:r>
              <a:rPr lang="en-US" b="1"/>
              <a:t>processes and systems support</a:t>
            </a:r>
            <a:r>
              <a:rPr lang="en-US"/>
              <a:t> for acquisitions and asset management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Management Approach</a:t>
            </a:r>
          </a:p>
          <a:p>
            <a:pPr lvl="1"/>
            <a:r>
              <a:rPr lang="en-US" b="1"/>
              <a:t>Accenture Delivery Model </a:t>
            </a:r>
            <a:r>
              <a:rPr lang="en-US"/>
              <a:t>(ADM) proven in government IT implementations</a:t>
            </a:r>
          </a:p>
          <a:p>
            <a:pPr lvl="1"/>
            <a:r>
              <a:rPr lang="en-US" b="1"/>
              <a:t>Thorough change management </a:t>
            </a:r>
            <a:r>
              <a:rPr lang="en-US"/>
              <a:t>plan including training for all end users in </a:t>
            </a:r>
            <a:br>
              <a:rPr lang="en-US"/>
            </a:br>
            <a:r>
              <a:rPr lang="en-US"/>
              <a:t>multiple geographic locations</a:t>
            </a:r>
          </a:p>
          <a:p>
            <a:pPr lvl="1"/>
            <a:r>
              <a:rPr lang="en-US" b="1"/>
              <a:t>Comprehensive Human Resource Management Plan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E8151-000C-4C52-9C39-CCD92CE7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65F7D2-59F0-446D-9708-A460CB29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04221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WHEN </a:t>
            </a:r>
            <a:r>
              <a:rPr lang="en-US">
                <a:solidFill>
                  <a:srgbClr val="0070C0"/>
                </a:solidFill>
              </a:rPr>
              <a:t>is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60" y="2105420"/>
            <a:ext cx="9603275" cy="39728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/>
              <a:t>Global Design </a:t>
            </a:r>
            <a:r>
              <a:rPr lang="en-US"/>
              <a:t>– Q3 FY2020 – Q4 FY2020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/>
              <a:t>Common Solution </a:t>
            </a:r>
            <a:r>
              <a:rPr lang="en-US"/>
              <a:t>– Q1 FY2021 – Q4 FY2021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/>
              <a:t>Phase I – NOAA Implementation - </a:t>
            </a:r>
            <a:r>
              <a:rPr lang="en-US"/>
              <a:t>(NOAA and all serviced bureaus) - includes standardization determined with all DOC bureaus for scope areas</a:t>
            </a:r>
          </a:p>
          <a:p>
            <a:pPr lvl="1"/>
            <a:r>
              <a:rPr lang="en-US"/>
              <a:t>Q1 FY2022– Q4 FY2022 (12 months)</a:t>
            </a:r>
          </a:p>
          <a:p>
            <a:pPr lvl="1"/>
            <a:r>
              <a:rPr lang="en-US" b="1"/>
              <a:t>Go Live:  October 2022 (FY23)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/>
              <a:t>Phase II – NIST Implementation </a:t>
            </a:r>
            <a:r>
              <a:rPr lang="en-US"/>
              <a:t>(NIST and all serviced bureaus)</a:t>
            </a:r>
          </a:p>
          <a:p>
            <a:pPr lvl="1"/>
            <a:r>
              <a:rPr lang="en-US"/>
              <a:t>Q1 FY2023 – Q4 FY2023 (12 months)</a:t>
            </a:r>
          </a:p>
          <a:p>
            <a:pPr lvl="1"/>
            <a:r>
              <a:rPr lang="en-US" b="1"/>
              <a:t>Go Live:  October 2023 (FY24)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/>
              <a:t>Phase III – Census Implementation</a:t>
            </a:r>
          </a:p>
          <a:p>
            <a:pPr lvl="1"/>
            <a:r>
              <a:rPr lang="en-US"/>
              <a:t>Q1 FY2024 – Q4 FY2024 (12 months)</a:t>
            </a:r>
          </a:p>
          <a:p>
            <a:pPr lvl="1"/>
            <a:r>
              <a:rPr lang="en-US" b="1"/>
              <a:t>Go Live:  October 2024 (FY25)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77840-B339-4C83-80FC-B20B9CB491C0}"/>
              </a:ext>
            </a:extLst>
          </p:cNvPr>
          <p:cNvSpPr txBox="1"/>
          <p:nvPr/>
        </p:nvSpPr>
        <p:spPr>
          <a:xfrm>
            <a:off x="599440" y="6106160"/>
            <a:ext cx="102514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Decommissioning of legacy systems to begin post implementation for each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86F6B-548D-4073-9643-F5051BB8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2A90685-80C4-42D4-BA77-ED87D9A75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65474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WHEN </a:t>
            </a:r>
            <a:r>
              <a:rPr lang="en-US">
                <a:solidFill>
                  <a:srgbClr val="0070C0"/>
                </a:solidFill>
              </a:rPr>
              <a:t>is bas?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4234A-5FB9-4A82-8C69-15046DE7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93546B-A550-407F-A04D-17F1E7B8A56A}"/>
              </a:ext>
            </a:extLst>
          </p:cNvPr>
          <p:cNvGraphicFramePr>
            <a:graphicFrameLocks noGrp="1"/>
          </p:cNvGraphicFramePr>
          <p:nvPr/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4FB25F-2F3F-4A09-ABA4-464249B9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90" y="2115747"/>
            <a:ext cx="8901684" cy="4651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20625B-1E24-4593-A281-81EB0679314C}"/>
              </a:ext>
            </a:extLst>
          </p:cNvPr>
          <p:cNvSpPr/>
          <p:nvPr/>
        </p:nvSpPr>
        <p:spPr>
          <a:xfrm>
            <a:off x="5352218" y="4401881"/>
            <a:ext cx="2362201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u="sng" dirty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>BAS Program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NIST Timeline</a:t>
            </a:r>
            <a:endParaRPr lang="en-US" sz="2000" i="1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D975982-D440-4CB5-98ED-D36EEF876F68}"/>
              </a:ext>
            </a:extLst>
          </p:cNvPr>
          <p:cNvGraphicFramePr>
            <a:graphicFrameLocks noGrp="1"/>
          </p:cNvGraphicFramePr>
          <p:nvPr/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FD07D6-A14C-4A7E-927C-8ED44F16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059226"/>
            <a:ext cx="8610896" cy="45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>
                <a:solidFill>
                  <a:srgbClr val="0070C0"/>
                </a:solidFill>
              </a:rPr>
              <a:t>Part II</a:t>
            </a:r>
            <a:r>
              <a:rPr lang="en-US" sz="3200">
                <a:solidFill>
                  <a:srgbClr val="0070C0"/>
                </a:solidFill>
              </a:rPr>
              <a:t>:  BAS Program next steps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3CD0F-E3D4-49AD-A674-99576FF0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F3BB-F56D-4D6D-9B2A-D6F5420A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51" y="755577"/>
            <a:ext cx="9603275" cy="1049235"/>
          </a:xfrm>
        </p:spPr>
        <p:txBody>
          <a:bodyPr/>
          <a:lstStyle/>
          <a:p>
            <a:br>
              <a:rPr lang="en-US"/>
            </a:br>
            <a:r>
              <a:rPr lang="en-US" b="1">
                <a:solidFill>
                  <a:srgbClr val="0070C0"/>
                </a:solidFill>
              </a:rPr>
              <a:t>Bas town hall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9BBE-93AC-43CA-B46B-260C72D2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50" y="2127192"/>
            <a:ext cx="9603275" cy="37619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 Part I – 4 W's of BAS</a:t>
            </a:r>
          </a:p>
          <a:p>
            <a:pPr lvl="1"/>
            <a:r>
              <a:rPr lang="en-US" sz="2200"/>
              <a:t>What is BAS </a:t>
            </a:r>
          </a:p>
          <a:p>
            <a:pPr lvl="1"/>
            <a:r>
              <a:rPr lang="en-US" sz="2200"/>
              <a:t>Why we are doing BAS</a:t>
            </a:r>
          </a:p>
          <a:p>
            <a:pPr lvl="1"/>
            <a:r>
              <a:rPr lang="en-US" sz="2200"/>
              <a:t>Who is involved</a:t>
            </a:r>
          </a:p>
          <a:p>
            <a:pPr lvl="1"/>
            <a:r>
              <a:rPr lang="en-US" sz="2200"/>
              <a:t>When is BAS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 Part II – Next Steps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 Q &amp; A</a:t>
            </a:r>
          </a:p>
          <a:p>
            <a:pPr marL="457200" lvl="1" indent="0">
              <a:buNone/>
            </a:pPr>
            <a:endParaRPr lang="en-US" sz="2200"/>
          </a:p>
          <a:p>
            <a:pPr lvl="1">
              <a:buFont typeface="Wingdings" panose="05000000000000000000" pitchFamily="2" charset="2"/>
              <a:buChar char="Ø"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21D6F-5543-4883-A680-3C2C7C4F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3572-5764-4796-AA1A-268523A0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576" y="837867"/>
            <a:ext cx="9603275" cy="1049235"/>
          </a:xfrm>
        </p:spPr>
        <p:txBody>
          <a:bodyPr>
            <a:normAutofit/>
          </a:bodyPr>
          <a:lstStyle/>
          <a:p>
            <a:br>
              <a:rPr lang="en-US" b="1" u="sng">
                <a:solidFill>
                  <a:srgbClr val="0070C0"/>
                </a:solidFill>
              </a:rPr>
            </a:br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are we doing next?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FB8A-0301-44DC-99C9-803976BC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576" y="2127192"/>
            <a:ext cx="9603275" cy="44260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2400">
                <a:ea typeface="+mn-lt"/>
                <a:cs typeface="+mn-lt"/>
              </a:rPr>
              <a:t>All bureaus will participate in Global Design and Common Solution activities</a:t>
            </a:r>
          </a:p>
          <a:p>
            <a:pPr>
              <a:buFont typeface="Wingdings,Sans-Serif" panose="020B0604020202020204" pitchFamily="34" charset="0"/>
              <a:buChar char="Ø"/>
            </a:pPr>
            <a:r>
              <a:rPr lang="en-US" sz="2400">
                <a:ea typeface="+mn-lt"/>
                <a:cs typeface="+mn-lt"/>
              </a:rPr>
              <a:t>Decisions reached during Global Design and Common Solution will include, but not limited to: </a:t>
            </a:r>
          </a:p>
          <a:p>
            <a:pPr lvl="1"/>
            <a:r>
              <a:rPr lang="en-US" sz="2400">
                <a:ea typeface="+mn-lt"/>
                <a:cs typeface="+mn-lt"/>
              </a:rPr>
              <a:t>Data Standardization Values / Schema</a:t>
            </a:r>
          </a:p>
          <a:p>
            <a:pPr lvl="1"/>
            <a:r>
              <a:rPr lang="en-US" sz="2400">
                <a:ea typeface="+mn-lt"/>
                <a:cs typeface="+mn-lt"/>
              </a:rPr>
              <a:t>System Configuration / Set Up</a:t>
            </a:r>
          </a:p>
          <a:p>
            <a:pPr lvl="1"/>
            <a:r>
              <a:rPr lang="en-US" sz="2400">
                <a:ea typeface="+mn-lt"/>
                <a:cs typeface="+mn-lt"/>
              </a:rPr>
              <a:t>Enterprise Data Warehouse Design / Build</a:t>
            </a:r>
          </a:p>
          <a:p>
            <a:pPr lvl="1"/>
            <a:r>
              <a:rPr lang="en-US" sz="2400">
                <a:ea typeface="+mn-lt"/>
                <a:cs typeface="+mn-lt"/>
              </a:rPr>
              <a:t>Business Process Reengineering (significant effort, 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cross functional, supply chain assessment)</a:t>
            </a:r>
          </a:p>
          <a:p>
            <a:pPr lvl="1"/>
            <a:r>
              <a:rPr lang="en-US" sz="2400">
                <a:ea typeface="+mn-lt"/>
                <a:cs typeface="+mn-lt"/>
              </a:rPr>
              <a:t>Communications 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400"/>
              <a:t>The Global Design and Common Solution will include primary finance bureau</a:t>
            </a:r>
            <a:br>
              <a:rPr lang="en-US" sz="2400"/>
            </a:br>
            <a:r>
              <a:rPr lang="en-US" sz="2400"/>
              <a:t>and all serviced customers for entire BAS Solution suite </a:t>
            </a:r>
            <a:br>
              <a:rPr lang="en-US" sz="2400"/>
            </a:br>
            <a:r>
              <a:rPr lang="en-US" sz="2400"/>
              <a:t>(finance, property, acquisition, EDW)</a:t>
            </a:r>
          </a:p>
          <a:p>
            <a:endParaRPr lang="en-US" sz="2600">
              <a:ea typeface="+mn-lt"/>
              <a:cs typeface="+mn-lt"/>
            </a:endParaRPr>
          </a:p>
          <a:p>
            <a:endParaRPr lang="en-US" sz="2600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Ø"/>
            </a:pPr>
            <a:endParaRPr lang="en-US" sz="2400">
              <a:highlight>
                <a:srgbClr val="FFFF00"/>
              </a:highlight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70B0E-F4C1-4DC1-AC49-4ADFD0E3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61" y="1276927"/>
            <a:ext cx="9603275" cy="1049235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are we doing next?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61" y="2072763"/>
            <a:ext cx="9603275" cy="4414034"/>
          </a:xfrm>
        </p:spPr>
        <p:txBody>
          <a:bodyPr>
            <a:normAutofit fontScale="92500" lnSpcReduction="20000"/>
          </a:bodyPr>
          <a:lstStyle/>
          <a:p>
            <a:pPr>
              <a:buFont typeface="Wingdings,Sans-Serif" panose="05000000000000000000" pitchFamily="2" charset="2"/>
              <a:buChar char="Ø"/>
            </a:pPr>
            <a:r>
              <a:rPr lang="en-US" sz="2400" b="1">
                <a:ea typeface="+mn-lt"/>
                <a:cs typeface="+mn-lt"/>
              </a:rPr>
              <a:t>Initial BAS Communications (currently virtual)</a:t>
            </a:r>
            <a:endParaRPr lang="en-US" sz="2400">
              <a:ea typeface="+mn-lt"/>
              <a:cs typeface="+mn-lt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Bureau/HCHB Town Hall Meetings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Table Talks 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sz="2400">
                <a:ea typeface="+mn-lt"/>
                <a:cs typeface="+mn-lt"/>
              </a:rPr>
              <a:t>Roadshows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Additional Communication Channels</a:t>
            </a:r>
            <a:endParaRPr lang="en-US"/>
          </a:p>
          <a:p>
            <a:pPr lvl="1"/>
            <a:r>
              <a:rPr lang="en-US" sz="2000"/>
              <a:t>Website</a:t>
            </a:r>
          </a:p>
          <a:p>
            <a:pPr lvl="1"/>
            <a:r>
              <a:rPr lang="en-US" sz="2000"/>
              <a:t>Videos</a:t>
            </a:r>
          </a:p>
          <a:p>
            <a:pPr lvl="1"/>
            <a:r>
              <a:rPr lang="en-US" sz="2000"/>
              <a:t>Surveys and Polling snapshots</a:t>
            </a:r>
          </a:p>
          <a:p>
            <a:pPr lvl="1"/>
            <a:r>
              <a:rPr lang="en-US" sz="2000"/>
              <a:t>Newsletters</a:t>
            </a:r>
          </a:p>
          <a:p>
            <a:pPr lvl="1"/>
            <a:r>
              <a:rPr lang="en-US" sz="2000"/>
              <a:t>FAQs</a:t>
            </a:r>
          </a:p>
          <a:p>
            <a:pPr lvl="1"/>
            <a:r>
              <a:rPr lang="en-US" sz="2000"/>
              <a:t>Email blasts </a:t>
            </a:r>
          </a:p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69A9-9994-4271-BFEE-2CA65BF6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31" y="1297647"/>
            <a:ext cx="9603275" cy="1049235"/>
          </a:xfrm>
        </p:spPr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How</a:t>
            </a:r>
            <a:r>
              <a:rPr lang="en-US">
                <a:solidFill>
                  <a:srgbClr val="0070C0"/>
                </a:solidFill>
              </a:rPr>
              <a:t> to get involved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789" y="2127192"/>
            <a:ext cx="10257439" cy="4055894"/>
          </a:xfrm>
        </p:spPr>
        <p:txBody>
          <a:bodyPr>
            <a:normAutofit/>
          </a:bodyPr>
          <a:lstStyle/>
          <a:p>
            <a:pPr marL="347345" indent="-347345">
              <a:buFont typeface="Wingdings" panose="05000000000000000000" pitchFamily="2" charset="2"/>
              <a:buChar char="Ø"/>
            </a:pPr>
            <a:r>
              <a:rPr lang="en-US" sz="2400" b="1"/>
              <a:t>Questions/Concerns/Feedback?  Want to be involved?  Contact BAS Project:</a:t>
            </a:r>
          </a:p>
          <a:p>
            <a:pPr lvl="1"/>
            <a:r>
              <a:rPr lang="en-US" sz="2200">
                <a:hlinkClick r:id="rId2"/>
              </a:rPr>
              <a:t>BASProject@doc.gov</a:t>
            </a:r>
            <a:r>
              <a:rPr lang="en-US" sz="2200"/>
              <a:t> </a:t>
            </a:r>
          </a:p>
          <a:p>
            <a:endParaRPr lang="en-US" sz="2400" b="1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/>
              <a:t> Need more information?  Visit us online at:</a:t>
            </a:r>
          </a:p>
          <a:p>
            <a:pPr lvl="1"/>
            <a:r>
              <a:rPr lang="en-US" sz="2200" u="sng">
                <a:hlinkClick r:id="rId3"/>
              </a:rPr>
              <a:t>https://www.commerce.gov/ofm/bas-homepage/business-applications-solution-bas</a:t>
            </a:r>
            <a:endParaRPr lang="en-US" sz="2200"/>
          </a:p>
          <a:p>
            <a:pPr lvl="2"/>
            <a:endParaRPr lang="en-US" sz="2000" b="1"/>
          </a:p>
          <a:p>
            <a:pPr marL="457200" lvl="1" indent="0">
              <a:buNone/>
            </a:pPr>
            <a:endParaRPr lang="en-US" sz="2200"/>
          </a:p>
          <a:p>
            <a:pPr lvl="1"/>
            <a:endParaRPr lang="en-US" sz="22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2B3D-C944-41C8-83CA-5DACBEA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7F8003-EF02-47C2-B4FB-5A271FF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 </a:t>
            </a:r>
            <a:r>
              <a:rPr lang="en-US" b="1">
                <a:solidFill>
                  <a:srgbClr val="0070C0"/>
                </a:solidFill>
              </a:rPr>
              <a:t>What Questions do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 you have?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2745C-2CC0-4FB6-B281-47360EDA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Free Question Mark, Download Free Clip Art, Free Clip Art on ...">
            <a:extLst>
              <a:ext uri="{FF2B5EF4-FFF2-40B4-BE49-F238E27FC236}">
                <a16:creationId xmlns:a16="http://schemas.microsoft.com/office/drawing/2014/main" id="{960F145C-4A27-4AE3-BA83-2552CD23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19" y="2863247"/>
            <a:ext cx="1653013" cy="248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0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31" y="1297647"/>
            <a:ext cx="9603275" cy="1049235"/>
          </a:xfrm>
        </p:spPr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We need your input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790" y="2127192"/>
            <a:ext cx="9778467" cy="4055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 Go to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hlinkClick r:id="rId2"/>
              </a:rPr>
              <a:t>www.menti.com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Enter the passcode </a:t>
            </a:r>
            <a:br>
              <a:rPr lang="en-US" sz="2400" b="1" dirty="0"/>
            </a:br>
            <a:r>
              <a:rPr lang="en-US" sz="2400" b="1" dirty="0"/>
              <a:t>	38 60 76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Will take only a few minutes to </a:t>
            </a:r>
            <a:br>
              <a:rPr lang="en-US" sz="2400" b="1" dirty="0"/>
            </a:br>
            <a:r>
              <a:rPr lang="en-US" sz="2400" b="1" dirty="0"/>
              <a:t>provide valuable feedback to us</a:t>
            </a:r>
            <a:endParaRPr lang="en-US" sz="2200" b="1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2B3D-C944-41C8-83CA-5DACBEA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2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Part I</a:t>
            </a:r>
            <a:r>
              <a:rPr lang="en-US">
                <a:solidFill>
                  <a:srgbClr val="0070C0"/>
                </a:solidFill>
              </a:rPr>
              <a:t>:  The four W’s of BAS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60013" y="3610287"/>
            <a:ext cx="1963267" cy="1012929"/>
          </a:xfrm>
        </p:spPr>
        <p:txBody>
          <a:bodyPr>
            <a:normAutofit/>
          </a:bodyPr>
          <a:lstStyle/>
          <a:p>
            <a:r>
              <a:rPr lang="en-US" sz="2800">
                <a:sym typeface="Wingdings" panose="05000000000000000000" pitchFamily="2" charset="2"/>
              </a:rPr>
              <a:t>  </a:t>
            </a:r>
            <a:r>
              <a:rPr lang="en-US" sz="2800" b="1"/>
              <a:t>WHAT</a:t>
            </a:r>
          </a:p>
          <a:p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18F2E9-849A-4BE6-A02D-1FE074D75AF7}"/>
              </a:ext>
            </a:extLst>
          </p:cNvPr>
          <p:cNvSpPr txBox="1">
            <a:spLocks/>
          </p:cNvSpPr>
          <p:nvPr/>
        </p:nvSpPr>
        <p:spPr>
          <a:xfrm>
            <a:off x="5354567" y="4148767"/>
            <a:ext cx="1963267" cy="1012929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ym typeface="Wingdings" panose="05000000000000000000" pitchFamily="2" charset="2"/>
              </a:rPr>
              <a:t>  </a:t>
            </a:r>
            <a:r>
              <a:rPr lang="en-US" sz="2800" b="1">
                <a:sym typeface="Wingdings" panose="05000000000000000000" pitchFamily="2" charset="2"/>
              </a:rPr>
              <a:t>WHY</a:t>
            </a:r>
            <a:endParaRPr lang="en-US" sz="2800" b="1"/>
          </a:p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69E7485-656F-46B4-BF71-C7B8AFDC2ADA}"/>
              </a:ext>
            </a:extLst>
          </p:cNvPr>
          <p:cNvSpPr txBox="1">
            <a:spLocks/>
          </p:cNvSpPr>
          <p:nvPr/>
        </p:nvSpPr>
        <p:spPr>
          <a:xfrm>
            <a:off x="6749121" y="4687247"/>
            <a:ext cx="1963267" cy="1012929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ym typeface="Wingdings" panose="05000000000000000000" pitchFamily="2" charset="2"/>
              </a:rPr>
              <a:t>  </a:t>
            </a:r>
            <a:r>
              <a:rPr lang="en-US" sz="2800" b="1"/>
              <a:t>WHO</a:t>
            </a:r>
          </a:p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FEB1036-2D51-4EBA-A3E0-A69557F04E93}"/>
              </a:ext>
            </a:extLst>
          </p:cNvPr>
          <p:cNvSpPr txBox="1">
            <a:spLocks/>
          </p:cNvSpPr>
          <p:nvPr/>
        </p:nvSpPr>
        <p:spPr>
          <a:xfrm>
            <a:off x="8143676" y="5225727"/>
            <a:ext cx="1963267" cy="1012929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ym typeface="Wingdings" panose="05000000000000000000" pitchFamily="2" charset="2"/>
              </a:rPr>
              <a:t>  </a:t>
            </a:r>
            <a:r>
              <a:rPr lang="en-US" sz="2800" b="1"/>
              <a:t>WHEN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87A5F-35B1-46E0-9E7C-1AECF6D5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is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756" y="2065502"/>
            <a:ext cx="10185060" cy="4099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The </a:t>
            </a:r>
            <a:r>
              <a:rPr lang="en-US" sz="2400" b="1"/>
              <a:t>Business Applications Solution (BAS) program </a:t>
            </a:r>
          </a:p>
          <a:p>
            <a:pPr lvl="1"/>
            <a:r>
              <a:rPr lang="en-US" sz="2000"/>
              <a:t>U.S. Department of Commerce </a:t>
            </a:r>
            <a:r>
              <a:rPr lang="en-US" sz="2000" b="1"/>
              <a:t>modernization initiative </a:t>
            </a:r>
          </a:p>
          <a:p>
            <a:pPr lvl="1"/>
            <a:r>
              <a:rPr lang="en-US" sz="2000"/>
              <a:t>Deploys an </a:t>
            </a:r>
            <a:r>
              <a:rPr lang="en-US" sz="2000" b="1"/>
              <a:t>integrated suite of financial and business management applications</a:t>
            </a:r>
            <a:r>
              <a:rPr lang="en-US" sz="2000"/>
              <a:t> in support of our mission. </a:t>
            </a:r>
            <a:r>
              <a:rPr lang="en-US" sz="240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The Secretary of Commerce identified BAS as one of the</a:t>
            </a:r>
            <a:r>
              <a:rPr lang="en-US" sz="2400" b="1"/>
              <a:t> top </a:t>
            </a:r>
            <a:r>
              <a:rPr lang="en-US" sz="2400"/>
              <a:t>Departmental priorities</a:t>
            </a:r>
          </a:p>
          <a:p>
            <a:endParaRPr lang="en-US" sz="2600"/>
          </a:p>
          <a:p>
            <a:endParaRPr lang="en-US" sz="2600"/>
          </a:p>
          <a:p>
            <a:pPr lvl="1"/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5AE81-0ADE-4270-8148-CA328ABC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1A8FD-D17C-476A-8388-027D104AB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60261"/>
              </p:ext>
            </p:extLst>
          </p:nvPr>
        </p:nvGraphicFramePr>
        <p:xfrm>
          <a:off x="11065232" y="4956926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is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280" y="2066232"/>
            <a:ext cx="9603275" cy="409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Objectives</a:t>
            </a:r>
            <a:r>
              <a:rPr lang="en-US" sz="240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/>
              <a:t> Implement and </a:t>
            </a:r>
            <a:r>
              <a:rPr lang="en-US" sz="2200" b="1"/>
              <a:t>integrate a suite of commercial off-the-shelf (COTS) business systems, enterprise data warehouse (EDW) and business intelligence (BI) </a:t>
            </a:r>
            <a:r>
              <a:rPr lang="en-US" sz="2200"/>
              <a:t>reporting solution, and system interfaces in a hosted environment.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/>
              <a:t> Continue the ongoing emphasis on achieving organizational excellence and outstanding customer service for the Department.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04ED-3900-4C43-BB42-E42E9827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2A01B7D2-4AD9-4E5B-BEBC-D3130093F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39852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2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is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49" y="2066232"/>
            <a:ext cx="9603275" cy="409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Primary Goals of BAS Program: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Single Instance, Single Configuration of Essential Mission Support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Enterprise wide, standard data warehouse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Modernized Financial, Procurement, and Asset Management Systems</a:t>
            </a:r>
          </a:p>
          <a:p>
            <a:pPr lvl="1"/>
            <a:r>
              <a:rPr lang="en-US" sz="2000" dirty="0"/>
              <a:t>Improve functionality and single, standard configuration</a:t>
            </a:r>
          </a:p>
          <a:p>
            <a:pPr lvl="1"/>
            <a:r>
              <a:rPr lang="en-US" sz="2000" dirty="0"/>
              <a:t>Simplify processing and reduce operational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Modernized Data Platform</a:t>
            </a:r>
          </a:p>
          <a:p>
            <a:pPr lvl="1"/>
            <a:r>
              <a:rPr lang="en-US" dirty="0"/>
              <a:t>Enhance visibility			</a:t>
            </a:r>
          </a:p>
          <a:p>
            <a:pPr lvl="1"/>
            <a:r>
              <a:rPr lang="en-US" dirty="0"/>
              <a:t>Employ business intelligence and support timely decision making</a:t>
            </a:r>
          </a:p>
          <a:p>
            <a:pPr lvl="1"/>
            <a:r>
              <a:rPr lang="en-US" dirty="0"/>
              <a:t>Capture new meaningful elements 	</a:t>
            </a:r>
          </a:p>
          <a:p>
            <a:pPr lvl="1"/>
            <a:r>
              <a:rPr lang="en-US" dirty="0"/>
              <a:t>Continued compliance with Treasury and OMB mandates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04ED-3900-4C43-BB42-E42E9827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90BC938-6343-4F4D-9BFD-EEA37C6B2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39852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109EE4-DAD4-43BF-8473-D22BC814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90" y="1276927"/>
            <a:ext cx="9603275" cy="1049235"/>
          </a:xfrm>
        </p:spPr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IS BAS?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4F246-3A22-4BA0-999D-EF1FAD22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1027DD31-708B-49BF-8A15-A7E55E2DDC68}"/>
              </a:ext>
            </a:extLst>
          </p:cNvPr>
          <p:cNvGraphicFramePr>
            <a:graphicFrameLocks noGrp="1"/>
          </p:cNvGraphicFramePr>
          <p:nvPr/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C2AE82A-F36C-44A2-B27D-49A2DFE2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87" y="2041742"/>
            <a:ext cx="5634797" cy="48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WHAT</a:t>
            </a:r>
            <a:r>
              <a:rPr lang="en-US">
                <a:solidFill>
                  <a:srgbClr val="0070C0"/>
                </a:solidFill>
              </a:rPr>
              <a:t> IS BAS?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60" y="2127192"/>
            <a:ext cx="9603275" cy="34506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/>
              <a:t> The BAS Program will encompass dedicated, DOC business applications for:</a:t>
            </a:r>
          </a:p>
          <a:p>
            <a:pPr lvl="1"/>
            <a:r>
              <a:rPr lang="en-US"/>
              <a:t>Core Financial Management (including loans, financial statements and interfaces)</a:t>
            </a:r>
          </a:p>
          <a:p>
            <a:pPr lvl="1"/>
            <a:r>
              <a:rPr lang="en-US"/>
              <a:t>Acquisitions Management</a:t>
            </a:r>
          </a:p>
          <a:p>
            <a:pPr lvl="1"/>
            <a:r>
              <a:rPr lang="en-US"/>
              <a:t>Property Management (personal, real, and fleet)</a:t>
            </a:r>
          </a:p>
          <a:p>
            <a:pPr lvl="1"/>
            <a:r>
              <a:rPr lang="en-US"/>
              <a:t>Enterprise Data Warehouse and BI reporting (to include data from BAS, Grants, Travel, and HR/Payroll)</a:t>
            </a:r>
          </a:p>
          <a:p>
            <a:pPr lvl="1"/>
            <a:r>
              <a:rPr lang="en-US"/>
              <a:t>Data Archiving Solution</a:t>
            </a:r>
          </a:p>
          <a:p>
            <a:pPr lvl="1"/>
            <a:r>
              <a:rPr lang="en-US"/>
              <a:t>All related administrative system interfaces</a:t>
            </a:r>
          </a:p>
          <a:p>
            <a:endParaRPr lang="en-US" i="1"/>
          </a:p>
          <a:p>
            <a:pPr>
              <a:buFont typeface="Wingdings" panose="05000000000000000000" pitchFamily="2" charset="2"/>
              <a:buChar char="Ø"/>
            </a:pPr>
            <a:r>
              <a:rPr lang="en-US" i="1"/>
              <a:t> BAS Implementation includes all bureaus except USPTO.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E24C-98AF-4C91-A7F3-D81A4E2C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BCD0-A415-46BE-8695-A87DFD232E7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F3488053-F736-49A6-887E-8DDDF5231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39852"/>
              </p:ext>
            </p:extLst>
          </p:nvPr>
        </p:nvGraphicFramePr>
        <p:xfrm>
          <a:off x="11083234" y="4859081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3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569F-C731-49E6-91C6-3BEE8F35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 b="1" u="sng">
                <a:solidFill>
                  <a:srgbClr val="0070C0"/>
                </a:solidFill>
              </a:rPr>
              <a:t>BAS PROGRAM</a:t>
            </a:r>
            <a:r>
              <a:rPr lang="en-US">
                <a:solidFill>
                  <a:srgbClr val="0070C0"/>
                </a:solidFill>
              </a:rPr>
              <a:t>: </a:t>
            </a:r>
            <a:r>
              <a:rPr lang="en-US" b="1">
                <a:solidFill>
                  <a:srgbClr val="0070C0"/>
                </a:solidFill>
              </a:rPr>
              <a:t>Why</a:t>
            </a:r>
            <a:r>
              <a:rPr lang="en-US">
                <a:solidFill>
                  <a:srgbClr val="0070C0"/>
                </a:solidFill>
              </a:rPr>
              <a:t> are we doing bas?</a:t>
            </a: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9940432-F4CE-4412-875B-269D05DD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325" y="1979075"/>
            <a:ext cx="7032113" cy="1343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lIns="540000" tIns="144000" rIns="72000" bIns="72000"/>
          <a:lstStyle/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Non-standard data means </a:t>
            </a:r>
            <a:r>
              <a:rPr lang="en-GB" sz="1400" b="1">
                <a:solidFill>
                  <a:srgbClr val="000000"/>
                </a:solidFill>
                <a:latin typeface="Arial"/>
              </a:rPr>
              <a:t>complex, intense data manipulations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 and extraction in response to reporting requirements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Fragmented data platforms </a:t>
            </a:r>
            <a:r>
              <a:rPr lang="en-GB" sz="1400" b="1">
                <a:solidFill>
                  <a:srgbClr val="000000"/>
                </a:solidFill>
                <a:latin typeface="Arial"/>
              </a:rPr>
              <a:t>prevent true, timely insight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 into the Department’s fiscal and program operation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D8255789-5543-474B-90F5-DC5D731B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748" y="1979075"/>
            <a:ext cx="2762940" cy="1346799"/>
          </a:xfrm>
          <a:prstGeom prst="homePlate">
            <a:avLst>
              <a:gd name="adj" fmla="val 27116"/>
            </a:avLst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72000" tIns="144000" rIns="72000" bIns="7200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42853B2-287D-4D7B-88BF-EE29E722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059" y="3395509"/>
            <a:ext cx="7053379" cy="1343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lIns="540000" tIns="144000" rIns="72000" bIns="72000"/>
          <a:lstStyle/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Reduced ability to maintain highly customized systems results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unsupported and unsecured systems</a:t>
            </a:r>
          </a:p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Rapidly depleting 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current system knowledge base/resources</a:t>
            </a:r>
          </a:p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Significant effort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 to maintain compliance with Treasury/ OMB mandates</a:t>
            </a:r>
          </a:p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Continued IT significant deficiency audit findings that jeopardize Commerce’s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ability to maintain a clean audit opinion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F0938D2-E002-45EA-9969-91648F3E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33" y="3395509"/>
            <a:ext cx="2788897" cy="1343226"/>
          </a:xfrm>
          <a:prstGeom prst="homePlate">
            <a:avLst>
              <a:gd name="adj" fmla="val 27116"/>
            </a:avLst>
          </a:prstGeom>
          <a:solidFill>
            <a:schemeClr val="accent1"/>
          </a:solidFill>
          <a:ln w="6350">
            <a:solidFill>
              <a:schemeClr val="accent1"/>
            </a:solidFill>
            <a:miter lim="800000"/>
            <a:headEnd/>
            <a:tailEnd/>
          </a:ln>
        </p:spPr>
        <p:txBody>
          <a:bodyPr lIns="72000" tIns="144000" rIns="72000" bIns="7200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76EA173-5846-46C1-B21A-320A77A3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588" y="4825132"/>
            <a:ext cx="7006850" cy="1325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  <a:miter lim="800000"/>
            <a:headEnd/>
            <a:tailEnd/>
          </a:ln>
        </p:spPr>
        <p:txBody>
          <a:bodyPr lIns="540000" tIns="144000" rIns="72000" bIns="72000"/>
          <a:lstStyle/>
          <a:p>
            <a:pPr marL="174625" marR="0" lvl="0" indent="-174625" algn="l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Char char="•"/>
              <a:tabLst/>
              <a:defRPr/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Escalating O&amp;M costs 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have taken budgetary priority over more value-added mission-critical initiatives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B4D9237A-EECE-4200-9BEB-1EA779C0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32" y="4825131"/>
            <a:ext cx="2788897" cy="1309922"/>
          </a:xfrm>
          <a:prstGeom prst="homePlate">
            <a:avLst>
              <a:gd name="adj" fmla="val 27116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72000" tIns="144000" rIns="72000" bIns="72000" anchor="ctr" anchorCtr="0"/>
          <a:lstStyle/>
          <a:p>
            <a:pPr marL="0" marR="0" lvl="0" indent="0" algn="ctr" defTabSz="914400" rtl="0" eaLnBrk="0" fontAlgn="auto" latinLnBrk="0" hangingPunct="0">
              <a:lnSpc>
                <a:spcPct val="85000"/>
              </a:lnSpc>
              <a:spcBef>
                <a:spcPts val="1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pSp>
        <p:nvGrpSpPr>
          <p:cNvPr id="15" name="Group 226">
            <a:extLst>
              <a:ext uri="{FF2B5EF4-FFF2-40B4-BE49-F238E27FC236}">
                <a16:creationId xmlns:a16="http://schemas.microsoft.com/office/drawing/2014/main" id="{60FBA695-CAF9-48C4-B893-94CF36C30D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8574" y="2580367"/>
            <a:ext cx="393588" cy="431178"/>
            <a:chOff x="2437" y="456"/>
            <a:chExt cx="356" cy="390"/>
          </a:xfrm>
          <a:solidFill>
            <a:schemeClr val="bg1"/>
          </a:solidFill>
        </p:grpSpPr>
        <p:sp>
          <p:nvSpPr>
            <p:cNvPr id="16" name="Freeform 227">
              <a:extLst>
                <a:ext uri="{FF2B5EF4-FFF2-40B4-BE49-F238E27FC236}">
                  <a16:creationId xmlns:a16="http://schemas.microsoft.com/office/drawing/2014/main" id="{61D78D26-2F4C-4833-8F53-94AC52298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" y="456"/>
              <a:ext cx="356" cy="160"/>
            </a:xfrm>
            <a:custGeom>
              <a:avLst/>
              <a:gdLst>
                <a:gd name="T0" fmla="*/ 120 w 240"/>
                <a:gd name="T1" fmla="*/ 108 h 108"/>
                <a:gd name="T2" fmla="*/ 0 w 240"/>
                <a:gd name="T3" fmla="*/ 54 h 108"/>
                <a:gd name="T4" fmla="*/ 120 w 240"/>
                <a:gd name="T5" fmla="*/ 0 h 108"/>
                <a:gd name="T6" fmla="*/ 240 w 240"/>
                <a:gd name="T7" fmla="*/ 54 h 108"/>
                <a:gd name="T8" fmla="*/ 120 w 240"/>
                <a:gd name="T9" fmla="*/ 108 h 108"/>
                <a:gd name="T10" fmla="*/ 120 w 240"/>
                <a:gd name="T11" fmla="*/ 12 h 108"/>
                <a:gd name="T12" fmla="*/ 12 w 240"/>
                <a:gd name="T13" fmla="*/ 54 h 108"/>
                <a:gd name="T14" fmla="*/ 120 w 240"/>
                <a:gd name="T15" fmla="*/ 96 h 108"/>
                <a:gd name="T16" fmla="*/ 228 w 240"/>
                <a:gd name="T17" fmla="*/ 54 h 108"/>
                <a:gd name="T18" fmla="*/ 120 w 240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08">
                  <a:moveTo>
                    <a:pt x="120" y="108"/>
                  </a:moveTo>
                  <a:cubicBezTo>
                    <a:pt x="52" y="108"/>
                    <a:pt x="0" y="84"/>
                    <a:pt x="0" y="54"/>
                  </a:cubicBezTo>
                  <a:cubicBezTo>
                    <a:pt x="0" y="23"/>
                    <a:pt x="52" y="0"/>
                    <a:pt x="120" y="0"/>
                  </a:cubicBezTo>
                  <a:cubicBezTo>
                    <a:pt x="187" y="0"/>
                    <a:pt x="240" y="23"/>
                    <a:pt x="240" y="54"/>
                  </a:cubicBezTo>
                  <a:cubicBezTo>
                    <a:pt x="240" y="84"/>
                    <a:pt x="187" y="108"/>
                    <a:pt x="120" y="108"/>
                  </a:cubicBezTo>
                  <a:close/>
                  <a:moveTo>
                    <a:pt x="120" y="12"/>
                  </a:moveTo>
                  <a:cubicBezTo>
                    <a:pt x="56" y="12"/>
                    <a:pt x="12" y="34"/>
                    <a:pt x="12" y="54"/>
                  </a:cubicBezTo>
                  <a:cubicBezTo>
                    <a:pt x="12" y="74"/>
                    <a:pt x="56" y="96"/>
                    <a:pt x="120" y="96"/>
                  </a:cubicBezTo>
                  <a:cubicBezTo>
                    <a:pt x="183" y="96"/>
                    <a:pt x="228" y="74"/>
                    <a:pt x="228" y="54"/>
                  </a:cubicBezTo>
                  <a:cubicBezTo>
                    <a:pt x="228" y="34"/>
                    <a:pt x="183" y="12"/>
                    <a:pt x="1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7" name="Freeform 228">
              <a:extLst>
                <a:ext uri="{FF2B5EF4-FFF2-40B4-BE49-F238E27FC236}">
                  <a16:creationId xmlns:a16="http://schemas.microsoft.com/office/drawing/2014/main" id="{86F77426-2D38-4606-8E2C-B016317C0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598"/>
              <a:ext cx="356" cy="89"/>
            </a:xfrm>
            <a:custGeom>
              <a:avLst/>
              <a:gdLst>
                <a:gd name="T0" fmla="*/ 120 w 240"/>
                <a:gd name="T1" fmla="*/ 60 h 60"/>
                <a:gd name="T2" fmla="*/ 0 w 240"/>
                <a:gd name="T3" fmla="*/ 6 h 60"/>
                <a:gd name="T4" fmla="*/ 6 w 240"/>
                <a:gd name="T5" fmla="*/ 0 h 60"/>
                <a:gd name="T6" fmla="*/ 12 w 240"/>
                <a:gd name="T7" fmla="*/ 6 h 60"/>
                <a:gd name="T8" fmla="*/ 120 w 240"/>
                <a:gd name="T9" fmla="*/ 48 h 60"/>
                <a:gd name="T10" fmla="*/ 228 w 240"/>
                <a:gd name="T11" fmla="*/ 6 h 60"/>
                <a:gd name="T12" fmla="*/ 234 w 240"/>
                <a:gd name="T13" fmla="*/ 0 h 60"/>
                <a:gd name="T14" fmla="*/ 240 w 240"/>
                <a:gd name="T15" fmla="*/ 6 h 60"/>
                <a:gd name="T16" fmla="*/ 120 w 24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60">
                  <a:moveTo>
                    <a:pt x="120" y="60"/>
                  </a:moveTo>
                  <a:cubicBezTo>
                    <a:pt x="52" y="60"/>
                    <a:pt x="0" y="3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26"/>
                    <a:pt x="56" y="48"/>
                    <a:pt x="120" y="48"/>
                  </a:cubicBezTo>
                  <a:cubicBezTo>
                    <a:pt x="183" y="48"/>
                    <a:pt x="228" y="26"/>
                    <a:pt x="228" y="6"/>
                  </a:cubicBezTo>
                  <a:cubicBezTo>
                    <a:pt x="228" y="2"/>
                    <a:pt x="230" y="0"/>
                    <a:pt x="234" y="0"/>
                  </a:cubicBezTo>
                  <a:cubicBezTo>
                    <a:pt x="237" y="0"/>
                    <a:pt x="240" y="2"/>
                    <a:pt x="240" y="6"/>
                  </a:cubicBezTo>
                  <a:cubicBezTo>
                    <a:pt x="240" y="36"/>
                    <a:pt x="187" y="6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8" name="Freeform 229">
              <a:extLst>
                <a:ext uri="{FF2B5EF4-FFF2-40B4-BE49-F238E27FC236}">
                  <a16:creationId xmlns:a16="http://schemas.microsoft.com/office/drawing/2014/main" id="{F02C838F-BB84-4F1B-8093-C873EAC96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678"/>
              <a:ext cx="356" cy="88"/>
            </a:xfrm>
            <a:custGeom>
              <a:avLst/>
              <a:gdLst>
                <a:gd name="T0" fmla="*/ 120 w 240"/>
                <a:gd name="T1" fmla="*/ 60 h 60"/>
                <a:gd name="T2" fmla="*/ 0 w 240"/>
                <a:gd name="T3" fmla="*/ 6 h 60"/>
                <a:gd name="T4" fmla="*/ 6 w 240"/>
                <a:gd name="T5" fmla="*/ 0 h 60"/>
                <a:gd name="T6" fmla="*/ 12 w 240"/>
                <a:gd name="T7" fmla="*/ 6 h 60"/>
                <a:gd name="T8" fmla="*/ 120 w 240"/>
                <a:gd name="T9" fmla="*/ 48 h 60"/>
                <a:gd name="T10" fmla="*/ 228 w 240"/>
                <a:gd name="T11" fmla="*/ 6 h 60"/>
                <a:gd name="T12" fmla="*/ 234 w 240"/>
                <a:gd name="T13" fmla="*/ 0 h 60"/>
                <a:gd name="T14" fmla="*/ 240 w 240"/>
                <a:gd name="T15" fmla="*/ 6 h 60"/>
                <a:gd name="T16" fmla="*/ 120 w 24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60">
                  <a:moveTo>
                    <a:pt x="120" y="60"/>
                  </a:moveTo>
                  <a:cubicBezTo>
                    <a:pt x="52" y="60"/>
                    <a:pt x="0" y="3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26"/>
                    <a:pt x="56" y="48"/>
                    <a:pt x="120" y="48"/>
                  </a:cubicBezTo>
                  <a:cubicBezTo>
                    <a:pt x="183" y="48"/>
                    <a:pt x="228" y="26"/>
                    <a:pt x="228" y="6"/>
                  </a:cubicBezTo>
                  <a:cubicBezTo>
                    <a:pt x="228" y="2"/>
                    <a:pt x="230" y="0"/>
                    <a:pt x="234" y="0"/>
                  </a:cubicBezTo>
                  <a:cubicBezTo>
                    <a:pt x="237" y="0"/>
                    <a:pt x="240" y="2"/>
                    <a:pt x="240" y="6"/>
                  </a:cubicBezTo>
                  <a:cubicBezTo>
                    <a:pt x="240" y="36"/>
                    <a:pt x="187" y="6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9" name="Freeform 230">
              <a:extLst>
                <a:ext uri="{FF2B5EF4-FFF2-40B4-BE49-F238E27FC236}">
                  <a16:creationId xmlns:a16="http://schemas.microsoft.com/office/drawing/2014/main" id="{A33FE1BA-AC20-4744-AADD-160F2C15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527"/>
              <a:ext cx="356" cy="319"/>
            </a:xfrm>
            <a:custGeom>
              <a:avLst/>
              <a:gdLst>
                <a:gd name="T0" fmla="*/ 120 w 240"/>
                <a:gd name="T1" fmla="*/ 216 h 216"/>
                <a:gd name="T2" fmla="*/ 0 w 240"/>
                <a:gd name="T3" fmla="*/ 162 h 216"/>
                <a:gd name="T4" fmla="*/ 0 w 240"/>
                <a:gd name="T5" fmla="*/ 6 h 216"/>
                <a:gd name="T6" fmla="*/ 6 w 240"/>
                <a:gd name="T7" fmla="*/ 0 h 216"/>
                <a:gd name="T8" fmla="*/ 12 w 240"/>
                <a:gd name="T9" fmla="*/ 6 h 216"/>
                <a:gd name="T10" fmla="*/ 12 w 240"/>
                <a:gd name="T11" fmla="*/ 162 h 216"/>
                <a:gd name="T12" fmla="*/ 120 w 240"/>
                <a:gd name="T13" fmla="*/ 204 h 216"/>
                <a:gd name="T14" fmla="*/ 228 w 240"/>
                <a:gd name="T15" fmla="*/ 162 h 216"/>
                <a:gd name="T16" fmla="*/ 228 w 240"/>
                <a:gd name="T17" fmla="*/ 6 h 216"/>
                <a:gd name="T18" fmla="*/ 234 w 240"/>
                <a:gd name="T19" fmla="*/ 0 h 216"/>
                <a:gd name="T20" fmla="*/ 240 w 240"/>
                <a:gd name="T21" fmla="*/ 6 h 216"/>
                <a:gd name="T22" fmla="*/ 240 w 240"/>
                <a:gd name="T23" fmla="*/ 162 h 216"/>
                <a:gd name="T24" fmla="*/ 120 w 240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216">
                  <a:moveTo>
                    <a:pt x="120" y="216"/>
                  </a:moveTo>
                  <a:cubicBezTo>
                    <a:pt x="52" y="216"/>
                    <a:pt x="0" y="192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82"/>
                    <a:pt x="56" y="204"/>
                    <a:pt x="120" y="204"/>
                  </a:cubicBezTo>
                  <a:cubicBezTo>
                    <a:pt x="183" y="204"/>
                    <a:pt x="228" y="182"/>
                    <a:pt x="228" y="162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2"/>
                    <a:pt x="230" y="0"/>
                    <a:pt x="234" y="0"/>
                  </a:cubicBezTo>
                  <a:cubicBezTo>
                    <a:pt x="237" y="0"/>
                    <a:pt x="240" y="2"/>
                    <a:pt x="240" y="6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0" y="192"/>
                    <a:pt x="187" y="216"/>
                    <a:pt x="12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D07EEA54-8D9B-470B-940E-BC15E48C3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0887" y="4047214"/>
            <a:ext cx="511362" cy="447740"/>
            <a:chOff x="1356" y="464"/>
            <a:chExt cx="426" cy="373"/>
          </a:xfrm>
          <a:solidFill>
            <a:schemeClr val="bg1"/>
          </a:solidFill>
        </p:grpSpPr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9C966BCA-5717-46E8-8A9F-8DB872769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6" y="464"/>
              <a:ext cx="426" cy="337"/>
            </a:xfrm>
            <a:custGeom>
              <a:avLst/>
              <a:gdLst>
                <a:gd name="T0" fmla="*/ 264 w 288"/>
                <a:gd name="T1" fmla="*/ 228 h 228"/>
                <a:gd name="T2" fmla="*/ 24 w 288"/>
                <a:gd name="T3" fmla="*/ 228 h 228"/>
                <a:gd name="T4" fmla="*/ 0 w 288"/>
                <a:gd name="T5" fmla="*/ 203 h 228"/>
                <a:gd name="T6" fmla="*/ 0 w 288"/>
                <a:gd name="T7" fmla="*/ 25 h 228"/>
                <a:gd name="T8" fmla="*/ 24 w 288"/>
                <a:gd name="T9" fmla="*/ 0 h 228"/>
                <a:gd name="T10" fmla="*/ 264 w 288"/>
                <a:gd name="T11" fmla="*/ 0 h 228"/>
                <a:gd name="T12" fmla="*/ 288 w 288"/>
                <a:gd name="T13" fmla="*/ 25 h 228"/>
                <a:gd name="T14" fmla="*/ 288 w 288"/>
                <a:gd name="T15" fmla="*/ 203 h 228"/>
                <a:gd name="T16" fmla="*/ 264 w 288"/>
                <a:gd name="T17" fmla="*/ 228 h 228"/>
                <a:gd name="T18" fmla="*/ 24 w 288"/>
                <a:gd name="T19" fmla="*/ 12 h 228"/>
                <a:gd name="T20" fmla="*/ 12 w 288"/>
                <a:gd name="T21" fmla="*/ 25 h 228"/>
                <a:gd name="T22" fmla="*/ 12 w 288"/>
                <a:gd name="T23" fmla="*/ 203 h 228"/>
                <a:gd name="T24" fmla="*/ 24 w 288"/>
                <a:gd name="T25" fmla="*/ 216 h 228"/>
                <a:gd name="T26" fmla="*/ 264 w 288"/>
                <a:gd name="T27" fmla="*/ 216 h 228"/>
                <a:gd name="T28" fmla="*/ 276 w 288"/>
                <a:gd name="T29" fmla="*/ 203 h 228"/>
                <a:gd name="T30" fmla="*/ 276 w 288"/>
                <a:gd name="T31" fmla="*/ 25 h 228"/>
                <a:gd name="T32" fmla="*/ 264 w 288"/>
                <a:gd name="T33" fmla="*/ 12 h 228"/>
                <a:gd name="T34" fmla="*/ 24 w 288"/>
                <a:gd name="T35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28">
                  <a:moveTo>
                    <a:pt x="264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11" y="228"/>
                    <a:pt x="0" y="217"/>
                    <a:pt x="0" y="20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8" y="0"/>
                    <a:pt x="288" y="11"/>
                    <a:pt x="288" y="25"/>
                  </a:cubicBezTo>
                  <a:cubicBezTo>
                    <a:pt x="288" y="203"/>
                    <a:pt x="288" y="203"/>
                    <a:pt x="288" y="203"/>
                  </a:cubicBezTo>
                  <a:cubicBezTo>
                    <a:pt x="288" y="217"/>
                    <a:pt x="278" y="228"/>
                    <a:pt x="264" y="22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10"/>
                    <a:pt x="18" y="216"/>
                    <a:pt x="24" y="216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71" y="216"/>
                    <a:pt x="276" y="210"/>
                    <a:pt x="276" y="203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6" y="18"/>
                    <a:pt x="271" y="12"/>
                    <a:pt x="264" y="12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E7E7946-8CDF-47CF-A1D2-D6DCC5DB8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819"/>
              <a:ext cx="266" cy="18"/>
            </a:xfrm>
            <a:custGeom>
              <a:avLst/>
              <a:gdLst>
                <a:gd name="T0" fmla="*/ 174 w 180"/>
                <a:gd name="T1" fmla="*/ 12 h 12"/>
                <a:gd name="T2" fmla="*/ 6 w 180"/>
                <a:gd name="T3" fmla="*/ 12 h 12"/>
                <a:gd name="T4" fmla="*/ 0 w 180"/>
                <a:gd name="T5" fmla="*/ 6 h 12"/>
                <a:gd name="T6" fmla="*/ 6 w 180"/>
                <a:gd name="T7" fmla="*/ 0 h 12"/>
                <a:gd name="T8" fmla="*/ 174 w 180"/>
                <a:gd name="T9" fmla="*/ 0 h 12"/>
                <a:gd name="T10" fmla="*/ 180 w 180"/>
                <a:gd name="T11" fmla="*/ 6 h 12"/>
                <a:gd name="T12" fmla="*/ 174 w 18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2">
                  <a:moveTo>
                    <a:pt x="17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0"/>
                    <a:pt x="180" y="3"/>
                    <a:pt x="180" y="6"/>
                  </a:cubicBezTo>
                  <a:cubicBezTo>
                    <a:pt x="180" y="9"/>
                    <a:pt x="178" y="12"/>
                    <a:pt x="1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0C143FEE-1991-49DD-BC8D-90CCD1CE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784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Oval 73">
              <a:extLst>
                <a:ext uri="{FF2B5EF4-FFF2-40B4-BE49-F238E27FC236}">
                  <a16:creationId xmlns:a16="http://schemas.microsoft.com/office/drawing/2014/main" id="{F318BBC5-8C4F-4064-8E1F-BF6A70BF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739"/>
              <a:ext cx="36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id="{427FE07A-B256-4B80-8BF4-0D9D6DB39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713"/>
              <a:ext cx="408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7B92BC5C-226D-4129-BB78-4D039B2F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" y="606"/>
              <a:ext cx="71" cy="89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7"/>
                    <a:pt x="46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54806587-3FDC-4029-BE91-ADD2CD885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1" y="553"/>
              <a:ext cx="71" cy="142"/>
            </a:xfrm>
            <a:custGeom>
              <a:avLst/>
              <a:gdLst>
                <a:gd name="T0" fmla="*/ 42 w 48"/>
                <a:gd name="T1" fmla="*/ 96 h 96"/>
                <a:gd name="T2" fmla="*/ 6 w 48"/>
                <a:gd name="T3" fmla="*/ 96 h 96"/>
                <a:gd name="T4" fmla="*/ 0 w 48"/>
                <a:gd name="T5" fmla="*/ 90 h 96"/>
                <a:gd name="T6" fmla="*/ 0 w 48"/>
                <a:gd name="T7" fmla="*/ 6 h 96"/>
                <a:gd name="T8" fmla="*/ 6 w 48"/>
                <a:gd name="T9" fmla="*/ 0 h 96"/>
                <a:gd name="T10" fmla="*/ 42 w 48"/>
                <a:gd name="T11" fmla="*/ 0 h 96"/>
                <a:gd name="T12" fmla="*/ 48 w 48"/>
                <a:gd name="T13" fmla="*/ 6 h 96"/>
                <a:gd name="T14" fmla="*/ 48 w 48"/>
                <a:gd name="T15" fmla="*/ 90 h 96"/>
                <a:gd name="T16" fmla="*/ 42 w 48"/>
                <a:gd name="T17" fmla="*/ 96 h 96"/>
                <a:gd name="T18" fmla="*/ 12 w 48"/>
                <a:gd name="T19" fmla="*/ 84 h 96"/>
                <a:gd name="T20" fmla="*/ 36 w 48"/>
                <a:gd name="T21" fmla="*/ 84 h 96"/>
                <a:gd name="T22" fmla="*/ 36 w 48"/>
                <a:gd name="T23" fmla="*/ 12 h 96"/>
                <a:gd name="T24" fmla="*/ 12 w 48"/>
                <a:gd name="T25" fmla="*/ 12 h 96"/>
                <a:gd name="T26" fmla="*/ 12 w 48"/>
                <a:gd name="T27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96">
                  <a:moveTo>
                    <a:pt x="42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3"/>
                    <a:pt x="46" y="96"/>
                    <a:pt x="42" y="96"/>
                  </a:cubicBezTo>
                  <a:close/>
                  <a:moveTo>
                    <a:pt x="12" y="8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8A1BE4B8-7685-40B7-9FB6-6533C63EE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0" y="517"/>
              <a:ext cx="71" cy="178"/>
            </a:xfrm>
            <a:custGeom>
              <a:avLst/>
              <a:gdLst>
                <a:gd name="T0" fmla="*/ 42 w 48"/>
                <a:gd name="T1" fmla="*/ 120 h 120"/>
                <a:gd name="T2" fmla="*/ 6 w 48"/>
                <a:gd name="T3" fmla="*/ 120 h 120"/>
                <a:gd name="T4" fmla="*/ 0 w 48"/>
                <a:gd name="T5" fmla="*/ 114 h 120"/>
                <a:gd name="T6" fmla="*/ 0 w 48"/>
                <a:gd name="T7" fmla="*/ 6 h 120"/>
                <a:gd name="T8" fmla="*/ 6 w 48"/>
                <a:gd name="T9" fmla="*/ 0 h 120"/>
                <a:gd name="T10" fmla="*/ 42 w 48"/>
                <a:gd name="T11" fmla="*/ 0 h 120"/>
                <a:gd name="T12" fmla="*/ 48 w 48"/>
                <a:gd name="T13" fmla="*/ 6 h 120"/>
                <a:gd name="T14" fmla="*/ 48 w 48"/>
                <a:gd name="T15" fmla="*/ 114 h 120"/>
                <a:gd name="T16" fmla="*/ 42 w 48"/>
                <a:gd name="T17" fmla="*/ 120 h 120"/>
                <a:gd name="T18" fmla="*/ 12 w 48"/>
                <a:gd name="T19" fmla="*/ 108 h 120"/>
                <a:gd name="T20" fmla="*/ 36 w 48"/>
                <a:gd name="T21" fmla="*/ 108 h 120"/>
                <a:gd name="T22" fmla="*/ 36 w 48"/>
                <a:gd name="T23" fmla="*/ 12 h 120"/>
                <a:gd name="T24" fmla="*/ 12 w 48"/>
                <a:gd name="T25" fmla="*/ 12 h 120"/>
                <a:gd name="T26" fmla="*/ 12 w 48"/>
                <a:gd name="T2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0">
                  <a:moveTo>
                    <a:pt x="42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7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7"/>
                    <a:pt x="46" y="120"/>
                    <a:pt x="42" y="120"/>
                  </a:cubicBezTo>
                  <a:close/>
                  <a:moveTo>
                    <a:pt x="12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78">
              <a:extLst>
                <a:ext uri="{FF2B5EF4-FFF2-40B4-BE49-F238E27FC236}">
                  <a16:creationId xmlns:a16="http://schemas.microsoft.com/office/drawing/2014/main" id="{66A28EAF-AAB0-41AC-BBFA-8A9D4CF9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517"/>
              <a:ext cx="18" cy="1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1" name="Group 70">
            <a:extLst>
              <a:ext uri="{FF2B5EF4-FFF2-40B4-BE49-F238E27FC236}">
                <a16:creationId xmlns:a16="http://schemas.microsoft.com/office/drawing/2014/main" id="{9DD543B2-40E7-4A9D-B0D2-D0B555B06B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12316" y="5539815"/>
            <a:ext cx="504477" cy="308863"/>
            <a:chOff x="520" y="2020"/>
            <a:chExt cx="441" cy="270"/>
          </a:xfrm>
          <a:solidFill>
            <a:schemeClr val="bg1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A37D2B9-F3D3-4E88-89E1-2CCCF5394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" y="2020"/>
              <a:ext cx="441" cy="270"/>
            </a:xfrm>
            <a:custGeom>
              <a:avLst/>
              <a:gdLst>
                <a:gd name="T0" fmla="*/ 282 w 288"/>
                <a:gd name="T1" fmla="*/ 180 h 180"/>
                <a:gd name="T2" fmla="*/ 6 w 288"/>
                <a:gd name="T3" fmla="*/ 180 h 180"/>
                <a:gd name="T4" fmla="*/ 0 w 288"/>
                <a:gd name="T5" fmla="*/ 174 h 180"/>
                <a:gd name="T6" fmla="*/ 0 w 288"/>
                <a:gd name="T7" fmla="*/ 6 h 180"/>
                <a:gd name="T8" fmla="*/ 6 w 288"/>
                <a:gd name="T9" fmla="*/ 0 h 180"/>
                <a:gd name="T10" fmla="*/ 282 w 288"/>
                <a:gd name="T11" fmla="*/ 0 h 180"/>
                <a:gd name="T12" fmla="*/ 288 w 288"/>
                <a:gd name="T13" fmla="*/ 6 h 180"/>
                <a:gd name="T14" fmla="*/ 288 w 288"/>
                <a:gd name="T15" fmla="*/ 174 h 180"/>
                <a:gd name="T16" fmla="*/ 282 w 288"/>
                <a:gd name="T17" fmla="*/ 180 h 180"/>
                <a:gd name="T18" fmla="*/ 12 w 288"/>
                <a:gd name="T19" fmla="*/ 168 h 180"/>
                <a:gd name="T20" fmla="*/ 276 w 288"/>
                <a:gd name="T21" fmla="*/ 168 h 180"/>
                <a:gd name="T22" fmla="*/ 276 w 288"/>
                <a:gd name="T23" fmla="*/ 12 h 180"/>
                <a:gd name="T24" fmla="*/ 12 w 288"/>
                <a:gd name="T25" fmla="*/ 12 h 180"/>
                <a:gd name="T26" fmla="*/ 12 w 288"/>
                <a:gd name="T27" fmla="*/ 1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180">
                  <a:moveTo>
                    <a:pt x="282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3"/>
                    <a:pt x="288" y="6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288" y="177"/>
                    <a:pt x="286" y="180"/>
                    <a:pt x="282" y="180"/>
                  </a:cubicBezTo>
                  <a:close/>
                  <a:moveTo>
                    <a:pt x="12" y="168"/>
                  </a:moveTo>
                  <a:cubicBezTo>
                    <a:pt x="276" y="168"/>
                    <a:pt x="276" y="168"/>
                    <a:pt x="276" y="16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1BC7A05C-4CD1-4547-9AA4-5D0338C35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" y="2092"/>
              <a:ext cx="128" cy="126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12 w 84"/>
                <a:gd name="T13" fmla="*/ 42 h 84"/>
                <a:gd name="T14" fmla="*/ 42 w 84"/>
                <a:gd name="T15" fmla="*/ 72 h 84"/>
                <a:gd name="T16" fmla="*/ 7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9"/>
                    <a:pt x="26" y="72"/>
                    <a:pt x="42" y="72"/>
                  </a:cubicBezTo>
                  <a:cubicBezTo>
                    <a:pt x="59" y="72"/>
                    <a:pt x="72" y="59"/>
                    <a:pt x="72" y="42"/>
                  </a:cubicBezTo>
                  <a:cubicBezTo>
                    <a:pt x="72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73">
              <a:extLst>
                <a:ext uri="{FF2B5EF4-FFF2-40B4-BE49-F238E27FC236}">
                  <a16:creationId xmlns:a16="http://schemas.microsoft.com/office/drawing/2014/main" id="{CF244F96-491A-497D-A96C-3DE3D11A3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092"/>
              <a:ext cx="37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74">
              <a:extLst>
                <a:ext uri="{FF2B5EF4-FFF2-40B4-BE49-F238E27FC236}">
                  <a16:creationId xmlns:a16="http://schemas.microsoft.com/office/drawing/2014/main" id="{3C814C33-47C5-473D-814B-ED1CB50E5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" y="2182"/>
              <a:ext cx="37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9FCF3C73-C341-4AA9-AC59-295A53619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" y="2056"/>
              <a:ext cx="368" cy="198"/>
            </a:xfrm>
            <a:custGeom>
              <a:avLst/>
              <a:gdLst>
                <a:gd name="T0" fmla="*/ 210 w 240"/>
                <a:gd name="T1" fmla="*/ 132 h 132"/>
                <a:gd name="T2" fmla="*/ 30 w 240"/>
                <a:gd name="T3" fmla="*/ 132 h 132"/>
                <a:gd name="T4" fmla="*/ 0 w 240"/>
                <a:gd name="T5" fmla="*/ 102 h 132"/>
                <a:gd name="T6" fmla="*/ 0 w 240"/>
                <a:gd name="T7" fmla="*/ 30 h 132"/>
                <a:gd name="T8" fmla="*/ 30 w 240"/>
                <a:gd name="T9" fmla="*/ 0 h 132"/>
                <a:gd name="T10" fmla="*/ 210 w 240"/>
                <a:gd name="T11" fmla="*/ 0 h 132"/>
                <a:gd name="T12" fmla="*/ 240 w 240"/>
                <a:gd name="T13" fmla="*/ 30 h 132"/>
                <a:gd name="T14" fmla="*/ 240 w 240"/>
                <a:gd name="T15" fmla="*/ 102 h 132"/>
                <a:gd name="T16" fmla="*/ 210 w 240"/>
                <a:gd name="T17" fmla="*/ 132 h 132"/>
                <a:gd name="T18" fmla="*/ 30 w 240"/>
                <a:gd name="T19" fmla="*/ 12 h 132"/>
                <a:gd name="T20" fmla="*/ 12 w 240"/>
                <a:gd name="T21" fmla="*/ 30 h 132"/>
                <a:gd name="T22" fmla="*/ 12 w 240"/>
                <a:gd name="T23" fmla="*/ 102 h 132"/>
                <a:gd name="T24" fmla="*/ 30 w 240"/>
                <a:gd name="T25" fmla="*/ 120 h 132"/>
                <a:gd name="T26" fmla="*/ 210 w 240"/>
                <a:gd name="T27" fmla="*/ 120 h 132"/>
                <a:gd name="T28" fmla="*/ 228 w 240"/>
                <a:gd name="T29" fmla="*/ 102 h 132"/>
                <a:gd name="T30" fmla="*/ 228 w 240"/>
                <a:gd name="T31" fmla="*/ 30 h 132"/>
                <a:gd name="T32" fmla="*/ 210 w 240"/>
                <a:gd name="T33" fmla="*/ 12 h 132"/>
                <a:gd name="T34" fmla="*/ 30 w 240"/>
                <a:gd name="T35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32">
                  <a:moveTo>
                    <a:pt x="210" y="132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14" y="132"/>
                    <a:pt x="0" y="119"/>
                    <a:pt x="0" y="10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27" y="0"/>
                    <a:pt x="240" y="13"/>
                    <a:pt x="240" y="30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0" y="119"/>
                    <a:pt x="227" y="132"/>
                    <a:pt x="210" y="132"/>
                  </a:cubicBezTo>
                  <a:close/>
                  <a:moveTo>
                    <a:pt x="30" y="12"/>
                  </a:moveTo>
                  <a:cubicBezTo>
                    <a:pt x="21" y="12"/>
                    <a:pt x="12" y="20"/>
                    <a:pt x="12" y="30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12"/>
                    <a:pt x="21" y="120"/>
                    <a:pt x="3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8" y="112"/>
                    <a:pt x="228" y="102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28" y="20"/>
                    <a:pt x="220" y="12"/>
                    <a:pt x="210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E64F9D-27EF-49D6-8B9A-7CF369B34966}"/>
              </a:ext>
            </a:extLst>
          </p:cNvPr>
          <p:cNvSpPr txBox="1"/>
          <p:nvPr/>
        </p:nvSpPr>
        <p:spPr>
          <a:xfrm>
            <a:off x="1348559" y="6294587"/>
            <a:ext cx="9376606" cy="3818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Collectively, these critical risks drive the need for urgent change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411035-6225-4157-BFD5-F6286982ABF0}"/>
              </a:ext>
            </a:extLst>
          </p:cNvPr>
          <p:cNvSpPr txBox="1"/>
          <p:nvPr/>
        </p:nvSpPr>
        <p:spPr>
          <a:xfrm>
            <a:off x="1203095" y="2171781"/>
            <a:ext cx="27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2CDEF-37BD-4017-857D-38AB8D240558}"/>
              </a:ext>
            </a:extLst>
          </p:cNvPr>
          <p:cNvSpPr txBox="1"/>
          <p:nvPr/>
        </p:nvSpPr>
        <p:spPr>
          <a:xfrm>
            <a:off x="1252074" y="3579046"/>
            <a:ext cx="27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RISK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CCEFA0-6250-48DE-B553-BEB485E9A040}"/>
              </a:ext>
            </a:extLst>
          </p:cNvPr>
          <p:cNvSpPr txBox="1"/>
          <p:nvPr/>
        </p:nvSpPr>
        <p:spPr>
          <a:xfrm>
            <a:off x="1358832" y="5074834"/>
            <a:ext cx="25145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</p:txBody>
      </p:sp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403425E1-410F-468E-AF5A-68179DB36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20396"/>
              </p:ext>
            </p:extLst>
          </p:nvPr>
        </p:nvGraphicFramePr>
        <p:xfrm>
          <a:off x="10970219" y="5074835"/>
          <a:ext cx="775017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7">
                  <a:extLst>
                    <a:ext uri="{9D8B030D-6E8A-4147-A177-3AD203B41FA5}">
                      <a16:colId xmlns:a16="http://schemas.microsoft.com/office/drawing/2014/main" val="4212818834"/>
                    </a:ext>
                  </a:extLst>
                </a:gridCol>
              </a:tblGrid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73394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00"/>
                          </a:solidFill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674647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25"/>
                  </a:ext>
                </a:extLst>
              </a:tr>
              <a:tr h="29265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40" grpId="0"/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D1E55529AE84BA495C251597C2381" ma:contentTypeVersion="11" ma:contentTypeDescription="Create a new document." ma:contentTypeScope="" ma:versionID="f4b9d671de2d065acaf8a71025a4c64c">
  <xsd:schema xmlns:xsd="http://www.w3.org/2001/XMLSchema" xmlns:xs="http://www.w3.org/2001/XMLSchema" xmlns:p="http://schemas.microsoft.com/office/2006/metadata/properties" xmlns:ns2="7c694a39-25f0-49a3-83ca-77129a8ccac4" xmlns:ns3="41d41723-4c4e-41ff-a98e-3d95222e544f" targetNamespace="http://schemas.microsoft.com/office/2006/metadata/properties" ma:root="true" ma:fieldsID="df571ff5833a015c212e0d2201606927" ns2:_="" ns3:_="">
    <xsd:import namespace="7c694a39-25f0-49a3-83ca-77129a8ccac4"/>
    <xsd:import namespace="41d41723-4c4e-41ff-a98e-3d95222e5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94a39-25f0-49a3-83ca-77129a8cc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1723-4c4e-41ff-a98e-3d95222e5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08C20-D4CB-459C-8A0E-54CE4FDAD312}">
  <ds:schemaRefs>
    <ds:schemaRef ds:uri="http://purl.org/dc/elements/1.1/"/>
    <ds:schemaRef ds:uri="http://schemas.microsoft.com/office/2006/metadata/properties"/>
    <ds:schemaRef ds:uri="41d41723-4c4e-41ff-a98e-3d95222e544f"/>
    <ds:schemaRef ds:uri="7c694a39-25f0-49a3-83ca-77129a8cca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3C8B13-17FE-42DA-AEDA-2A3078447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9F76D-4713-4767-943F-6C076518E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94a39-25f0-49a3-83ca-77129a8ccac4"/>
    <ds:schemaRef ds:uri="41d41723-4c4e-41ff-a98e-3d95222e5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1465</Words>
  <Application>Microsoft Office PowerPoint</Application>
  <PresentationFormat>Widescreen</PresentationFormat>
  <Paragraphs>261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Gill Sans MT</vt:lpstr>
      <vt:lpstr>Wingdings</vt:lpstr>
      <vt:lpstr>Wingdings,Sans-Serif</vt:lpstr>
      <vt:lpstr>Gallery</vt:lpstr>
      <vt:lpstr>Business Applications Solution (BAS) program NIST Town Hall</vt:lpstr>
      <vt:lpstr> Bas town hall agenda</vt:lpstr>
      <vt:lpstr>Part I:  The four W’s of BAS</vt:lpstr>
      <vt:lpstr>BAS PROGRAM: What is bas?</vt:lpstr>
      <vt:lpstr>BAS PROGRAM: What is bas?</vt:lpstr>
      <vt:lpstr>BAS PROGRAM: What is bas?</vt:lpstr>
      <vt:lpstr>BAS PROGRAM: WHAT IS BAS?</vt:lpstr>
      <vt:lpstr>BAS PROGRAM: WHAT IS BAS?</vt:lpstr>
      <vt:lpstr> BAS PROGRAM: Why are we doing bas?</vt:lpstr>
      <vt:lpstr>BAS PROGRAM: Why are we doing bas?</vt:lpstr>
      <vt:lpstr>BAS PROGRAM: WHO IS INVOLVED? </vt:lpstr>
      <vt:lpstr>BAS PROGRAM: WHO IS INVOLVED? </vt:lpstr>
      <vt:lpstr>BAS Program: WHO IS INVOLVED?</vt:lpstr>
      <vt:lpstr>BAS Program: WHO IS INVOLVED?</vt:lpstr>
      <vt:lpstr>BAS program: WHO IS INVOLVED?</vt:lpstr>
      <vt:lpstr>BAS Program: WHEN is bas?</vt:lpstr>
      <vt:lpstr>BAS Program: WHEN is bas?</vt:lpstr>
      <vt:lpstr> BAS Program: NIST Timeline</vt:lpstr>
      <vt:lpstr>Part II:  BAS Program next steps</vt:lpstr>
      <vt:lpstr> BAS Program: What are we doing next?</vt:lpstr>
      <vt:lpstr>BAS Program: What are we doing next?</vt:lpstr>
      <vt:lpstr>BAS Program: How to get involved</vt:lpstr>
      <vt:lpstr>BAS Program: What Questions do  you have?</vt:lpstr>
      <vt:lpstr>BAS Program: We need your input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 Gormley (CENSUS/BUD FED)</dc:creator>
  <cp:lastModifiedBy>King, Kathy</cp:lastModifiedBy>
  <cp:revision>3</cp:revision>
  <cp:lastPrinted>2020-05-21T15:51:20Z</cp:lastPrinted>
  <dcterms:created xsi:type="dcterms:W3CDTF">2018-02-13T15:18:49Z</dcterms:created>
  <dcterms:modified xsi:type="dcterms:W3CDTF">2020-07-02T15:04:13Z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0x010100752D1E55529AE84BA495C251597C2381</vt:lpwstr>
  </property>
</Properties>
</file>