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5557" r:id="rId4"/>
  </p:sldMasterIdLst>
  <p:notesMasterIdLst>
    <p:notesMasterId r:id="rId32"/>
  </p:notesMasterIdLst>
  <p:handoutMasterIdLst>
    <p:handoutMasterId r:id="rId33"/>
  </p:handoutMasterIdLst>
  <p:sldIdLst>
    <p:sldId id="838840358" r:id="rId5"/>
    <p:sldId id="838840360" r:id="rId6"/>
    <p:sldId id="838840374" r:id="rId7"/>
    <p:sldId id="838840480" r:id="rId8"/>
    <p:sldId id="838840393" r:id="rId9"/>
    <p:sldId id="838840476" r:id="rId10"/>
    <p:sldId id="838840477" r:id="rId11"/>
    <p:sldId id="838840447" r:id="rId12"/>
    <p:sldId id="838840450" r:id="rId13"/>
    <p:sldId id="838840478" r:id="rId14"/>
    <p:sldId id="838840481" r:id="rId15"/>
    <p:sldId id="838840417" r:id="rId16"/>
    <p:sldId id="838840482" r:id="rId17"/>
    <p:sldId id="838840483" r:id="rId18"/>
    <p:sldId id="838840418" r:id="rId19"/>
    <p:sldId id="838840427" r:id="rId20"/>
    <p:sldId id="838840379" r:id="rId21"/>
    <p:sldId id="838840386" r:id="rId22"/>
    <p:sldId id="838840381" r:id="rId23"/>
    <p:sldId id="838840383" r:id="rId24"/>
    <p:sldId id="4446" r:id="rId25"/>
    <p:sldId id="4447" r:id="rId26"/>
    <p:sldId id="838840384" r:id="rId27"/>
    <p:sldId id="838840485" r:id="rId28"/>
    <p:sldId id="838840448" r:id="rId29"/>
    <p:sldId id="838840484" r:id="rId30"/>
    <p:sldId id="838840446" r:id="rId31"/>
  </p:sldIdLst>
  <p:sldSz cx="12187238" cy="6859588"/>
  <p:notesSz cx="7102475" cy="9388475"/>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5" orient="horz" pos="800" userDrawn="1">
          <p15:clr>
            <a:srgbClr val="A4A3A4"/>
          </p15:clr>
        </p15:guide>
        <p15:guide id="17" orient="horz" pos="4202" userDrawn="1">
          <p15:clr>
            <a:srgbClr val="A4A3A4"/>
          </p15:clr>
        </p15:guide>
        <p15:guide id="20" orient="horz" pos="596" userDrawn="1">
          <p15:clr>
            <a:srgbClr val="A4A3A4"/>
          </p15:clr>
        </p15:guide>
        <p15:guide id="22" pos="1276" userDrawn="1">
          <p15:clr>
            <a:srgbClr val="A4A3A4"/>
          </p15:clr>
        </p15:guide>
        <p15:guide id="24" pos="2515" userDrawn="1">
          <p15:clr>
            <a:srgbClr val="A4A3A4"/>
          </p15:clr>
        </p15:guide>
        <p15:guide id="25" pos="2696" userDrawn="1">
          <p15:clr>
            <a:srgbClr val="A4A3A4"/>
          </p15:clr>
        </p15:guide>
        <p15:guide id="26" pos="3748" userDrawn="1">
          <p15:clr>
            <a:srgbClr val="A4A3A4"/>
          </p15:clr>
        </p15:guide>
        <p15:guide id="27" pos="3929">
          <p15:clr>
            <a:srgbClr val="A4A3A4"/>
          </p15:clr>
        </p15:guide>
        <p15:guide id="28" pos="5154" userDrawn="1">
          <p15:clr>
            <a:srgbClr val="A4A3A4"/>
          </p15:clr>
        </p15:guide>
        <p15:guide id="30" pos="6216" userDrawn="1">
          <p15:clr>
            <a:srgbClr val="A4A3A4"/>
          </p15:clr>
        </p15:guide>
        <p15:guide id="31" pos="6401" userDrawn="1">
          <p15:clr>
            <a:srgbClr val="A4A3A4"/>
          </p15:clr>
        </p15:guide>
        <p15:guide id="36" pos="1460" userDrawn="1">
          <p15:clr>
            <a:srgbClr val="A4A3A4"/>
          </p15:clr>
        </p15:guide>
        <p15:guide id="38" pos="7445" userDrawn="1">
          <p15:clr>
            <a:srgbClr val="A4A3A4"/>
          </p15:clr>
        </p15:guide>
        <p15:guide id="39" pos="595" userDrawn="1">
          <p15:clr>
            <a:srgbClr val="A4A3A4"/>
          </p15:clr>
        </p15:guide>
        <p15:guide id="40" orient="horz" pos="3771" userDrawn="1">
          <p15:clr>
            <a:srgbClr val="A4A3A4"/>
          </p15:clr>
        </p15:guide>
        <p15:guide id="42" pos="210" userDrawn="1">
          <p15:clr>
            <a:srgbClr val="A4A3A4"/>
          </p15:clr>
        </p15:guide>
        <p15:guide id="43" orient="horz" pos="868" userDrawn="1">
          <p15:clr>
            <a:srgbClr val="A4A3A4"/>
          </p15:clr>
        </p15:guide>
        <p15:guide id="44" orient="horz" pos="1117" userDrawn="1">
          <p15:clr>
            <a:srgbClr val="A4A3A4"/>
          </p15:clr>
        </p15:guide>
        <p15:guide id="45" orient="horz" pos="2659" userDrawn="1">
          <p15:clr>
            <a:srgbClr val="A4A3A4"/>
          </p15:clr>
        </p15:guide>
        <p15:guide id="47" orient="horz" pos="4043" userDrawn="1">
          <p15:clr>
            <a:srgbClr val="A4A3A4"/>
          </p15:clr>
        </p15:guide>
        <p15:guide id="48" pos="278" userDrawn="1">
          <p15:clr>
            <a:srgbClr val="A4A3A4"/>
          </p15:clr>
        </p15:guide>
        <p15:guide id="49" orient="horz" pos="3181" userDrawn="1">
          <p15:clr>
            <a:srgbClr val="A4A3A4"/>
          </p15:clr>
        </p15:guide>
        <p15:guide id="50" orient="horz" pos="2161" userDrawn="1">
          <p15:clr>
            <a:srgbClr val="A4A3A4"/>
          </p15:clr>
        </p15:guide>
        <p15:guide id="51" orient="horz" pos="134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595959"/>
    <a:srgbClr val="270761"/>
    <a:srgbClr val="01138E"/>
    <a:srgbClr val="094FCE"/>
    <a:srgbClr val="7F8FA9"/>
    <a:srgbClr val="0739B2"/>
    <a:srgbClr val="ACCBF9"/>
    <a:srgbClr val="01108D"/>
    <a:srgbClr val="061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78" d="100"/>
          <a:sy n="78" d="100"/>
        </p:scale>
        <p:origin x="744" y="43"/>
      </p:cViewPr>
      <p:guideLst>
        <p:guide orient="horz" pos="800"/>
        <p:guide orient="horz" pos="4202"/>
        <p:guide orient="horz" pos="596"/>
        <p:guide pos="1276"/>
        <p:guide pos="2515"/>
        <p:guide pos="2696"/>
        <p:guide pos="3748"/>
        <p:guide pos="3929"/>
        <p:guide pos="5154"/>
        <p:guide pos="6216"/>
        <p:guide pos="6401"/>
        <p:guide pos="1460"/>
        <p:guide pos="7445"/>
        <p:guide pos="595"/>
        <p:guide orient="horz" pos="3771"/>
        <p:guide pos="210"/>
        <p:guide orient="horz" pos="868"/>
        <p:guide orient="horz" pos="1117"/>
        <p:guide orient="horz" pos="2659"/>
        <p:guide orient="horz" pos="4043"/>
        <p:guide pos="278"/>
        <p:guide orient="horz" pos="3181"/>
        <p:guide orient="horz" pos="2161"/>
        <p:guide orient="horz" pos="1344"/>
      </p:guideLst>
    </p:cSldViewPr>
  </p:slideViewPr>
  <p:notesTextViewPr>
    <p:cViewPr>
      <p:scale>
        <a:sx n="1" d="1"/>
        <a:sy n="1" d="1"/>
      </p:scale>
      <p:origin x="0" y="0"/>
    </p:cViewPr>
  </p:notesTextViewPr>
  <p:notesViewPr>
    <p:cSldViewPr snapToGrid="0">
      <p:cViewPr>
        <p:scale>
          <a:sx n="100" d="100"/>
          <a:sy n="100" d="100"/>
        </p:scale>
        <p:origin x="2246" y="-227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6F134-B479-421C-B892-FE5CE5E56ED2}" type="doc">
      <dgm:prSet loTypeId="urn:microsoft.com/office/officeart/2005/8/layout/pyramid1" loCatId="pyramid" qsTypeId="urn:microsoft.com/office/officeart/2005/8/quickstyle/simple1" qsCatId="simple" csTypeId="urn:microsoft.com/office/officeart/2005/8/colors/accent1_2" csCatId="accent1" phldr="1"/>
      <dgm:spPr/>
    </dgm:pt>
    <dgm:pt modelId="{D2CDB198-E90D-4B86-924E-81B0F22B61C2}">
      <dgm:prSet phldrT="[Text]" custT="1"/>
      <dgm:spPr>
        <a:solidFill>
          <a:schemeClr val="accent5"/>
        </a:solidFill>
      </dgm:spPr>
      <dgm:t>
        <a:bodyPr/>
        <a:lstStyle/>
        <a:p>
          <a:br>
            <a:rPr lang="en-US" sz="1500" b="1" dirty="0">
              <a:solidFill>
                <a:schemeClr val="bg1"/>
              </a:solidFill>
              <a:latin typeface="Calibri" panose="020F0502020204030204" pitchFamily="34" charset="0"/>
              <a:cs typeface="Calibri" panose="020F0502020204030204" pitchFamily="34" charset="0"/>
            </a:rPr>
          </a:br>
          <a:br>
            <a:rPr lang="en-US" sz="1500" b="1" dirty="0">
              <a:solidFill>
                <a:schemeClr val="bg1"/>
              </a:solidFill>
              <a:latin typeface="Calibri" panose="020F0502020204030204" pitchFamily="34" charset="0"/>
              <a:cs typeface="Calibri" panose="020F0502020204030204" pitchFamily="34" charset="0"/>
            </a:rPr>
          </a:br>
          <a:r>
            <a:rPr lang="en-US" sz="1500" b="1" dirty="0">
              <a:solidFill>
                <a:schemeClr val="bg1"/>
              </a:solidFill>
              <a:latin typeface="Calibri" panose="020F0502020204030204" pitchFamily="34" charset="0"/>
              <a:cs typeface="Calibri" panose="020F0502020204030204" pitchFamily="34" charset="0"/>
            </a:rPr>
            <a:t>Strategic </a:t>
          </a:r>
          <a:br>
            <a:rPr lang="en-US" sz="1500" b="1" dirty="0">
              <a:solidFill>
                <a:schemeClr val="bg1"/>
              </a:solidFill>
              <a:latin typeface="Calibri" panose="020F0502020204030204" pitchFamily="34" charset="0"/>
              <a:cs typeface="Calibri" panose="020F0502020204030204" pitchFamily="34" charset="0"/>
            </a:rPr>
          </a:br>
          <a:r>
            <a:rPr lang="en-US" sz="1500" b="1" dirty="0">
              <a:solidFill>
                <a:schemeClr val="bg1"/>
              </a:solidFill>
              <a:latin typeface="Calibri" panose="020F0502020204030204" pitchFamily="34" charset="0"/>
              <a:cs typeface="Calibri" panose="020F0502020204030204" pitchFamily="34" charset="0"/>
            </a:rPr>
            <a:t>Analysis</a:t>
          </a:r>
        </a:p>
      </dgm:t>
    </dgm:pt>
    <dgm:pt modelId="{3ED211EE-2037-4740-B531-EA9D73035A60}" type="parTrans" cxnId="{B8570D81-2515-4A89-9FD3-64DBD91C03F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EF42FC0B-A028-46E5-B378-AE3CDA0D0CB6}" type="sibTrans" cxnId="{B8570D81-2515-4A89-9FD3-64DBD91C03F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EB2BA293-3C99-4813-9555-887405ACDE3A}">
      <dgm:prSet phldrT="[Text]" custT="1"/>
      <dgm:spPr>
        <a:solidFill>
          <a:schemeClr val="accent5">
            <a:lumMod val="60000"/>
            <a:lumOff val="40000"/>
          </a:schemeClr>
        </a:solidFill>
      </dgm:spPr>
      <dgm:t>
        <a:bodyPr/>
        <a:lstStyle/>
        <a:p>
          <a:r>
            <a:rPr lang="en-US" sz="1500" b="1" dirty="0">
              <a:solidFill>
                <a:schemeClr val="bg1"/>
              </a:solidFill>
              <a:latin typeface="Calibri" panose="020F0502020204030204" pitchFamily="34" charset="0"/>
              <a:cs typeface="Calibri" panose="020F0502020204030204" pitchFamily="34" charset="0"/>
            </a:rPr>
            <a:t>Dashboards &amp; KPIs</a:t>
          </a:r>
        </a:p>
      </dgm:t>
    </dgm:pt>
    <dgm:pt modelId="{6DF6B940-1925-44B8-BAFB-30EF0EF91599}" type="parTrans" cxnId="{64477143-8B4B-44C2-A445-E9F75509C6B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DC476A69-D61D-41FB-9AC2-6F50413FA01A}" type="sibTrans" cxnId="{64477143-8B4B-44C2-A445-E9F75509C6B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9D5565C0-6B26-4819-AB14-3D322A2996C8}">
      <dgm:prSet phldrT="[Text]" custT="1"/>
      <dgm:spPr>
        <a:solidFill>
          <a:schemeClr val="accent3">
            <a:lumMod val="60000"/>
            <a:lumOff val="40000"/>
          </a:schemeClr>
        </a:solidFill>
      </dgm:spPr>
      <dgm:t>
        <a:bodyPr/>
        <a:lstStyle/>
        <a:p>
          <a:r>
            <a:rPr lang="en-US" sz="1500" b="1" dirty="0">
              <a:solidFill>
                <a:schemeClr val="bg1"/>
              </a:solidFill>
              <a:latin typeface="Calibri" panose="020F0502020204030204" pitchFamily="34" charset="0"/>
              <a:cs typeface="Calibri" panose="020F0502020204030204" pitchFamily="34" charset="0"/>
            </a:rPr>
            <a:t>Operational Reporting Analysis</a:t>
          </a:r>
        </a:p>
      </dgm:t>
    </dgm:pt>
    <dgm:pt modelId="{11CEA80E-8DDA-4ED7-B833-BDAB0B52A7A7}" type="parTrans" cxnId="{56AC349B-AF5C-44E0-8504-8B8EAAC1FB17}">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F9D313D6-18A6-41D1-B154-867C5ADBC127}" type="sibTrans" cxnId="{56AC349B-AF5C-44E0-8504-8B8EAAC1FB17}">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29CFC3FF-B18C-4895-8266-400820B79FBD}">
      <dgm:prSet phldrT="[Text]" custT="1"/>
      <dgm:spPr>
        <a:solidFill>
          <a:schemeClr val="accent3"/>
        </a:solidFill>
      </dgm:spPr>
      <dgm:t>
        <a:bodyPr/>
        <a:lstStyle/>
        <a:p>
          <a:r>
            <a:rPr lang="en-US" sz="1500" b="1" dirty="0">
              <a:solidFill>
                <a:schemeClr val="bg1"/>
              </a:solidFill>
              <a:latin typeface="Calibri" panose="020F0502020204030204" pitchFamily="34" charset="0"/>
              <a:cs typeface="Calibri" panose="020F0502020204030204" pitchFamily="34" charset="0"/>
            </a:rPr>
            <a:t>Transactional Data Creation</a:t>
          </a:r>
        </a:p>
      </dgm:t>
    </dgm:pt>
    <dgm:pt modelId="{086859ED-334E-46BB-A57C-1A718639603C}" type="parTrans" cxnId="{DADDA1DB-09A9-426D-8301-8A81DD0342AA}">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80843759-3AB2-493A-A604-1F77FF3CB552}" type="sibTrans" cxnId="{DADDA1DB-09A9-426D-8301-8A81DD0342AA}">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C0ED6587-4707-4742-AD52-AC33AB1AFE5F}" type="pres">
      <dgm:prSet presAssocID="{ABF6F134-B479-421C-B892-FE5CE5E56ED2}" presName="Name0" presStyleCnt="0">
        <dgm:presLayoutVars>
          <dgm:dir/>
          <dgm:animLvl val="lvl"/>
          <dgm:resizeHandles val="exact"/>
        </dgm:presLayoutVars>
      </dgm:prSet>
      <dgm:spPr/>
    </dgm:pt>
    <dgm:pt modelId="{C94EA953-EB71-4448-B8C2-13A47FEFDE04}" type="pres">
      <dgm:prSet presAssocID="{D2CDB198-E90D-4B86-924E-81B0F22B61C2}" presName="Name8" presStyleCnt="0"/>
      <dgm:spPr/>
    </dgm:pt>
    <dgm:pt modelId="{CC84E749-7B0A-4C54-AA26-BAED517F72AB}" type="pres">
      <dgm:prSet presAssocID="{D2CDB198-E90D-4B86-924E-81B0F22B61C2}" presName="level" presStyleLbl="node1" presStyleIdx="0" presStyleCnt="4">
        <dgm:presLayoutVars>
          <dgm:chMax val="1"/>
          <dgm:bulletEnabled val="1"/>
        </dgm:presLayoutVars>
      </dgm:prSet>
      <dgm:spPr/>
    </dgm:pt>
    <dgm:pt modelId="{37171D8F-B385-491B-8CEE-6826E2BC518B}" type="pres">
      <dgm:prSet presAssocID="{D2CDB198-E90D-4B86-924E-81B0F22B61C2}" presName="levelTx" presStyleLbl="revTx" presStyleIdx="0" presStyleCnt="0">
        <dgm:presLayoutVars>
          <dgm:chMax val="1"/>
          <dgm:bulletEnabled val="1"/>
        </dgm:presLayoutVars>
      </dgm:prSet>
      <dgm:spPr/>
    </dgm:pt>
    <dgm:pt modelId="{E9378232-7029-4CBF-B341-CD5436C52749}" type="pres">
      <dgm:prSet presAssocID="{EB2BA293-3C99-4813-9555-887405ACDE3A}" presName="Name8" presStyleCnt="0"/>
      <dgm:spPr/>
    </dgm:pt>
    <dgm:pt modelId="{ABA2221F-ED1C-4B03-AE13-928B0CFFCCEC}" type="pres">
      <dgm:prSet presAssocID="{EB2BA293-3C99-4813-9555-887405ACDE3A}" presName="level" presStyleLbl="node1" presStyleIdx="1" presStyleCnt="4">
        <dgm:presLayoutVars>
          <dgm:chMax val="1"/>
          <dgm:bulletEnabled val="1"/>
        </dgm:presLayoutVars>
      </dgm:prSet>
      <dgm:spPr/>
    </dgm:pt>
    <dgm:pt modelId="{B128ADAA-7E76-4CEF-A205-9D38276E024A}" type="pres">
      <dgm:prSet presAssocID="{EB2BA293-3C99-4813-9555-887405ACDE3A}" presName="levelTx" presStyleLbl="revTx" presStyleIdx="0" presStyleCnt="0">
        <dgm:presLayoutVars>
          <dgm:chMax val="1"/>
          <dgm:bulletEnabled val="1"/>
        </dgm:presLayoutVars>
      </dgm:prSet>
      <dgm:spPr/>
    </dgm:pt>
    <dgm:pt modelId="{77C61E36-948A-48DF-9B94-440A0AC209B7}" type="pres">
      <dgm:prSet presAssocID="{9D5565C0-6B26-4819-AB14-3D322A2996C8}" presName="Name8" presStyleCnt="0"/>
      <dgm:spPr/>
    </dgm:pt>
    <dgm:pt modelId="{C3B3E0E1-90D2-4343-9B65-30AA361D2145}" type="pres">
      <dgm:prSet presAssocID="{9D5565C0-6B26-4819-AB14-3D322A2996C8}" presName="level" presStyleLbl="node1" presStyleIdx="2" presStyleCnt="4">
        <dgm:presLayoutVars>
          <dgm:chMax val="1"/>
          <dgm:bulletEnabled val="1"/>
        </dgm:presLayoutVars>
      </dgm:prSet>
      <dgm:spPr/>
    </dgm:pt>
    <dgm:pt modelId="{D922CF08-5045-4041-9894-74E473A4EDE8}" type="pres">
      <dgm:prSet presAssocID="{9D5565C0-6B26-4819-AB14-3D322A2996C8}" presName="levelTx" presStyleLbl="revTx" presStyleIdx="0" presStyleCnt="0">
        <dgm:presLayoutVars>
          <dgm:chMax val="1"/>
          <dgm:bulletEnabled val="1"/>
        </dgm:presLayoutVars>
      </dgm:prSet>
      <dgm:spPr/>
    </dgm:pt>
    <dgm:pt modelId="{EFFA17DB-0B6F-4495-A312-74BD5884639F}" type="pres">
      <dgm:prSet presAssocID="{29CFC3FF-B18C-4895-8266-400820B79FBD}" presName="Name8" presStyleCnt="0"/>
      <dgm:spPr/>
    </dgm:pt>
    <dgm:pt modelId="{1A3CDA89-136D-4F77-B20F-6DF6D4D85ED9}" type="pres">
      <dgm:prSet presAssocID="{29CFC3FF-B18C-4895-8266-400820B79FBD}" presName="level" presStyleLbl="node1" presStyleIdx="3" presStyleCnt="4">
        <dgm:presLayoutVars>
          <dgm:chMax val="1"/>
          <dgm:bulletEnabled val="1"/>
        </dgm:presLayoutVars>
      </dgm:prSet>
      <dgm:spPr/>
    </dgm:pt>
    <dgm:pt modelId="{89BE9808-D83D-454B-A4B8-139D7C42EAA0}" type="pres">
      <dgm:prSet presAssocID="{29CFC3FF-B18C-4895-8266-400820B79FBD}" presName="levelTx" presStyleLbl="revTx" presStyleIdx="0" presStyleCnt="0">
        <dgm:presLayoutVars>
          <dgm:chMax val="1"/>
          <dgm:bulletEnabled val="1"/>
        </dgm:presLayoutVars>
      </dgm:prSet>
      <dgm:spPr/>
    </dgm:pt>
  </dgm:ptLst>
  <dgm:cxnLst>
    <dgm:cxn modelId="{4A12530F-04D3-43BA-B805-7F0DBE799D62}" type="presOf" srcId="{EB2BA293-3C99-4813-9555-887405ACDE3A}" destId="{B128ADAA-7E76-4CEF-A205-9D38276E024A}" srcOrd="1" destOrd="0" presId="urn:microsoft.com/office/officeart/2005/8/layout/pyramid1"/>
    <dgm:cxn modelId="{D30EC923-1B84-49C1-BE8D-3947C088ED5B}" type="presOf" srcId="{9D5565C0-6B26-4819-AB14-3D322A2996C8}" destId="{D922CF08-5045-4041-9894-74E473A4EDE8}" srcOrd="1" destOrd="0" presId="urn:microsoft.com/office/officeart/2005/8/layout/pyramid1"/>
    <dgm:cxn modelId="{21643A25-0EAB-406F-90F3-759DDD541254}" type="presOf" srcId="{D2CDB198-E90D-4B86-924E-81B0F22B61C2}" destId="{37171D8F-B385-491B-8CEE-6826E2BC518B}" srcOrd="1" destOrd="0" presId="urn:microsoft.com/office/officeart/2005/8/layout/pyramid1"/>
    <dgm:cxn modelId="{E1991227-3D7A-4485-AA94-B89F14A4F868}" type="presOf" srcId="{D2CDB198-E90D-4B86-924E-81B0F22B61C2}" destId="{CC84E749-7B0A-4C54-AA26-BAED517F72AB}" srcOrd="0" destOrd="0" presId="urn:microsoft.com/office/officeart/2005/8/layout/pyramid1"/>
    <dgm:cxn modelId="{8BAF0C63-8406-4F40-8941-A64E5B5D9785}" type="presOf" srcId="{29CFC3FF-B18C-4895-8266-400820B79FBD}" destId="{1A3CDA89-136D-4F77-B20F-6DF6D4D85ED9}" srcOrd="0" destOrd="0" presId="urn:microsoft.com/office/officeart/2005/8/layout/pyramid1"/>
    <dgm:cxn modelId="{64477143-8B4B-44C2-A445-E9F75509C6B3}" srcId="{ABF6F134-B479-421C-B892-FE5CE5E56ED2}" destId="{EB2BA293-3C99-4813-9555-887405ACDE3A}" srcOrd="1" destOrd="0" parTransId="{6DF6B940-1925-44B8-BAFB-30EF0EF91599}" sibTransId="{DC476A69-D61D-41FB-9AC2-6F50413FA01A}"/>
    <dgm:cxn modelId="{B8570D81-2515-4A89-9FD3-64DBD91C03F3}" srcId="{ABF6F134-B479-421C-B892-FE5CE5E56ED2}" destId="{D2CDB198-E90D-4B86-924E-81B0F22B61C2}" srcOrd="0" destOrd="0" parTransId="{3ED211EE-2037-4740-B531-EA9D73035A60}" sibTransId="{EF42FC0B-A028-46E5-B378-AE3CDA0D0CB6}"/>
    <dgm:cxn modelId="{56AC349B-AF5C-44E0-8504-8B8EAAC1FB17}" srcId="{ABF6F134-B479-421C-B892-FE5CE5E56ED2}" destId="{9D5565C0-6B26-4819-AB14-3D322A2996C8}" srcOrd="2" destOrd="0" parTransId="{11CEA80E-8DDA-4ED7-B833-BDAB0B52A7A7}" sibTransId="{F9D313D6-18A6-41D1-B154-867C5ADBC127}"/>
    <dgm:cxn modelId="{59F809B3-4A3F-4B60-87BB-CF0CD3A4EF6F}" type="presOf" srcId="{9D5565C0-6B26-4819-AB14-3D322A2996C8}" destId="{C3B3E0E1-90D2-4343-9B65-30AA361D2145}" srcOrd="0" destOrd="0" presId="urn:microsoft.com/office/officeart/2005/8/layout/pyramid1"/>
    <dgm:cxn modelId="{69410CC2-0274-43DB-9C28-7FDFCDF12014}" type="presOf" srcId="{ABF6F134-B479-421C-B892-FE5CE5E56ED2}" destId="{C0ED6587-4707-4742-AD52-AC33AB1AFE5F}" srcOrd="0" destOrd="0" presId="urn:microsoft.com/office/officeart/2005/8/layout/pyramid1"/>
    <dgm:cxn modelId="{E75003C4-28BF-4C05-BE5C-6AE4017AFB73}" type="presOf" srcId="{29CFC3FF-B18C-4895-8266-400820B79FBD}" destId="{89BE9808-D83D-454B-A4B8-139D7C42EAA0}" srcOrd="1" destOrd="0" presId="urn:microsoft.com/office/officeart/2005/8/layout/pyramid1"/>
    <dgm:cxn modelId="{608090CC-2412-42AB-BE3F-E6D6912C9E36}" type="presOf" srcId="{EB2BA293-3C99-4813-9555-887405ACDE3A}" destId="{ABA2221F-ED1C-4B03-AE13-928B0CFFCCEC}" srcOrd="0" destOrd="0" presId="urn:microsoft.com/office/officeart/2005/8/layout/pyramid1"/>
    <dgm:cxn modelId="{DADDA1DB-09A9-426D-8301-8A81DD0342AA}" srcId="{ABF6F134-B479-421C-B892-FE5CE5E56ED2}" destId="{29CFC3FF-B18C-4895-8266-400820B79FBD}" srcOrd="3" destOrd="0" parTransId="{086859ED-334E-46BB-A57C-1A718639603C}" sibTransId="{80843759-3AB2-493A-A604-1F77FF3CB552}"/>
    <dgm:cxn modelId="{01F67781-1058-4AA4-9C85-634CAFE98D32}" type="presParOf" srcId="{C0ED6587-4707-4742-AD52-AC33AB1AFE5F}" destId="{C94EA953-EB71-4448-B8C2-13A47FEFDE04}" srcOrd="0" destOrd="0" presId="urn:microsoft.com/office/officeart/2005/8/layout/pyramid1"/>
    <dgm:cxn modelId="{229F8D97-C59D-461B-83F0-C5BBB57E16C2}" type="presParOf" srcId="{C94EA953-EB71-4448-B8C2-13A47FEFDE04}" destId="{CC84E749-7B0A-4C54-AA26-BAED517F72AB}" srcOrd="0" destOrd="0" presId="urn:microsoft.com/office/officeart/2005/8/layout/pyramid1"/>
    <dgm:cxn modelId="{90EE115C-1E0B-4078-B937-7DA8C64A4475}" type="presParOf" srcId="{C94EA953-EB71-4448-B8C2-13A47FEFDE04}" destId="{37171D8F-B385-491B-8CEE-6826E2BC518B}" srcOrd="1" destOrd="0" presId="urn:microsoft.com/office/officeart/2005/8/layout/pyramid1"/>
    <dgm:cxn modelId="{D219842F-6989-4B28-ACF5-91DC1A4BBA58}" type="presParOf" srcId="{C0ED6587-4707-4742-AD52-AC33AB1AFE5F}" destId="{E9378232-7029-4CBF-B341-CD5436C52749}" srcOrd="1" destOrd="0" presId="urn:microsoft.com/office/officeart/2005/8/layout/pyramid1"/>
    <dgm:cxn modelId="{1F11AB3B-C811-4525-A153-3CF264DEB337}" type="presParOf" srcId="{E9378232-7029-4CBF-B341-CD5436C52749}" destId="{ABA2221F-ED1C-4B03-AE13-928B0CFFCCEC}" srcOrd="0" destOrd="0" presId="urn:microsoft.com/office/officeart/2005/8/layout/pyramid1"/>
    <dgm:cxn modelId="{B0E57E05-BE04-4EF8-A975-734BDA0D1F0B}" type="presParOf" srcId="{E9378232-7029-4CBF-B341-CD5436C52749}" destId="{B128ADAA-7E76-4CEF-A205-9D38276E024A}" srcOrd="1" destOrd="0" presId="urn:microsoft.com/office/officeart/2005/8/layout/pyramid1"/>
    <dgm:cxn modelId="{43D246F5-2A1E-4CF3-8174-0639619F102F}" type="presParOf" srcId="{C0ED6587-4707-4742-AD52-AC33AB1AFE5F}" destId="{77C61E36-948A-48DF-9B94-440A0AC209B7}" srcOrd="2" destOrd="0" presId="urn:microsoft.com/office/officeart/2005/8/layout/pyramid1"/>
    <dgm:cxn modelId="{4551A813-32C9-45DA-A667-2CE2234B780F}" type="presParOf" srcId="{77C61E36-948A-48DF-9B94-440A0AC209B7}" destId="{C3B3E0E1-90D2-4343-9B65-30AA361D2145}" srcOrd="0" destOrd="0" presId="urn:microsoft.com/office/officeart/2005/8/layout/pyramid1"/>
    <dgm:cxn modelId="{FA5A03AD-7B73-442F-AF5F-2C17138B6185}" type="presParOf" srcId="{77C61E36-948A-48DF-9B94-440A0AC209B7}" destId="{D922CF08-5045-4041-9894-74E473A4EDE8}" srcOrd="1" destOrd="0" presId="urn:microsoft.com/office/officeart/2005/8/layout/pyramid1"/>
    <dgm:cxn modelId="{21882FED-2F3D-4DD1-A314-A45A28B1D2A0}" type="presParOf" srcId="{C0ED6587-4707-4742-AD52-AC33AB1AFE5F}" destId="{EFFA17DB-0B6F-4495-A312-74BD5884639F}" srcOrd="3" destOrd="0" presId="urn:microsoft.com/office/officeart/2005/8/layout/pyramid1"/>
    <dgm:cxn modelId="{EA1E9798-5D46-4B94-A7B9-F9BCB73371C9}" type="presParOf" srcId="{EFFA17DB-0B6F-4495-A312-74BD5884639F}" destId="{1A3CDA89-136D-4F77-B20F-6DF6D4D85ED9}" srcOrd="0" destOrd="0" presId="urn:microsoft.com/office/officeart/2005/8/layout/pyramid1"/>
    <dgm:cxn modelId="{BDDBED72-FB32-4731-8BAF-F5A7E1B13F79}" type="presParOf" srcId="{EFFA17DB-0B6F-4495-A312-74BD5884639F}" destId="{89BE9808-D83D-454B-A4B8-139D7C42EAA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7CAA7-1DB0-41E6-BD97-98D70A7E76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102BCD0-1036-436F-A69F-3E0AA75EF688}">
      <dgm:prSet phldrT="[Text]"/>
      <dgm:spPr>
        <a:solidFill>
          <a:srgbClr val="680000"/>
        </a:solidFill>
      </dgm:spPr>
      <dgm:t>
        <a:bodyPr/>
        <a:lstStyle/>
        <a:p>
          <a:r>
            <a:rPr lang="en-US" dirty="0"/>
            <a:t>Is the Risk Submitter the same as the Risk Owner?</a:t>
          </a:r>
        </a:p>
      </dgm:t>
    </dgm:pt>
    <dgm:pt modelId="{EB0C2271-92B0-4701-9EE4-E298BD8CEB51}" type="parTrans" cxnId="{316F6919-B884-4FB3-BE4D-1663C5207AE6}">
      <dgm:prSet/>
      <dgm:spPr/>
      <dgm:t>
        <a:bodyPr/>
        <a:lstStyle/>
        <a:p>
          <a:endParaRPr lang="en-US"/>
        </a:p>
      </dgm:t>
    </dgm:pt>
    <dgm:pt modelId="{1FFF54AF-8884-4E23-A69D-128BA1EC7196}" type="sibTrans" cxnId="{316F6919-B884-4FB3-BE4D-1663C5207AE6}">
      <dgm:prSet/>
      <dgm:spPr/>
      <dgm:t>
        <a:bodyPr/>
        <a:lstStyle/>
        <a:p>
          <a:endParaRPr lang="en-US"/>
        </a:p>
      </dgm:t>
    </dgm:pt>
    <dgm:pt modelId="{C3AD181B-29DA-45F9-920B-3953921F015B}">
      <dgm:prSet phldrT="[Text]"/>
      <dgm:spPr>
        <a:solidFill>
          <a:srgbClr val="404040"/>
        </a:solidFill>
      </dgm:spPr>
      <dgm:t>
        <a:bodyPr/>
        <a:lstStyle/>
        <a:p>
          <a:r>
            <a:rPr lang="en-US" dirty="0"/>
            <a:t>If I identify a Training Risk, what category would I put it in?</a:t>
          </a:r>
        </a:p>
      </dgm:t>
    </dgm:pt>
    <dgm:pt modelId="{C2F13F2F-9174-42F8-B56D-1B9DE2E52A4B}" type="parTrans" cxnId="{3F1EE19A-6D0B-49A2-8043-82FF75059FA5}">
      <dgm:prSet/>
      <dgm:spPr/>
      <dgm:t>
        <a:bodyPr/>
        <a:lstStyle/>
        <a:p>
          <a:endParaRPr lang="en-US"/>
        </a:p>
      </dgm:t>
    </dgm:pt>
    <dgm:pt modelId="{433943E8-466A-406F-9B5C-785EE5E979E5}" type="sibTrans" cxnId="{3F1EE19A-6D0B-49A2-8043-82FF75059FA5}">
      <dgm:prSet/>
      <dgm:spPr/>
      <dgm:t>
        <a:bodyPr/>
        <a:lstStyle/>
        <a:p>
          <a:endParaRPr lang="en-US"/>
        </a:p>
      </dgm:t>
    </dgm:pt>
    <dgm:pt modelId="{1289D373-8C46-43BA-A174-6D56D5AC7AF5}">
      <dgm:prSet phldrT="[Text]"/>
      <dgm:spPr>
        <a:solidFill>
          <a:srgbClr val="008000"/>
        </a:solidFill>
      </dgm:spPr>
      <dgm:t>
        <a:bodyPr/>
        <a:lstStyle/>
        <a:p>
          <a:r>
            <a:rPr lang="en-US" dirty="0"/>
            <a:t>What’s the best way for me to find out if a risk I want to submit has already been submitted?</a:t>
          </a:r>
        </a:p>
      </dgm:t>
    </dgm:pt>
    <dgm:pt modelId="{0A986510-B442-4E1B-A309-55B916285D1A}" type="parTrans" cxnId="{79C2D9C0-F395-4C67-9D7B-32142EAFEF7E}">
      <dgm:prSet/>
      <dgm:spPr/>
      <dgm:t>
        <a:bodyPr/>
        <a:lstStyle/>
        <a:p>
          <a:endParaRPr lang="en-US"/>
        </a:p>
      </dgm:t>
    </dgm:pt>
    <dgm:pt modelId="{EFFA059B-338A-4E94-ACC0-38E31B6E5ED6}" type="sibTrans" cxnId="{79C2D9C0-F395-4C67-9D7B-32142EAFEF7E}">
      <dgm:prSet/>
      <dgm:spPr/>
      <dgm:t>
        <a:bodyPr/>
        <a:lstStyle/>
        <a:p>
          <a:endParaRPr lang="en-US"/>
        </a:p>
      </dgm:t>
    </dgm:pt>
    <dgm:pt modelId="{67A3F366-8A8F-4046-90DB-254DAE4E38D6}">
      <dgm:prSet phldrT="[Text]"/>
      <dgm:spPr>
        <a:solidFill>
          <a:schemeClr val="bg2">
            <a:lumMod val="25000"/>
          </a:schemeClr>
        </a:solidFill>
      </dgm:spPr>
      <dgm:t>
        <a:bodyPr/>
        <a:lstStyle/>
        <a:p>
          <a:r>
            <a:rPr lang="en-US" dirty="0"/>
            <a:t>If a risk turns into an issue, does it automatically move to the most serious risk in the Risk Register (red in the heat map)? </a:t>
          </a:r>
        </a:p>
      </dgm:t>
    </dgm:pt>
    <dgm:pt modelId="{F0BF3CFA-9FB7-4308-8EAA-89E96E7D50BA}" type="parTrans" cxnId="{194C7BB2-1684-46CF-8B33-25ECE296B153}">
      <dgm:prSet/>
      <dgm:spPr/>
      <dgm:t>
        <a:bodyPr/>
        <a:lstStyle/>
        <a:p>
          <a:endParaRPr lang="en-US"/>
        </a:p>
      </dgm:t>
    </dgm:pt>
    <dgm:pt modelId="{5DA41724-B485-428D-A817-93F63F000969}" type="sibTrans" cxnId="{194C7BB2-1684-46CF-8B33-25ECE296B153}">
      <dgm:prSet/>
      <dgm:spPr/>
      <dgm:t>
        <a:bodyPr/>
        <a:lstStyle/>
        <a:p>
          <a:endParaRPr lang="en-US"/>
        </a:p>
      </dgm:t>
    </dgm:pt>
    <dgm:pt modelId="{10809D00-1075-433F-9F1B-24B47223EFF5}">
      <dgm:prSet phldrT="[Text]"/>
      <dgm:spPr>
        <a:solidFill>
          <a:schemeClr val="accent4">
            <a:lumMod val="75000"/>
          </a:schemeClr>
        </a:solidFill>
      </dgm:spPr>
      <dgm:t>
        <a:bodyPr/>
        <a:lstStyle/>
        <a:p>
          <a:r>
            <a:rPr lang="en-US" dirty="0"/>
            <a:t>Why is it important for me to submit a risk?</a:t>
          </a:r>
        </a:p>
      </dgm:t>
    </dgm:pt>
    <dgm:pt modelId="{D3B9A0E8-C312-4556-8D07-9F2702268DE5}" type="parTrans" cxnId="{D46AD462-6790-4EC0-B7E4-18D98FA181B9}">
      <dgm:prSet/>
      <dgm:spPr/>
      <dgm:t>
        <a:bodyPr/>
        <a:lstStyle/>
        <a:p>
          <a:endParaRPr lang="en-US"/>
        </a:p>
      </dgm:t>
    </dgm:pt>
    <dgm:pt modelId="{ED1A485F-B073-4A88-84B1-67494372FB9E}" type="sibTrans" cxnId="{D46AD462-6790-4EC0-B7E4-18D98FA181B9}">
      <dgm:prSet/>
      <dgm:spPr/>
      <dgm:t>
        <a:bodyPr/>
        <a:lstStyle/>
        <a:p>
          <a:endParaRPr lang="en-US"/>
        </a:p>
      </dgm:t>
    </dgm:pt>
    <dgm:pt modelId="{7CBD5A82-2978-4562-9C18-15FE06C8F6F8}" type="pres">
      <dgm:prSet presAssocID="{DAC7CAA7-1DB0-41E6-BD97-98D70A7E7681}" presName="Name0" presStyleCnt="0">
        <dgm:presLayoutVars>
          <dgm:chMax val="7"/>
          <dgm:chPref val="7"/>
          <dgm:dir/>
        </dgm:presLayoutVars>
      </dgm:prSet>
      <dgm:spPr/>
    </dgm:pt>
    <dgm:pt modelId="{9249F64D-A8B9-4607-9590-D0E1BF18EE19}" type="pres">
      <dgm:prSet presAssocID="{DAC7CAA7-1DB0-41E6-BD97-98D70A7E7681}" presName="Name1" presStyleCnt="0"/>
      <dgm:spPr/>
    </dgm:pt>
    <dgm:pt modelId="{E29C3F1F-3D41-4846-A246-D00FFC07CAB5}" type="pres">
      <dgm:prSet presAssocID="{DAC7CAA7-1DB0-41E6-BD97-98D70A7E7681}" presName="cycle" presStyleCnt="0"/>
      <dgm:spPr/>
    </dgm:pt>
    <dgm:pt modelId="{D55648CE-36CF-4072-9881-8535BB0CA59B}" type="pres">
      <dgm:prSet presAssocID="{DAC7CAA7-1DB0-41E6-BD97-98D70A7E7681}" presName="srcNode" presStyleLbl="node1" presStyleIdx="0" presStyleCnt="5"/>
      <dgm:spPr/>
    </dgm:pt>
    <dgm:pt modelId="{B5F99E90-A454-4C4F-8F25-FE66CFDDC3D7}" type="pres">
      <dgm:prSet presAssocID="{DAC7CAA7-1DB0-41E6-BD97-98D70A7E7681}" presName="conn" presStyleLbl="parChTrans1D2" presStyleIdx="0" presStyleCnt="1"/>
      <dgm:spPr/>
    </dgm:pt>
    <dgm:pt modelId="{42511D7C-0927-402F-B767-FC51C75FE3D0}" type="pres">
      <dgm:prSet presAssocID="{DAC7CAA7-1DB0-41E6-BD97-98D70A7E7681}" presName="extraNode" presStyleLbl="node1" presStyleIdx="0" presStyleCnt="5"/>
      <dgm:spPr/>
    </dgm:pt>
    <dgm:pt modelId="{640E5C85-A7AC-4187-B346-F0DD1EFF7F9B}" type="pres">
      <dgm:prSet presAssocID="{DAC7CAA7-1DB0-41E6-BD97-98D70A7E7681}" presName="dstNode" presStyleLbl="node1" presStyleIdx="0" presStyleCnt="5"/>
      <dgm:spPr/>
    </dgm:pt>
    <dgm:pt modelId="{A732A28A-B01E-4F88-94CB-F03E9055E1F4}" type="pres">
      <dgm:prSet presAssocID="{10809D00-1075-433F-9F1B-24B47223EFF5}" presName="text_1" presStyleLbl="node1" presStyleIdx="0" presStyleCnt="5">
        <dgm:presLayoutVars>
          <dgm:bulletEnabled val="1"/>
        </dgm:presLayoutVars>
      </dgm:prSet>
      <dgm:spPr/>
    </dgm:pt>
    <dgm:pt modelId="{363AF15E-96C9-4435-B178-AFAF09077431}" type="pres">
      <dgm:prSet presAssocID="{10809D00-1075-433F-9F1B-24B47223EFF5}" presName="accent_1" presStyleCnt="0"/>
      <dgm:spPr/>
    </dgm:pt>
    <dgm:pt modelId="{D8B52DE8-DDB6-48EC-B3B6-9DEF34651042}" type="pres">
      <dgm:prSet presAssocID="{10809D00-1075-433F-9F1B-24B47223EFF5}" presName="accentRepeatNode" presStyleLbl="solidFgAcc1" presStyleIdx="0" presStyleCnt="5"/>
      <dgm:spPr/>
    </dgm:pt>
    <dgm:pt modelId="{5C874E51-42E4-4AC1-B3A7-CEC04A3B54B9}" type="pres">
      <dgm:prSet presAssocID="{8102BCD0-1036-436F-A69F-3E0AA75EF688}" presName="text_2" presStyleLbl="node1" presStyleIdx="1" presStyleCnt="5">
        <dgm:presLayoutVars>
          <dgm:bulletEnabled val="1"/>
        </dgm:presLayoutVars>
      </dgm:prSet>
      <dgm:spPr/>
    </dgm:pt>
    <dgm:pt modelId="{C3B2D6AA-254D-4942-ACD1-ADD55FB00486}" type="pres">
      <dgm:prSet presAssocID="{8102BCD0-1036-436F-A69F-3E0AA75EF688}" presName="accent_2" presStyleCnt="0"/>
      <dgm:spPr/>
    </dgm:pt>
    <dgm:pt modelId="{35B061C5-3C1F-4843-A301-4A5C58A232F7}" type="pres">
      <dgm:prSet presAssocID="{8102BCD0-1036-436F-A69F-3E0AA75EF688}" presName="accentRepeatNode" presStyleLbl="solidFgAcc1" presStyleIdx="1" presStyleCnt="5"/>
      <dgm:spPr/>
    </dgm:pt>
    <dgm:pt modelId="{48466673-CE22-4B0C-8F83-30BD59168F22}" type="pres">
      <dgm:prSet presAssocID="{C3AD181B-29DA-45F9-920B-3953921F015B}" presName="text_3" presStyleLbl="node1" presStyleIdx="2" presStyleCnt="5">
        <dgm:presLayoutVars>
          <dgm:bulletEnabled val="1"/>
        </dgm:presLayoutVars>
      </dgm:prSet>
      <dgm:spPr/>
    </dgm:pt>
    <dgm:pt modelId="{C2F97FA3-C214-47A2-B50D-65C113FC4831}" type="pres">
      <dgm:prSet presAssocID="{C3AD181B-29DA-45F9-920B-3953921F015B}" presName="accent_3" presStyleCnt="0"/>
      <dgm:spPr/>
    </dgm:pt>
    <dgm:pt modelId="{B8435E14-4A5F-4C6B-BF32-00D9D55AB0F1}" type="pres">
      <dgm:prSet presAssocID="{C3AD181B-29DA-45F9-920B-3953921F015B}" presName="accentRepeatNode" presStyleLbl="solidFgAcc1" presStyleIdx="2" presStyleCnt="5"/>
      <dgm:spPr/>
    </dgm:pt>
    <dgm:pt modelId="{01A1A430-7D01-4762-9F18-1C83D7184695}" type="pres">
      <dgm:prSet presAssocID="{1289D373-8C46-43BA-A174-6D56D5AC7AF5}" presName="text_4" presStyleLbl="node1" presStyleIdx="3" presStyleCnt="5">
        <dgm:presLayoutVars>
          <dgm:bulletEnabled val="1"/>
        </dgm:presLayoutVars>
      </dgm:prSet>
      <dgm:spPr/>
    </dgm:pt>
    <dgm:pt modelId="{427F4557-069D-42F6-A46F-575541342B70}" type="pres">
      <dgm:prSet presAssocID="{1289D373-8C46-43BA-A174-6D56D5AC7AF5}" presName="accent_4" presStyleCnt="0"/>
      <dgm:spPr/>
    </dgm:pt>
    <dgm:pt modelId="{EABA282D-B3C8-42F7-A3D2-A5D9DE7E2030}" type="pres">
      <dgm:prSet presAssocID="{1289D373-8C46-43BA-A174-6D56D5AC7AF5}" presName="accentRepeatNode" presStyleLbl="solidFgAcc1" presStyleIdx="3" presStyleCnt="5"/>
      <dgm:spPr/>
    </dgm:pt>
    <dgm:pt modelId="{88A18465-1156-4FC2-A8F0-B6268DFBA5A9}" type="pres">
      <dgm:prSet presAssocID="{67A3F366-8A8F-4046-90DB-254DAE4E38D6}" presName="text_5" presStyleLbl="node1" presStyleIdx="4" presStyleCnt="5">
        <dgm:presLayoutVars>
          <dgm:bulletEnabled val="1"/>
        </dgm:presLayoutVars>
      </dgm:prSet>
      <dgm:spPr/>
    </dgm:pt>
    <dgm:pt modelId="{1D138CF8-3322-4D0A-B9D2-7297C83783AF}" type="pres">
      <dgm:prSet presAssocID="{67A3F366-8A8F-4046-90DB-254DAE4E38D6}" presName="accent_5" presStyleCnt="0"/>
      <dgm:spPr/>
    </dgm:pt>
    <dgm:pt modelId="{8E886DA1-85DF-4B08-A3D6-2380E607BC3E}" type="pres">
      <dgm:prSet presAssocID="{67A3F366-8A8F-4046-90DB-254DAE4E38D6}" presName="accentRepeatNode" presStyleLbl="solidFgAcc1" presStyleIdx="4" presStyleCnt="5"/>
      <dgm:spPr/>
    </dgm:pt>
  </dgm:ptLst>
  <dgm:cxnLst>
    <dgm:cxn modelId="{316F6919-B884-4FB3-BE4D-1663C5207AE6}" srcId="{DAC7CAA7-1DB0-41E6-BD97-98D70A7E7681}" destId="{8102BCD0-1036-436F-A69F-3E0AA75EF688}" srcOrd="1" destOrd="0" parTransId="{EB0C2271-92B0-4701-9EE4-E298BD8CEB51}" sibTransId="{1FFF54AF-8884-4E23-A69D-128BA1EC7196}"/>
    <dgm:cxn modelId="{E6C93323-D0DB-4585-B645-943C0F96B496}" type="presOf" srcId="{1289D373-8C46-43BA-A174-6D56D5AC7AF5}" destId="{01A1A430-7D01-4762-9F18-1C83D7184695}" srcOrd="0" destOrd="0" presId="urn:microsoft.com/office/officeart/2008/layout/VerticalCurvedList"/>
    <dgm:cxn modelId="{AD4B3D60-0537-4FB8-95F9-5E89EB6D22DB}" type="presOf" srcId="{DAC7CAA7-1DB0-41E6-BD97-98D70A7E7681}" destId="{7CBD5A82-2978-4562-9C18-15FE06C8F6F8}" srcOrd="0" destOrd="0" presId="urn:microsoft.com/office/officeart/2008/layout/VerticalCurvedList"/>
    <dgm:cxn modelId="{D46AD462-6790-4EC0-B7E4-18D98FA181B9}" srcId="{DAC7CAA7-1DB0-41E6-BD97-98D70A7E7681}" destId="{10809D00-1075-433F-9F1B-24B47223EFF5}" srcOrd="0" destOrd="0" parTransId="{D3B9A0E8-C312-4556-8D07-9F2702268DE5}" sibTransId="{ED1A485F-B073-4A88-84B1-67494372FB9E}"/>
    <dgm:cxn modelId="{38A96B7B-3511-4DAA-94EA-33AAAF834809}" type="presOf" srcId="{C3AD181B-29DA-45F9-920B-3953921F015B}" destId="{48466673-CE22-4B0C-8F83-30BD59168F22}" srcOrd="0" destOrd="0" presId="urn:microsoft.com/office/officeart/2008/layout/VerticalCurvedList"/>
    <dgm:cxn modelId="{3F1EE19A-6D0B-49A2-8043-82FF75059FA5}" srcId="{DAC7CAA7-1DB0-41E6-BD97-98D70A7E7681}" destId="{C3AD181B-29DA-45F9-920B-3953921F015B}" srcOrd="2" destOrd="0" parTransId="{C2F13F2F-9174-42F8-B56D-1B9DE2E52A4B}" sibTransId="{433943E8-466A-406F-9B5C-785EE5E979E5}"/>
    <dgm:cxn modelId="{194C7BB2-1684-46CF-8B33-25ECE296B153}" srcId="{DAC7CAA7-1DB0-41E6-BD97-98D70A7E7681}" destId="{67A3F366-8A8F-4046-90DB-254DAE4E38D6}" srcOrd="4" destOrd="0" parTransId="{F0BF3CFA-9FB7-4308-8EAA-89E96E7D50BA}" sibTransId="{5DA41724-B485-428D-A817-93F63F000969}"/>
    <dgm:cxn modelId="{79C2D9C0-F395-4C67-9D7B-32142EAFEF7E}" srcId="{DAC7CAA7-1DB0-41E6-BD97-98D70A7E7681}" destId="{1289D373-8C46-43BA-A174-6D56D5AC7AF5}" srcOrd="3" destOrd="0" parTransId="{0A986510-B442-4E1B-A309-55B916285D1A}" sibTransId="{EFFA059B-338A-4E94-ACC0-38E31B6E5ED6}"/>
    <dgm:cxn modelId="{234930C3-E312-439D-BEFE-9696ECA1E22C}" type="presOf" srcId="{67A3F366-8A8F-4046-90DB-254DAE4E38D6}" destId="{88A18465-1156-4FC2-A8F0-B6268DFBA5A9}" srcOrd="0" destOrd="0" presId="urn:microsoft.com/office/officeart/2008/layout/VerticalCurvedList"/>
    <dgm:cxn modelId="{DC24A6D4-E729-41D0-A343-B8F342CDB3E9}" type="presOf" srcId="{10809D00-1075-433F-9F1B-24B47223EFF5}" destId="{A732A28A-B01E-4F88-94CB-F03E9055E1F4}" srcOrd="0" destOrd="0" presId="urn:microsoft.com/office/officeart/2008/layout/VerticalCurvedList"/>
    <dgm:cxn modelId="{E7D460FB-C7D0-42C5-B076-BDE49F051528}" type="presOf" srcId="{ED1A485F-B073-4A88-84B1-67494372FB9E}" destId="{B5F99E90-A454-4C4F-8F25-FE66CFDDC3D7}" srcOrd="0" destOrd="0" presId="urn:microsoft.com/office/officeart/2008/layout/VerticalCurvedList"/>
    <dgm:cxn modelId="{B414F0FD-CC2E-40DB-A7A1-1E77B9BA1FB8}" type="presOf" srcId="{8102BCD0-1036-436F-A69F-3E0AA75EF688}" destId="{5C874E51-42E4-4AC1-B3A7-CEC04A3B54B9}" srcOrd="0" destOrd="0" presId="urn:microsoft.com/office/officeart/2008/layout/VerticalCurvedList"/>
    <dgm:cxn modelId="{36E27B52-5A8C-4A9F-BE87-FC0EC65FA10F}" type="presParOf" srcId="{7CBD5A82-2978-4562-9C18-15FE06C8F6F8}" destId="{9249F64D-A8B9-4607-9590-D0E1BF18EE19}" srcOrd="0" destOrd="0" presId="urn:microsoft.com/office/officeart/2008/layout/VerticalCurvedList"/>
    <dgm:cxn modelId="{7841D886-CB1D-4F71-B50A-EFF414213A18}" type="presParOf" srcId="{9249F64D-A8B9-4607-9590-D0E1BF18EE19}" destId="{E29C3F1F-3D41-4846-A246-D00FFC07CAB5}" srcOrd="0" destOrd="0" presId="urn:microsoft.com/office/officeart/2008/layout/VerticalCurvedList"/>
    <dgm:cxn modelId="{CBB8E7B2-8A85-4013-BA95-EC0F04219716}" type="presParOf" srcId="{E29C3F1F-3D41-4846-A246-D00FFC07CAB5}" destId="{D55648CE-36CF-4072-9881-8535BB0CA59B}" srcOrd="0" destOrd="0" presId="urn:microsoft.com/office/officeart/2008/layout/VerticalCurvedList"/>
    <dgm:cxn modelId="{C43CA524-E7A6-4DB8-9CD8-AD7507984D7D}" type="presParOf" srcId="{E29C3F1F-3D41-4846-A246-D00FFC07CAB5}" destId="{B5F99E90-A454-4C4F-8F25-FE66CFDDC3D7}" srcOrd="1" destOrd="0" presId="urn:microsoft.com/office/officeart/2008/layout/VerticalCurvedList"/>
    <dgm:cxn modelId="{5B52E16D-6131-4F53-AF3E-94FDA2C3B380}" type="presParOf" srcId="{E29C3F1F-3D41-4846-A246-D00FFC07CAB5}" destId="{42511D7C-0927-402F-B767-FC51C75FE3D0}" srcOrd="2" destOrd="0" presId="urn:microsoft.com/office/officeart/2008/layout/VerticalCurvedList"/>
    <dgm:cxn modelId="{81A5F24D-CB1D-41E6-87BC-3059CBD70BA7}" type="presParOf" srcId="{E29C3F1F-3D41-4846-A246-D00FFC07CAB5}" destId="{640E5C85-A7AC-4187-B346-F0DD1EFF7F9B}" srcOrd="3" destOrd="0" presId="urn:microsoft.com/office/officeart/2008/layout/VerticalCurvedList"/>
    <dgm:cxn modelId="{D4CE3743-E188-4E7B-9840-6212D24944FB}" type="presParOf" srcId="{9249F64D-A8B9-4607-9590-D0E1BF18EE19}" destId="{A732A28A-B01E-4F88-94CB-F03E9055E1F4}" srcOrd="1" destOrd="0" presId="urn:microsoft.com/office/officeart/2008/layout/VerticalCurvedList"/>
    <dgm:cxn modelId="{4949F881-0D82-414C-94D1-7A8880842CB9}" type="presParOf" srcId="{9249F64D-A8B9-4607-9590-D0E1BF18EE19}" destId="{363AF15E-96C9-4435-B178-AFAF09077431}" srcOrd="2" destOrd="0" presId="urn:microsoft.com/office/officeart/2008/layout/VerticalCurvedList"/>
    <dgm:cxn modelId="{980C8BBA-6C34-4E21-B0FE-0DBD10E67A65}" type="presParOf" srcId="{363AF15E-96C9-4435-B178-AFAF09077431}" destId="{D8B52DE8-DDB6-48EC-B3B6-9DEF34651042}" srcOrd="0" destOrd="0" presId="urn:microsoft.com/office/officeart/2008/layout/VerticalCurvedList"/>
    <dgm:cxn modelId="{07F25671-3290-4ED6-A48A-335466FDB7A6}" type="presParOf" srcId="{9249F64D-A8B9-4607-9590-D0E1BF18EE19}" destId="{5C874E51-42E4-4AC1-B3A7-CEC04A3B54B9}" srcOrd="3" destOrd="0" presId="urn:microsoft.com/office/officeart/2008/layout/VerticalCurvedList"/>
    <dgm:cxn modelId="{D5B303D9-A3B5-4CB1-B814-CACF4382A90E}" type="presParOf" srcId="{9249F64D-A8B9-4607-9590-D0E1BF18EE19}" destId="{C3B2D6AA-254D-4942-ACD1-ADD55FB00486}" srcOrd="4" destOrd="0" presId="urn:microsoft.com/office/officeart/2008/layout/VerticalCurvedList"/>
    <dgm:cxn modelId="{224A9F6E-B5D5-4D3F-BAF5-5994886B017B}" type="presParOf" srcId="{C3B2D6AA-254D-4942-ACD1-ADD55FB00486}" destId="{35B061C5-3C1F-4843-A301-4A5C58A232F7}" srcOrd="0" destOrd="0" presId="urn:microsoft.com/office/officeart/2008/layout/VerticalCurvedList"/>
    <dgm:cxn modelId="{AA01B4AA-BE1F-47A5-9FA9-9A9FB4DF7B79}" type="presParOf" srcId="{9249F64D-A8B9-4607-9590-D0E1BF18EE19}" destId="{48466673-CE22-4B0C-8F83-30BD59168F22}" srcOrd="5" destOrd="0" presId="urn:microsoft.com/office/officeart/2008/layout/VerticalCurvedList"/>
    <dgm:cxn modelId="{5C6C6567-0D77-4EFE-986C-347875CB93C3}" type="presParOf" srcId="{9249F64D-A8B9-4607-9590-D0E1BF18EE19}" destId="{C2F97FA3-C214-47A2-B50D-65C113FC4831}" srcOrd="6" destOrd="0" presId="urn:microsoft.com/office/officeart/2008/layout/VerticalCurvedList"/>
    <dgm:cxn modelId="{E77E4B3A-2916-4E4B-95E0-11B4197B1218}" type="presParOf" srcId="{C2F97FA3-C214-47A2-B50D-65C113FC4831}" destId="{B8435E14-4A5F-4C6B-BF32-00D9D55AB0F1}" srcOrd="0" destOrd="0" presId="urn:microsoft.com/office/officeart/2008/layout/VerticalCurvedList"/>
    <dgm:cxn modelId="{E3D916F3-C783-4907-B0F8-613B702A7839}" type="presParOf" srcId="{9249F64D-A8B9-4607-9590-D0E1BF18EE19}" destId="{01A1A430-7D01-4762-9F18-1C83D7184695}" srcOrd="7" destOrd="0" presId="urn:microsoft.com/office/officeart/2008/layout/VerticalCurvedList"/>
    <dgm:cxn modelId="{73667C79-3039-42C4-BA29-1A158830AC8C}" type="presParOf" srcId="{9249F64D-A8B9-4607-9590-D0E1BF18EE19}" destId="{427F4557-069D-42F6-A46F-575541342B70}" srcOrd="8" destOrd="0" presId="urn:microsoft.com/office/officeart/2008/layout/VerticalCurvedList"/>
    <dgm:cxn modelId="{9EEEDCDD-5608-47B8-A320-61386F6D1E37}" type="presParOf" srcId="{427F4557-069D-42F6-A46F-575541342B70}" destId="{EABA282D-B3C8-42F7-A3D2-A5D9DE7E2030}" srcOrd="0" destOrd="0" presId="urn:microsoft.com/office/officeart/2008/layout/VerticalCurvedList"/>
    <dgm:cxn modelId="{FFE4632A-5F2F-46A1-9C11-AFA9DB597948}" type="presParOf" srcId="{9249F64D-A8B9-4607-9590-D0E1BF18EE19}" destId="{88A18465-1156-4FC2-A8F0-B6268DFBA5A9}" srcOrd="9" destOrd="0" presId="urn:microsoft.com/office/officeart/2008/layout/VerticalCurvedList"/>
    <dgm:cxn modelId="{F1752A6B-C131-425A-8479-3A9C312109E7}" type="presParOf" srcId="{9249F64D-A8B9-4607-9590-D0E1BF18EE19}" destId="{1D138CF8-3322-4D0A-B9D2-7297C83783AF}" srcOrd="10" destOrd="0" presId="urn:microsoft.com/office/officeart/2008/layout/VerticalCurvedList"/>
    <dgm:cxn modelId="{FCFC9ED5-8BF9-4A1F-A51B-C2ED8BC995B5}" type="presParOf" srcId="{1D138CF8-3322-4D0A-B9D2-7297C83783AF}" destId="{8E886DA1-85DF-4B08-A3D6-2380E607BC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4E749-7B0A-4C54-AA26-BAED517F72AB}">
      <dsp:nvSpPr>
        <dsp:cNvPr id="0" name=""/>
        <dsp:cNvSpPr/>
      </dsp:nvSpPr>
      <dsp:spPr>
        <a:xfrm>
          <a:off x="2057400" y="0"/>
          <a:ext cx="1371600" cy="914400"/>
        </a:xfrm>
        <a:prstGeom prst="trapezoid">
          <a:avLst>
            <a:gd name="adj" fmla="val 7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br>
            <a:rPr lang="en-US" sz="1500" b="1" kern="1200" dirty="0">
              <a:solidFill>
                <a:schemeClr val="bg1"/>
              </a:solidFill>
              <a:latin typeface="Calibri" panose="020F0502020204030204" pitchFamily="34" charset="0"/>
              <a:cs typeface="Calibri" panose="020F0502020204030204" pitchFamily="34" charset="0"/>
            </a:rPr>
          </a:br>
          <a:br>
            <a:rPr lang="en-US" sz="1500" b="1" kern="1200" dirty="0">
              <a:solidFill>
                <a:schemeClr val="bg1"/>
              </a:solidFill>
              <a:latin typeface="Calibri" panose="020F0502020204030204" pitchFamily="34" charset="0"/>
              <a:cs typeface="Calibri" panose="020F0502020204030204" pitchFamily="34" charset="0"/>
            </a:rPr>
          </a:br>
          <a:r>
            <a:rPr lang="en-US" sz="1500" b="1" kern="1200" dirty="0">
              <a:solidFill>
                <a:schemeClr val="bg1"/>
              </a:solidFill>
              <a:latin typeface="Calibri" panose="020F0502020204030204" pitchFamily="34" charset="0"/>
              <a:cs typeface="Calibri" panose="020F0502020204030204" pitchFamily="34" charset="0"/>
            </a:rPr>
            <a:t>Strategic </a:t>
          </a:r>
          <a:br>
            <a:rPr lang="en-US" sz="1500" b="1" kern="1200" dirty="0">
              <a:solidFill>
                <a:schemeClr val="bg1"/>
              </a:solidFill>
              <a:latin typeface="Calibri" panose="020F0502020204030204" pitchFamily="34" charset="0"/>
              <a:cs typeface="Calibri" panose="020F0502020204030204" pitchFamily="34" charset="0"/>
            </a:rPr>
          </a:br>
          <a:r>
            <a:rPr lang="en-US" sz="1500" b="1" kern="1200" dirty="0">
              <a:solidFill>
                <a:schemeClr val="bg1"/>
              </a:solidFill>
              <a:latin typeface="Calibri" panose="020F0502020204030204" pitchFamily="34" charset="0"/>
              <a:cs typeface="Calibri" panose="020F0502020204030204" pitchFamily="34" charset="0"/>
            </a:rPr>
            <a:t>Analysis</a:t>
          </a:r>
        </a:p>
      </dsp:txBody>
      <dsp:txXfrm>
        <a:off x="2057400" y="0"/>
        <a:ext cx="1371600" cy="914400"/>
      </dsp:txXfrm>
    </dsp:sp>
    <dsp:sp modelId="{ABA2221F-ED1C-4B03-AE13-928B0CFFCCEC}">
      <dsp:nvSpPr>
        <dsp:cNvPr id="0" name=""/>
        <dsp:cNvSpPr/>
      </dsp:nvSpPr>
      <dsp:spPr>
        <a:xfrm>
          <a:off x="1371600" y="914399"/>
          <a:ext cx="2743200" cy="914400"/>
        </a:xfrm>
        <a:prstGeom prst="trapezoid">
          <a:avLst>
            <a:gd name="adj" fmla="val 75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libri" panose="020F0502020204030204" pitchFamily="34" charset="0"/>
              <a:cs typeface="Calibri" panose="020F0502020204030204" pitchFamily="34" charset="0"/>
            </a:rPr>
            <a:t>Dashboards &amp; KPIs</a:t>
          </a:r>
        </a:p>
      </dsp:txBody>
      <dsp:txXfrm>
        <a:off x="1851660" y="914399"/>
        <a:ext cx="1783080" cy="914400"/>
      </dsp:txXfrm>
    </dsp:sp>
    <dsp:sp modelId="{C3B3E0E1-90D2-4343-9B65-30AA361D2145}">
      <dsp:nvSpPr>
        <dsp:cNvPr id="0" name=""/>
        <dsp:cNvSpPr/>
      </dsp:nvSpPr>
      <dsp:spPr>
        <a:xfrm>
          <a:off x="685800" y="1828799"/>
          <a:ext cx="4114800" cy="914400"/>
        </a:xfrm>
        <a:prstGeom prst="trapezoid">
          <a:avLst>
            <a:gd name="adj" fmla="val 75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libri" panose="020F0502020204030204" pitchFamily="34" charset="0"/>
              <a:cs typeface="Calibri" panose="020F0502020204030204" pitchFamily="34" charset="0"/>
            </a:rPr>
            <a:t>Operational Reporting Analysis</a:t>
          </a:r>
        </a:p>
      </dsp:txBody>
      <dsp:txXfrm>
        <a:off x="1405889" y="1828799"/>
        <a:ext cx="2674620" cy="914400"/>
      </dsp:txXfrm>
    </dsp:sp>
    <dsp:sp modelId="{1A3CDA89-136D-4F77-B20F-6DF6D4D85ED9}">
      <dsp:nvSpPr>
        <dsp:cNvPr id="0" name=""/>
        <dsp:cNvSpPr/>
      </dsp:nvSpPr>
      <dsp:spPr>
        <a:xfrm>
          <a:off x="0" y="2743199"/>
          <a:ext cx="5486400" cy="914400"/>
        </a:xfrm>
        <a:prstGeom prst="trapezoid">
          <a:avLst>
            <a:gd name="adj" fmla="val 75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libri" panose="020F0502020204030204" pitchFamily="34" charset="0"/>
              <a:cs typeface="Calibri" panose="020F0502020204030204" pitchFamily="34" charset="0"/>
            </a:rPr>
            <a:t>Transactional Data Creation</a:t>
          </a:r>
        </a:p>
      </dsp:txBody>
      <dsp:txXfrm>
        <a:off x="960119" y="2743199"/>
        <a:ext cx="3566160" cy="9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99E90-A454-4C4F-8F25-FE66CFDDC3D7}">
      <dsp:nvSpPr>
        <dsp:cNvPr id="0" name=""/>
        <dsp:cNvSpPr/>
      </dsp:nvSpPr>
      <dsp:spPr>
        <a:xfrm>
          <a:off x="-4674774" y="-716636"/>
          <a:ext cx="5568371" cy="5568371"/>
        </a:xfrm>
        <a:prstGeom prst="blockArc">
          <a:avLst>
            <a:gd name="adj1" fmla="val 18900000"/>
            <a:gd name="adj2" fmla="val 2700000"/>
            <a:gd name="adj3" fmla="val 3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2A28A-B01E-4F88-94CB-F03E9055E1F4}">
      <dsp:nvSpPr>
        <dsp:cNvPr id="0" name=""/>
        <dsp:cNvSpPr/>
      </dsp:nvSpPr>
      <dsp:spPr>
        <a:xfrm>
          <a:off x="391108" y="258360"/>
          <a:ext cx="8461519" cy="517052"/>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Why is it important for me to submit a risk?</a:t>
          </a:r>
        </a:p>
      </dsp:txBody>
      <dsp:txXfrm>
        <a:off x="391108" y="258360"/>
        <a:ext cx="8461519" cy="517052"/>
      </dsp:txXfrm>
    </dsp:sp>
    <dsp:sp modelId="{D8B52DE8-DDB6-48EC-B3B6-9DEF34651042}">
      <dsp:nvSpPr>
        <dsp:cNvPr id="0" name=""/>
        <dsp:cNvSpPr/>
      </dsp:nvSpPr>
      <dsp:spPr>
        <a:xfrm>
          <a:off x="67950" y="193729"/>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874E51-42E4-4AC1-B3A7-CEC04A3B54B9}">
      <dsp:nvSpPr>
        <dsp:cNvPr id="0" name=""/>
        <dsp:cNvSpPr/>
      </dsp:nvSpPr>
      <dsp:spPr>
        <a:xfrm>
          <a:off x="761612" y="1033691"/>
          <a:ext cx="8091014" cy="517052"/>
        </a:xfrm>
        <a:prstGeom prst="rect">
          <a:avLst/>
        </a:prstGeom>
        <a:solidFill>
          <a:srgbClr val="6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Is the Risk Submitter the same as the Risk Owner?</a:t>
          </a:r>
        </a:p>
      </dsp:txBody>
      <dsp:txXfrm>
        <a:off x="761612" y="1033691"/>
        <a:ext cx="8091014" cy="517052"/>
      </dsp:txXfrm>
    </dsp:sp>
    <dsp:sp modelId="{35B061C5-3C1F-4843-A301-4A5C58A232F7}">
      <dsp:nvSpPr>
        <dsp:cNvPr id="0" name=""/>
        <dsp:cNvSpPr/>
      </dsp:nvSpPr>
      <dsp:spPr>
        <a:xfrm>
          <a:off x="438454" y="969060"/>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66673-CE22-4B0C-8F83-30BD59168F22}">
      <dsp:nvSpPr>
        <dsp:cNvPr id="0" name=""/>
        <dsp:cNvSpPr/>
      </dsp:nvSpPr>
      <dsp:spPr>
        <a:xfrm>
          <a:off x="875328" y="1809022"/>
          <a:ext cx="7977299" cy="517052"/>
        </a:xfrm>
        <a:prstGeom prst="rect">
          <a:avLst/>
        </a:prstGeom>
        <a:solidFill>
          <a:srgbClr val="4040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If I identify a Training Risk, what category would I put it in?</a:t>
          </a:r>
        </a:p>
      </dsp:txBody>
      <dsp:txXfrm>
        <a:off x="875328" y="1809022"/>
        <a:ext cx="7977299" cy="517052"/>
      </dsp:txXfrm>
    </dsp:sp>
    <dsp:sp modelId="{B8435E14-4A5F-4C6B-BF32-00D9D55AB0F1}">
      <dsp:nvSpPr>
        <dsp:cNvPr id="0" name=""/>
        <dsp:cNvSpPr/>
      </dsp:nvSpPr>
      <dsp:spPr>
        <a:xfrm>
          <a:off x="552170" y="1744391"/>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1A430-7D01-4762-9F18-1C83D7184695}">
      <dsp:nvSpPr>
        <dsp:cNvPr id="0" name=""/>
        <dsp:cNvSpPr/>
      </dsp:nvSpPr>
      <dsp:spPr>
        <a:xfrm>
          <a:off x="761612" y="2584353"/>
          <a:ext cx="8091014" cy="517052"/>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What’s the best way for me to find out if a risk I want to submit has already been submitted?</a:t>
          </a:r>
        </a:p>
      </dsp:txBody>
      <dsp:txXfrm>
        <a:off x="761612" y="2584353"/>
        <a:ext cx="8091014" cy="517052"/>
      </dsp:txXfrm>
    </dsp:sp>
    <dsp:sp modelId="{EABA282D-B3C8-42F7-A3D2-A5D9DE7E2030}">
      <dsp:nvSpPr>
        <dsp:cNvPr id="0" name=""/>
        <dsp:cNvSpPr/>
      </dsp:nvSpPr>
      <dsp:spPr>
        <a:xfrm>
          <a:off x="438454" y="2519721"/>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18465-1156-4FC2-A8F0-B6268DFBA5A9}">
      <dsp:nvSpPr>
        <dsp:cNvPr id="0" name=""/>
        <dsp:cNvSpPr/>
      </dsp:nvSpPr>
      <dsp:spPr>
        <a:xfrm>
          <a:off x="391108" y="3359684"/>
          <a:ext cx="8461519" cy="517052"/>
        </a:xfrm>
        <a:prstGeom prst="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If a risk turns into an issue, does it automatically move to the most serious risk in the Risk Register (red in the heat map)? </a:t>
          </a:r>
        </a:p>
      </dsp:txBody>
      <dsp:txXfrm>
        <a:off x="391108" y="3359684"/>
        <a:ext cx="8461519" cy="517052"/>
      </dsp:txXfrm>
    </dsp:sp>
    <dsp:sp modelId="{8E886DA1-85DF-4B08-A3D6-2380E607BC3E}">
      <dsp:nvSpPr>
        <dsp:cNvPr id="0" name=""/>
        <dsp:cNvSpPr/>
      </dsp:nvSpPr>
      <dsp:spPr>
        <a:xfrm>
          <a:off x="67950" y="3295052"/>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atin typeface="Calibri" pitchFamily="34" charset="-128"/>
              </a:defRPr>
            </a:lvl1pPr>
          </a:lstStyle>
          <a:p>
            <a:pPr>
              <a:defRPr/>
            </a:pPr>
            <a:fld id="{5E4C7717-A413-48EB-9E74-9CC8DF624EC2}" type="datetime1">
              <a:rPr lang="en-US">
                <a:latin typeface="Arial" panose="020B0604020202020204" pitchFamily="34" charset="0"/>
                <a:cs typeface="Arial" panose="020B0604020202020204" pitchFamily="34" charset="0"/>
              </a:rPr>
              <a:pPr>
                <a:defRPr/>
              </a:pPr>
              <a:t>11/9/2020</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atin typeface="Calibri" pitchFamily="34" charset="-128"/>
              </a:defRPr>
            </a:lvl1pPr>
          </a:lstStyle>
          <a:p>
            <a:pPr>
              <a:defRPr/>
            </a:pPr>
            <a:fld id="{311B6921-662F-4705-A734-0B75ECCE1C4E}" type="slidenum">
              <a:rPr lang="en-US">
                <a:latin typeface="Arial" panose="020B0604020202020204" pitchFamily="34" charset="0"/>
                <a:cs typeface="Arial" panose="020B0604020202020204" pitchFamily="34" charset="0"/>
              </a:rPr>
              <a:pPr>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7231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dirty="0"/>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4612C19A-B064-4A02-B1DD-2674A5B33712}" type="datetime1">
              <a:rPr lang="en-US" smtClean="0"/>
              <a:pPr>
                <a:defRPr/>
              </a:pPr>
              <a:t>11/9/2020</a:t>
            </a:fld>
            <a:endParaRPr lang="en-GB" dirty="0"/>
          </a:p>
        </p:txBody>
      </p:sp>
      <p:sp>
        <p:nvSpPr>
          <p:cNvPr id="4" name="Slide Image Placeholder 3"/>
          <p:cNvSpPr>
            <a:spLocks noGrp="1" noRot="1" noChangeAspect="1"/>
          </p:cNvSpPr>
          <p:nvPr>
            <p:ph type="sldImg" idx="2"/>
          </p:nvPr>
        </p:nvSpPr>
        <p:spPr>
          <a:xfrm>
            <a:off x="425450" y="704850"/>
            <a:ext cx="6251575" cy="3519488"/>
          </a:xfrm>
          <a:prstGeom prst="rect">
            <a:avLst/>
          </a:prstGeom>
          <a:noFill/>
          <a:ln w="12700">
            <a:solidFill>
              <a:prstClr val="black"/>
            </a:solidFill>
          </a:ln>
        </p:spPr>
        <p:txBody>
          <a:bodyPr vert="horz" lIns="94229" tIns="47114" rIns="94229" bIns="47114" rtlCol="0" anchor="ctr"/>
          <a:lstStyle/>
          <a:p>
            <a:pPr lvl="0"/>
            <a:r>
              <a:rPr lang="en-GB" noProof="0" dirty="0" err="1"/>
              <a:t>Rj</a:t>
            </a:r>
            <a:r>
              <a:rPr lang="en-GB" noProof="0" dirty="0"/>
              <a:t> k</a:t>
            </a:r>
          </a:p>
        </p:txBody>
      </p:sp>
      <p:sp>
        <p:nvSpPr>
          <p:cNvPr id="5" name="Notes Placeholder 4"/>
          <p:cNvSpPr>
            <a:spLocks noGrp="1"/>
          </p:cNvSpPr>
          <p:nvPr>
            <p:ph type="body" sz="quarter" idx="3"/>
          </p:nvPr>
        </p:nvSpPr>
        <p:spPr>
          <a:xfrm>
            <a:off x="710248" y="4459526"/>
            <a:ext cx="5681980" cy="4224814"/>
          </a:xfrm>
          <a:prstGeom prst="rect">
            <a:avLst/>
          </a:prstGeom>
        </p:spPr>
        <p:txBody>
          <a:bodyPr vert="horz" wrap="square" lIns="94229" tIns="47114" rIns="94229" bIns="4711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2E57817C-C749-40AE-A5FD-F6A74744A7F9}" type="slidenum">
              <a:rPr lang="en-GB" smtClean="0"/>
              <a:pPr>
                <a:defRPr/>
              </a:pPr>
              <a:t>‹#›</a:t>
            </a:fld>
            <a:endParaRPr lang="en-GB"/>
          </a:p>
        </p:txBody>
      </p:sp>
    </p:spTree>
    <p:extLst>
      <p:ext uri="{BB962C8B-B14F-4D97-AF65-F5344CB8AC3E}">
        <p14:creationId xmlns:p14="http://schemas.microsoft.com/office/powerpoint/2010/main" val="17959062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09443"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2pPr>
    <a:lvl3pPr marL="1218885"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3pPr>
    <a:lvl4pPr marL="1828328"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4pPr>
    <a:lvl5pPr marL="2437771"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5pPr>
    <a:lvl6pPr marL="3047213" algn="l" defTabSz="1218885" rtl="0" eaLnBrk="1" latinLnBrk="0" hangingPunct="1">
      <a:defRPr sz="1600" kern="1200">
        <a:solidFill>
          <a:schemeClr val="tx1"/>
        </a:solidFill>
        <a:latin typeface="+mn-lt"/>
        <a:ea typeface="+mn-ea"/>
        <a:cs typeface="+mn-cs"/>
      </a:defRPr>
    </a:lvl6pPr>
    <a:lvl7pPr marL="3656656" algn="l" defTabSz="1218885" rtl="0" eaLnBrk="1" latinLnBrk="0" hangingPunct="1">
      <a:defRPr sz="1600" kern="1200">
        <a:solidFill>
          <a:schemeClr val="tx1"/>
        </a:solidFill>
        <a:latin typeface="+mn-lt"/>
        <a:ea typeface="+mn-ea"/>
        <a:cs typeface="+mn-cs"/>
      </a:defRPr>
    </a:lvl7pPr>
    <a:lvl8pPr marL="4266097" algn="l" defTabSz="1218885" rtl="0" eaLnBrk="1" latinLnBrk="0" hangingPunct="1">
      <a:defRPr sz="1600" kern="1200">
        <a:solidFill>
          <a:schemeClr val="tx1"/>
        </a:solidFill>
        <a:latin typeface="+mn-lt"/>
        <a:ea typeface="+mn-ea"/>
        <a:cs typeface="+mn-cs"/>
      </a:defRPr>
    </a:lvl8pPr>
    <a:lvl9pPr marL="4875541" algn="l" defTabSz="12188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206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Part of the change journey is to work with users to deconstruct current system reporting architecture and recategorize into BAS applications.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7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80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i="1" dirty="0"/>
              <a:t>Talking Points: </a:t>
            </a:r>
          </a:p>
          <a:p>
            <a:pPr marL="285750" indent="-285750">
              <a:buFont typeface="Arial" panose="020B0604020202020204" pitchFamily="34" charset="0"/>
              <a:buChar char="•"/>
            </a:pPr>
            <a:r>
              <a:rPr lang="en-US" b="1" dirty="0"/>
              <a:t>Priority needs is one-stop-shop for data</a:t>
            </a:r>
            <a:r>
              <a:rPr lang="en-US" dirty="0"/>
              <a:t> – so that is what we’ll be focusing on in FY21 and FY22.</a:t>
            </a:r>
          </a:p>
          <a:p>
            <a:pPr marL="285750" indent="-285750">
              <a:buFont typeface="Arial" panose="020B0604020202020204" pitchFamily="34" charset="0"/>
              <a:buChar char="•"/>
            </a:pPr>
            <a:r>
              <a:rPr lang="en-US" b="1" dirty="0"/>
              <a:t>Before we can turn on data pipelines in production, the application and connectivity to data sources needs to go through evaluation of security controls and receive ATO</a:t>
            </a:r>
            <a:r>
              <a:rPr lang="en-US" dirty="0"/>
              <a:t> (Authority to Operate).  So Go-live will occur at the same time as BAS core applications on 10/1/YY.  </a:t>
            </a:r>
          </a:p>
          <a:p>
            <a:pPr marL="285750" indent="-285750">
              <a:buFont typeface="Arial" panose="020B0604020202020204" pitchFamily="34" charset="0"/>
              <a:buChar char="•"/>
            </a:pPr>
            <a:r>
              <a:rPr lang="en-US" dirty="0"/>
              <a:t>EDW follows an </a:t>
            </a:r>
            <a:r>
              <a:rPr lang="en-US" b="1" dirty="0"/>
              <a:t>Agile development methodology, which means we break up the product features into chunks and tackle each piece at a time, demoing after each “sprint” of requirements/design/development</a:t>
            </a:r>
            <a:r>
              <a:rPr lang="en-US" dirty="0"/>
              <a:t>.</a:t>
            </a:r>
          </a:p>
          <a:p>
            <a:pPr marL="457200" indent="-228600">
              <a:buFontTx/>
              <a:buChar char="-"/>
            </a:pPr>
            <a:r>
              <a:rPr lang="en-US" dirty="0"/>
              <a:t>As opposed to traditional Waterfall development where a significant duration is spent before development starts to define detailed requirements (RTM) and design the full solution – misses the opportunity to get early and frequent feedback, and risks missing the mark. </a:t>
            </a:r>
          </a:p>
          <a:p>
            <a:pPr marL="457200" indent="-228600">
              <a:buFontTx/>
              <a:buChar char="-"/>
            </a:pPr>
            <a:r>
              <a:rPr lang="en-US" dirty="0"/>
              <a:t>In the sprint (quarter) prior to when a feature is scheduled to be developed, we will reach out to the relevant stakeholders to gather more information and finalize prior to starting development.</a:t>
            </a:r>
          </a:p>
          <a:p>
            <a:endParaRPr lang="en-US" dirty="0"/>
          </a:p>
          <a:p>
            <a:r>
              <a:rPr lang="en-US" dirty="0"/>
              <a:t>Data Sources Not In Scope – Some interfaces identified during Global Design that were not identified for EDW during program planning will interface with Core Applications for operational transactions and reporting. After users get familiarized with operational reporting available in Core Applications, determine what other data sources are needed.  Can manually upload to EDW BI Tool until automated feed be built (post BAS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Identified by </a:t>
            </a:r>
            <a:r>
              <a:rPr lang="en-US" b="1" dirty="0"/>
              <a:t>Acquisitions community</a:t>
            </a:r>
            <a:r>
              <a:rPr lang="en-US" dirty="0"/>
              <a:t> as used for reporting: </a:t>
            </a:r>
            <a:r>
              <a:rPr lang="en-US" sz="1600" b="0" i="0" u="none" strike="noStrike" kern="1200" dirty="0">
                <a:solidFill>
                  <a:srgbClr val="FFFFFF"/>
                </a:solidFill>
                <a:effectLst/>
                <a:latin typeface="Calibri" panose="020F0502020204030204" pitchFamily="34" charset="0"/>
                <a:cs typeface="Calibri" panose="020F0502020204030204" pitchFamily="34" charset="0"/>
              </a:rPr>
              <a:t>FAAPS</a:t>
            </a:r>
            <a:r>
              <a:rPr lang="en-US" sz="1600" b="0" i="0" u="none" strike="noStrike" kern="1200" dirty="0">
                <a:solidFill>
                  <a:schemeClr val="tx1"/>
                </a:solidFill>
                <a:effectLst/>
                <a:latin typeface="Arial" panose="020B0604020202020204" pitchFamily="34" charset="0"/>
                <a:cs typeface="+mn-cs"/>
              </a:rPr>
              <a:t>, </a:t>
            </a:r>
            <a:r>
              <a:rPr lang="en-US" sz="1600" b="0" i="0" u="none" strike="noStrike" kern="1200" dirty="0">
                <a:solidFill>
                  <a:srgbClr val="000000"/>
                </a:solidFill>
                <a:effectLst/>
                <a:latin typeface="Calibri" panose="020F0502020204030204" pitchFamily="34" charset="0"/>
                <a:cs typeface="Calibri" panose="020F0502020204030204" pitchFamily="34" charset="0"/>
              </a:rPr>
              <a:t>FPDS-NG</a:t>
            </a:r>
            <a:r>
              <a:rPr lang="en-US" sz="1600" b="0" i="0" u="none" strike="noStrike" kern="1200" dirty="0">
                <a:solidFill>
                  <a:schemeClr val="tx1"/>
                </a:solidFill>
                <a:effectLst/>
                <a:latin typeface="Arial" panose="020B0604020202020204" pitchFamily="34" charset="0"/>
                <a:cs typeface="+mn-cs"/>
              </a:rPr>
              <a:t>, </a:t>
            </a:r>
            <a:r>
              <a:rPr lang="en-US" sz="1600" b="0" i="0" u="none" strike="noStrike" kern="1200" dirty="0">
                <a:solidFill>
                  <a:srgbClr val="000000"/>
                </a:solidFill>
                <a:effectLst/>
                <a:latin typeface="Calibri" panose="020F0502020204030204" pitchFamily="34" charset="0"/>
                <a:cs typeface="Calibri" panose="020F0502020204030204" pitchFamily="34" charset="0"/>
              </a:rPr>
              <a:t>OMB MAX, ESRS, CPARS, PPIRS, SAM, FAITAS, AIM, GSA + GSA Sponsored acquisition systems</a:t>
            </a:r>
          </a:p>
          <a:p>
            <a:pPr marL="171450" indent="-171450">
              <a:buFont typeface="Arial" panose="020B0604020202020204" pitchFamily="34" charset="0"/>
              <a:buChar char="•"/>
            </a:pPr>
            <a:r>
              <a:rPr lang="en-US" dirty="0"/>
              <a:t>Identified by </a:t>
            </a:r>
            <a:r>
              <a:rPr lang="en-US" b="1" dirty="0"/>
              <a:t>Grants community </a:t>
            </a:r>
            <a:r>
              <a:rPr lang="en-US" dirty="0"/>
              <a:t>as used for reporting: SAM, USA Spending, ASAP </a:t>
            </a:r>
          </a:p>
          <a:p>
            <a:pPr marL="171450" indent="-17145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cs typeface="Calibri" panose="020F0502020204030204" pitchFamily="34" charset="0"/>
              </a:rPr>
              <a:t>Identified in MARS</a:t>
            </a:r>
            <a:r>
              <a:rPr lang="en-US" sz="1800" b="1" i="0" u="none" strike="noStrike" kern="1200" dirty="0">
                <a:solidFill>
                  <a:srgbClr val="000000"/>
                </a:solidFill>
                <a:effectLst/>
                <a:latin typeface="Calibri" panose="020F0502020204030204" pitchFamily="34" charset="0"/>
                <a:cs typeface="Calibri" panose="020F0502020204030204" pitchFamily="34" charset="0"/>
              </a:rPr>
              <a:t> for HR reporting</a:t>
            </a:r>
            <a:r>
              <a:rPr lang="en-US" sz="1800" b="0" i="0" u="none" strike="noStrike" kern="1200" dirty="0">
                <a:solidFill>
                  <a:srgbClr val="000000"/>
                </a:solidFill>
                <a:effectLst/>
                <a:latin typeface="Calibri" panose="020F0502020204030204" pitchFamily="34" charset="0"/>
                <a:cs typeface="Calibri" panose="020F0502020204030204" pitchFamily="34" charset="0"/>
              </a:rPr>
              <a:t>: RADS</a:t>
            </a:r>
          </a:p>
          <a:p>
            <a:pPr marL="171450" indent="-17145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cs typeface="Calibri" panose="020F0502020204030204" pitchFamily="34" charset="0"/>
              </a:rPr>
              <a:t>Identified by </a:t>
            </a:r>
            <a:r>
              <a:rPr lang="en-US" sz="1800" b="1" i="0" u="none" strike="noStrike" kern="1200" dirty="0">
                <a:solidFill>
                  <a:srgbClr val="000000"/>
                </a:solidFill>
                <a:effectLst/>
                <a:latin typeface="Calibri" panose="020F0502020204030204" pitchFamily="34" charset="0"/>
                <a:cs typeface="Calibri" panose="020F0502020204030204" pitchFamily="34" charset="0"/>
              </a:rPr>
              <a:t>Property Community </a:t>
            </a:r>
            <a:r>
              <a:rPr lang="en-US" sz="1800" b="0" i="0" u="none" strike="noStrike" kern="1200" dirty="0">
                <a:solidFill>
                  <a:srgbClr val="000000"/>
                </a:solidFill>
                <a:effectLst/>
                <a:latin typeface="Calibri" panose="020F0502020204030204" pitchFamily="34" charset="0"/>
                <a:cs typeface="Calibri" panose="020F0502020204030204" pitchFamily="34" charset="0"/>
              </a:rPr>
              <a:t>as used for reporting: </a:t>
            </a:r>
            <a:r>
              <a:rPr lang="en-US" sz="1800" b="0" i="0" u="none" strike="noStrike" kern="1200" dirty="0">
                <a:solidFill>
                  <a:srgbClr val="FFFFFF"/>
                </a:solidFill>
                <a:effectLst/>
                <a:latin typeface="Calibri" panose="020F0502020204030204" pitchFamily="34" charset="0"/>
                <a:cs typeface="Calibri" panose="020F0502020204030204" pitchFamily="34" charset="0"/>
              </a:rPr>
              <a:t>BUILDER</a:t>
            </a:r>
            <a:r>
              <a:rPr lang="en-US" sz="1800" b="0" i="0" u="none" strike="noStrike" kern="1200" dirty="0">
                <a:solidFill>
                  <a:schemeClr val="tx1"/>
                </a:solidFill>
                <a:effectLst/>
                <a:latin typeface="Arial" panose="020B0604020202020204" pitchFamily="34" charset="0"/>
                <a:cs typeface="+mn-cs"/>
              </a:rPr>
              <a:t>,</a:t>
            </a:r>
            <a:r>
              <a:rPr lang="en-US" sz="1800" b="0" i="0" u="none" strike="noStrike" kern="1200" dirty="0">
                <a:solidFill>
                  <a:srgbClr val="000000"/>
                </a:solidFill>
                <a:effectLst/>
                <a:latin typeface="Calibri" panose="020F0502020204030204" pitchFamily="34" charset="0"/>
                <a:cs typeface="Calibri" panose="020F0502020204030204" pitchFamily="34" charset="0"/>
              </a:rPr>
              <a:t> (NIST) MAXIMO, NIST Facilities MIS</a:t>
            </a:r>
          </a:p>
          <a:p>
            <a:pPr marL="171450" indent="-17145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cs typeface="Calibri" panose="020F0502020204030204" pitchFamily="34" charset="0"/>
              </a:rPr>
              <a:t>Identified by </a:t>
            </a:r>
            <a:r>
              <a:rPr lang="en-US" sz="1800" b="1" i="0" u="none" strike="noStrike" kern="1200" dirty="0">
                <a:solidFill>
                  <a:srgbClr val="000000"/>
                </a:solidFill>
                <a:effectLst/>
                <a:latin typeface="Calibri" panose="020F0502020204030204" pitchFamily="34" charset="0"/>
                <a:cs typeface="Calibri" panose="020F0502020204030204" pitchFamily="34" charset="0"/>
              </a:rPr>
              <a:t>Travel Community</a:t>
            </a:r>
            <a:r>
              <a:rPr lang="en-US" sz="1800" b="0" i="0" u="none" strike="noStrike" kern="1200" dirty="0">
                <a:solidFill>
                  <a:srgbClr val="000000"/>
                </a:solidFill>
                <a:effectLst/>
                <a:latin typeface="Calibri" panose="020F0502020204030204" pitchFamily="34" charset="0"/>
                <a:cs typeface="Calibri" panose="020F0502020204030204" pitchFamily="34" charset="0"/>
              </a:rPr>
              <a:t> as used or reporting: TMD</a:t>
            </a:r>
            <a:endParaRPr lang="en-US" sz="1800" b="0" i="0" u="none" strike="noStrike" dirty="0">
              <a:effectLst/>
              <a:latin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Acronym List</a:t>
            </a:r>
          </a:p>
          <a:p>
            <a:pPr marL="0" indent="0">
              <a:buFont typeface="Arial" panose="020B0604020202020204" pitchFamily="34" charset="0"/>
              <a:buNone/>
            </a:pPr>
            <a:r>
              <a:rPr lang="en-US" dirty="0"/>
              <a:t>Financial</a:t>
            </a:r>
          </a:p>
          <a:p>
            <a:pPr marL="171450" indent="-171450">
              <a:buFont typeface="Arial" panose="020B0604020202020204" pitchFamily="34" charset="0"/>
              <a:buChar char="•"/>
            </a:pPr>
            <a:r>
              <a:rPr lang="en-US" dirty="0"/>
              <a:t>CARS: Treasury Central Accounting Reporting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Acquisition</a:t>
            </a:r>
          </a:p>
          <a:p>
            <a:pPr marL="171450" indent="-171450">
              <a:buFont typeface="Arial" panose="020B0604020202020204" pitchFamily="34" charset="0"/>
              <a:buChar char="•"/>
            </a:pPr>
            <a:r>
              <a:rPr lang="en-US" dirty="0"/>
              <a:t>FAAPS: Forecasting Advanced Acquisition Planning System</a:t>
            </a:r>
          </a:p>
          <a:p>
            <a:pPr marL="171450" indent="-171450">
              <a:buFont typeface="Arial" panose="020B0604020202020204" pitchFamily="34" charset="0"/>
              <a:buChar char="•"/>
            </a:pPr>
            <a:r>
              <a:rPr lang="en-US" dirty="0"/>
              <a:t>FPDS-NG: Federal Procurement Data System - Next Generation</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ESRS: Electronic Subcontracting Reporting System (GSA system)</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CPARS: Contractor Performance Assessment Reporting System</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PPIRS: Past Performance Information Retrieval System</a:t>
            </a:r>
            <a:r>
              <a:rPr lang="en-US" dirty="0"/>
              <a:t> </a:t>
            </a:r>
          </a:p>
          <a:p>
            <a:pPr marL="171450" indent="-171450">
              <a:buFont typeface="Arial" panose="020B0604020202020204" pitchFamily="34" charset="0"/>
              <a:buChar char="•"/>
            </a:pPr>
            <a:r>
              <a:rPr lang="en-US" dirty="0"/>
              <a:t>SAM: System for Award Management</a:t>
            </a:r>
          </a:p>
          <a:p>
            <a:pPr marL="171450" indent="-171450">
              <a:buFont typeface="Arial" panose="020B0604020202020204" pitchFamily="34" charset="0"/>
              <a:buChar char="•"/>
            </a:pPr>
            <a:r>
              <a:rPr lang="en-US" dirty="0"/>
              <a:t>FAITAS: Federal Acquisition Institute Application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Grants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ASAP: Automated Standard Application for Payments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 System for Award Management</a:t>
            </a:r>
          </a:p>
          <a:p>
            <a:pPr marL="0" indent="0">
              <a:buFont typeface="Arial" panose="020B0604020202020204" pitchFamily="34" charset="0"/>
              <a:buNone/>
            </a:pPr>
            <a:r>
              <a:rPr lang="en-US" dirty="0"/>
              <a:t>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RADS: Recruiting Analysis Data System</a:t>
            </a:r>
          </a:p>
          <a:p>
            <a:pPr marL="171450" indent="-171450">
              <a:buFont typeface="Arial" panose="020B0604020202020204" pitchFamily="34" charset="0"/>
              <a:buChar char="•"/>
            </a:pPr>
            <a:r>
              <a:rPr lang="en-US" dirty="0"/>
              <a:t>PPS: Performance Payout System, @</a:t>
            </a:r>
            <a:r>
              <a:rPr lang="en-US" sz="1200" dirty="0">
                <a:latin typeface="Calibri" panose="020F0502020204030204" pitchFamily="34" charset="0"/>
                <a:cs typeface="Calibri" panose="020F0502020204030204" pitchFamily="34" charset="0"/>
              </a:rPr>
              <a:t>EAS/DOTESC</a:t>
            </a:r>
            <a:endParaRPr lang="en-US" dirty="0"/>
          </a:p>
          <a:p>
            <a:pPr marL="171450" indent="-171450">
              <a:buFont typeface="Arial" panose="020B0604020202020204" pitchFamily="34" charset="0"/>
              <a:buChar char="•"/>
            </a:pPr>
            <a:r>
              <a:rPr lang="en-US" dirty="0"/>
              <a:t>SES: Senior Executive Support, @</a:t>
            </a:r>
            <a:r>
              <a:rPr lang="en-US" sz="1200" dirty="0">
                <a:latin typeface="Calibri" panose="020F0502020204030204" pitchFamily="34" charset="0"/>
                <a:cs typeface="Calibri" panose="020F0502020204030204" pitchFamily="34" charset="0"/>
              </a:rPr>
              <a:t>EAS/DOTESC</a:t>
            </a:r>
            <a:endParaRPr lang="en-US" dirty="0"/>
          </a:p>
          <a:p>
            <a:pPr marL="0" indent="0">
              <a:buFont typeface="Arial" panose="020B0604020202020204" pitchFamily="34" charset="0"/>
              <a:buNone/>
            </a:pPr>
            <a:r>
              <a:rPr lang="en-US" dirty="0"/>
              <a:t>Property</a:t>
            </a:r>
          </a:p>
          <a:p>
            <a:pPr marL="0" indent="0">
              <a:buFont typeface="Arial" panose="020B0604020202020204" pitchFamily="34" charset="0"/>
              <a:buNone/>
            </a:pPr>
            <a:r>
              <a:rPr lang="en-US" dirty="0"/>
              <a:t>Travel</a:t>
            </a:r>
          </a:p>
          <a:p>
            <a:pPr marL="171450" indent="-171450">
              <a:buFont typeface="Arial" panose="020B0604020202020204" pitchFamily="34" charset="0"/>
              <a:buChar char="•"/>
            </a:pPr>
            <a:r>
              <a:rPr lang="en-US" dirty="0"/>
              <a:t>TMD: Travel Management DB, @</a:t>
            </a:r>
            <a:r>
              <a:rPr lang="en-US" sz="1200" dirty="0">
                <a:latin typeface="Calibri" panose="020F0502020204030204" pitchFamily="34" charset="0"/>
                <a:cs typeface="Calibri" panose="020F0502020204030204" pitchFamily="34" charset="0"/>
              </a:rPr>
              <a:t>EAS/DOTESC</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9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99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4074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2990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158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a:t>Welcome to our November Table Talk. Today, we will be discussing  three topics of current interest. The first two topics will cover the outcomes of Global Design from both the Core Apps and EDW perspective and provide insights into how these outcomes feed activities moving forward. Our speakers will also provide a timeline to show you what you can expect in the coming months.</a:t>
            </a:r>
          </a:p>
          <a:p>
            <a:r>
              <a:rPr lang="en-US" sz="1200" dirty="0"/>
              <a:t>Our third topic, Risk Management, is also timely for where we are in the program. It is vital to the BAS program that we identify risks early, and you play a key role in our Risk Management program. Our speaker will discuss your role in identifying risks so that we can address these before they become issues - thereby avoiding costly and negative impact to the program.</a:t>
            </a:r>
          </a:p>
          <a:p>
            <a:r>
              <a:rPr lang="en-US" sz="1200" dirty="0"/>
              <a:t>We strongly recommend that you ask us any questions you have throughout the Table Talk. These can be typed into the chat line, or you can enter them through our Pulse Check at the end of the session (especially for those who dialed in). We will answer all of your questions after the session and provide each of you with a copy of all the questions and answers from both sessions of this Table Talk. </a:t>
            </a:r>
          </a:p>
          <a:p>
            <a:r>
              <a:rPr lang="en-US" sz="1200" dirty="0"/>
              <a:t>As you have probably heard, we have posted all of the slides from this Table Talk on our website as an alternate way to follow along or for later reference. If, in reviewing the slides after the session, you have additional questions, you can ask these through our new “ask a question” feature in out BAS website FAQ section.  </a:t>
            </a:r>
          </a:p>
          <a:p>
            <a:r>
              <a:rPr lang="en-US" sz="1200" dirty="0"/>
              <a:t>As with earlier sessions, we will end the session with our </a:t>
            </a:r>
            <a:r>
              <a:rPr lang="en-US" sz="1200" dirty="0" err="1"/>
              <a:t>Menti</a:t>
            </a:r>
            <a:r>
              <a:rPr lang="en-US" sz="1200" dirty="0"/>
              <a:t> pulse check – so keep your phones handy and we’ll get started.</a:t>
            </a:r>
          </a:p>
          <a:p>
            <a:endParaRPr lang="en-US" dirty="0"/>
          </a:p>
        </p:txBody>
      </p:sp>
    </p:spTree>
    <p:extLst>
      <p:ext uri="{BB962C8B-B14F-4D97-AF65-F5344CB8AC3E}">
        <p14:creationId xmlns:p14="http://schemas.microsoft.com/office/powerpoint/2010/main" val="211822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9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here the overall flow of the requirements &gt; KDDs &gt; exit criteria vs. Backlog – how are these used as starting points for CS</a:t>
            </a:r>
          </a:p>
          <a:p>
            <a:r>
              <a:rPr lang="en-US" dirty="0"/>
              <a:t>What are the key things that will be leveraged / discussed in CS </a:t>
            </a:r>
          </a:p>
        </p:txBody>
      </p:sp>
    </p:spTree>
    <p:extLst>
      <p:ext uri="{BB962C8B-B14F-4D97-AF65-F5344CB8AC3E}">
        <p14:creationId xmlns:p14="http://schemas.microsoft.com/office/powerpoint/2010/main" val="128782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878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this view aligns with the CS calendar for the topics per session per sprint; </a:t>
            </a:r>
            <a:r>
              <a:rPr lang="en-US" sz="1800" dirty="0">
                <a:effectLst/>
                <a:latin typeface="Segoe UI" panose="020B0502040204020203" pitchFamily="34" charset="0"/>
              </a:rPr>
              <a:t>The last quarter of CS is heads down for the overall project team; we have a Sprint 4 in case any other items are identified during this phase that need to be addressed. Note that Sprint 4 might be a catch all for G-Invoicing.</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63160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7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The key take away here is that the CS is to validate the CS for the entire department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These deliverables are from the PWS / IMS - based on feedback we received during GD, may users asked about these key topics / work products and we provided feedback of what phase they would fall under to allow them visibility into the larger picture</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36021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426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icon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40966" y="3066740"/>
            <a:ext cx="10031412" cy="822325"/>
          </a:xfrm>
        </p:spPr>
        <p:txBody>
          <a:bodyPr/>
          <a:lstStyle>
            <a:lvl1pPr>
              <a:defRPr sz="6000">
                <a:solidFill>
                  <a:schemeClr val="bg1"/>
                </a:solidFill>
              </a:defRPr>
            </a:lvl1pPr>
          </a:lstStyle>
          <a:p>
            <a:pPr lvl="0"/>
            <a:r>
              <a:rPr lang="en-US" dirty="0"/>
              <a:t>Insert title here</a:t>
            </a:r>
          </a:p>
        </p:txBody>
      </p:sp>
      <p:sp>
        <p:nvSpPr>
          <p:cNvPr id="16" name="Text Placeholder 15">
            <a:extLst>
              <a:ext uri="{FF2B5EF4-FFF2-40B4-BE49-F238E27FC236}">
                <a16:creationId xmlns:a16="http://schemas.microsoft.com/office/drawing/2014/main" id="{89F50957-9D78-4EF1-8F2C-96814B6A48D5}"/>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pic>
        <p:nvPicPr>
          <p:cNvPr id="8" name="Picture 2">
            <a:extLst>
              <a:ext uri="{FF2B5EF4-FFF2-40B4-BE49-F238E27FC236}">
                <a16:creationId xmlns:a16="http://schemas.microsoft.com/office/drawing/2014/main" id="{1D86FE5F-4C82-4D30-B598-8649F3898A2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77845" y="177906"/>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0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 Divider Slide 2">
    <p:spTree>
      <p:nvGrpSpPr>
        <p:cNvPr id="1" name=""/>
        <p:cNvGrpSpPr/>
        <p:nvPr/>
      </p:nvGrpSpPr>
      <p:grpSpPr>
        <a:xfrm>
          <a:off x="0" y="0"/>
          <a:ext cx="0" cy="0"/>
          <a:chOff x="0" y="0"/>
          <a:chExt cx="0" cy="0"/>
        </a:xfrm>
      </p:grpSpPr>
      <p:pic>
        <p:nvPicPr>
          <p:cNvPr id="4" name="Picture 2" descr="Background Images, Stock Photos &amp; Vectors | Shutterstock">
            <a:extLst>
              <a:ext uri="{FF2B5EF4-FFF2-40B4-BE49-F238E27FC236}">
                <a16:creationId xmlns:a16="http://schemas.microsoft.com/office/drawing/2014/main" id="{6E2F3001-58E6-43B6-8752-58685C7DE9E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3" name="Slide Number Placeholder 2">
            <a:extLst>
              <a:ext uri="{FF2B5EF4-FFF2-40B4-BE49-F238E27FC236}">
                <a16:creationId xmlns:a16="http://schemas.microsoft.com/office/drawing/2014/main" id="{7BB96F5C-8D8D-457C-8DB0-637ECCE9AACA}"/>
              </a:ext>
            </a:extLst>
          </p:cNvPr>
          <p:cNvSpPr>
            <a:spLocks noGrp="1"/>
          </p:cNvSpPr>
          <p:nvPr>
            <p:ph type="sldNum" sz="quarter" idx="10"/>
          </p:nvPr>
        </p:nvSpPr>
        <p:spPr/>
        <p:txBody>
          <a:bodyPr/>
          <a:lstStyle>
            <a:lvl1pPr>
              <a:defRPr>
                <a:solidFill>
                  <a:schemeClr val="bg1">
                    <a:alpha val="50000"/>
                  </a:schemeClr>
                </a:solidFill>
              </a:defRPr>
            </a:lvl1pPr>
          </a:lstStyle>
          <a:p>
            <a:pPr>
              <a:defRPr/>
            </a:pPr>
            <a:fld id="{90CBDC3A-D49F-4631-A8C7-55D59B33E5FA}" type="slidenum">
              <a:rPr lang="en-US" smtClean="0"/>
              <a:pPr>
                <a:defRPr/>
              </a:pPr>
              <a:t>‹#›</a:t>
            </a:fld>
            <a:endParaRPr lang="en-US" dirty="0"/>
          </a:p>
        </p:txBody>
      </p:sp>
      <p:sp>
        <p:nvSpPr>
          <p:cNvPr id="5" name="Content Placeholder 8">
            <a:extLst>
              <a:ext uri="{FF2B5EF4-FFF2-40B4-BE49-F238E27FC236}">
                <a16:creationId xmlns:a16="http://schemas.microsoft.com/office/drawing/2014/main" id="{511FA937-9309-4EDC-8721-7C311E3E5586}"/>
              </a:ext>
            </a:extLst>
          </p:cNvPr>
          <p:cNvSpPr>
            <a:spLocks noGrp="1"/>
          </p:cNvSpPr>
          <p:nvPr>
            <p:ph sz="quarter" idx="11" hasCustomPrompt="1"/>
          </p:nvPr>
        </p:nvSpPr>
        <p:spPr>
          <a:xfrm>
            <a:off x="457200" y="2862469"/>
            <a:ext cx="6619875" cy="2266743"/>
          </a:xfrm>
        </p:spPr>
        <p:txBody>
          <a:bodyPr/>
          <a:lstStyle>
            <a:lvl1pPr>
              <a:defRPr sz="7200">
                <a:solidFill>
                  <a:schemeClr val="bg1"/>
                </a:solidFill>
              </a:defRPr>
            </a:lvl1pPr>
          </a:lstStyle>
          <a:p>
            <a:pPr lvl="0"/>
            <a:r>
              <a:rPr lang="en-US" dirty="0"/>
              <a:t>DIVIDER</a:t>
            </a:r>
            <a:br>
              <a:rPr lang="en-US" dirty="0"/>
            </a:br>
            <a:r>
              <a:rPr lang="en-US" dirty="0"/>
              <a:t>SLIDE TITLE</a:t>
            </a:r>
          </a:p>
        </p:txBody>
      </p:sp>
      <p:sp>
        <p:nvSpPr>
          <p:cNvPr id="9" name="Content Placeholder 8">
            <a:extLst>
              <a:ext uri="{FF2B5EF4-FFF2-40B4-BE49-F238E27FC236}">
                <a16:creationId xmlns:a16="http://schemas.microsoft.com/office/drawing/2014/main" id="{D84D3672-DE6A-4D47-B325-E312260DB6B1}"/>
              </a:ext>
            </a:extLst>
          </p:cNvPr>
          <p:cNvSpPr>
            <a:spLocks noGrp="1"/>
          </p:cNvSpPr>
          <p:nvPr>
            <p:ph sz="quarter" idx="12" hasCustomPrompt="1"/>
          </p:nvPr>
        </p:nvSpPr>
        <p:spPr>
          <a:xfrm>
            <a:off x="457200" y="2862469"/>
            <a:ext cx="6619875" cy="2266743"/>
          </a:xfrm>
        </p:spPr>
        <p:txBody>
          <a:bodyPr/>
          <a:lstStyle>
            <a:lvl1pPr>
              <a:defRPr sz="7200">
                <a:solidFill>
                  <a:schemeClr val="bg1"/>
                </a:solidFill>
              </a:defRPr>
            </a:lvl1pPr>
          </a:lstStyle>
          <a:p>
            <a:pPr lvl="0"/>
            <a:r>
              <a:rPr lang="en-US" dirty="0"/>
              <a:t>DIVIDER</a:t>
            </a:r>
            <a:br>
              <a:rPr lang="en-US" dirty="0"/>
            </a:br>
            <a:r>
              <a:rPr lang="en-US" dirty="0"/>
              <a:t>SLIDE TITLE</a:t>
            </a:r>
          </a:p>
        </p:txBody>
      </p:sp>
      <p:pic>
        <p:nvPicPr>
          <p:cNvPr id="10" name="Picture 9">
            <a:extLst>
              <a:ext uri="{FF2B5EF4-FFF2-40B4-BE49-F238E27FC236}">
                <a16:creationId xmlns:a16="http://schemas.microsoft.com/office/drawing/2014/main" id="{03FCCCB2-D916-4781-8290-F56E6590C3F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pic>
        <p:nvPicPr>
          <p:cNvPr id="11" name="Picture 2">
            <a:extLst>
              <a:ext uri="{FF2B5EF4-FFF2-40B4-BE49-F238E27FC236}">
                <a16:creationId xmlns:a16="http://schemas.microsoft.com/office/drawing/2014/main" id="{393B0851-B3AF-413A-9892-C8EAD3F48B3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15637" y="158675"/>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1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Gradient Divider ">
    <p:bg>
      <p:bgPr>
        <a:gradFill flip="none" rotWithShape="1">
          <a:gsLst>
            <a:gs pos="43000">
              <a:schemeClr val="accent1">
                <a:lumMod val="60000"/>
                <a:lumOff val="40000"/>
              </a:schemeClr>
            </a:gs>
            <a:gs pos="100000">
              <a:schemeClr val="accent1">
                <a:lumMod val="75000"/>
              </a:schemeClr>
            </a:gs>
          </a:gsLst>
          <a:lin ang="10800000" scaled="1"/>
          <a:tileRect/>
        </a:gra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E6C435-2311-EA4F-B14B-54BC0843A59F}"/>
              </a:ext>
            </a:extLst>
          </p:cNvPr>
          <p:cNvSpPr>
            <a:spLocks noGrp="1"/>
          </p:cNvSpPr>
          <p:nvPr>
            <p:ph type="body" sz="quarter" idx="15" hasCustomPrompt="1"/>
          </p:nvPr>
        </p:nvSpPr>
        <p:spPr>
          <a:xfrm>
            <a:off x="457200" y="1312259"/>
            <a:ext cx="6147744" cy="2904723"/>
          </a:xfrm>
          <a:prstGeom prst="rect">
            <a:avLst/>
          </a:prstGeom>
        </p:spPr>
        <p:txBody>
          <a:bodyPr wrap="square" anchor="b">
            <a:normAutofit/>
          </a:bodyPr>
          <a:lstStyle>
            <a:lvl1pPr>
              <a:lnSpc>
                <a:spcPct val="70000"/>
              </a:lnSpc>
              <a:spcBef>
                <a:spcPts val="0"/>
              </a:spcBef>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stStyle>
          <a:p>
            <a:pPr lvl="0"/>
            <a:r>
              <a:rPr lang="en-US" dirty="0"/>
              <a:t>DIVIDER SLIDE</a:t>
            </a:r>
          </a:p>
        </p:txBody>
      </p:sp>
      <p:sp>
        <p:nvSpPr>
          <p:cNvPr id="3" name="Slide Number Placeholder 4">
            <a:extLst>
              <a:ext uri="{FF2B5EF4-FFF2-40B4-BE49-F238E27FC236}">
                <a16:creationId xmlns:a16="http://schemas.microsoft.com/office/drawing/2014/main" id="{E235F396-C710-4B6C-B551-17AA2BE351DD}"/>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9" name="Picture 2">
            <a:extLst>
              <a:ext uri="{FF2B5EF4-FFF2-40B4-BE49-F238E27FC236}">
                <a16:creationId xmlns:a16="http://schemas.microsoft.com/office/drawing/2014/main" id="{FAFC4D15-123C-4EA4-9C29-DCCACD839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68517" y="218622"/>
            <a:ext cx="1038225" cy="971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D400DE-7E3B-4001-AFCF-05C43D3C325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Tree>
    <p:extLst>
      <p:ext uri="{BB962C8B-B14F-4D97-AF65-F5344CB8AC3E}">
        <p14:creationId xmlns:p14="http://schemas.microsoft.com/office/powerpoint/2010/main" val="381503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8" name="Title 3">
            <a:extLst>
              <a:ext uri="{FF2B5EF4-FFF2-40B4-BE49-F238E27FC236}">
                <a16:creationId xmlns:a16="http://schemas.microsoft.com/office/drawing/2014/main" id="{50B2E21D-2563-4526-8C1A-874A2454FD48}"/>
              </a:ext>
            </a:extLst>
          </p:cNvPr>
          <p:cNvSpPr>
            <a:spLocks noGrp="1"/>
          </p:cNvSpPr>
          <p:nvPr>
            <p:ph type="title" hasCustomPrompt="1"/>
          </p:nvPr>
        </p:nvSpPr>
        <p:spPr>
          <a:xfrm>
            <a:off x="1457146" y="370514"/>
            <a:ext cx="9356628" cy="515446"/>
          </a:xfrm>
          <a:prstGeom prst="rect">
            <a:avLst/>
          </a:prstGeom>
        </p:spPr>
        <p:txBody>
          <a:bodyPr wrap="square" lIns="0">
            <a:spAutoFit/>
          </a:bodyPr>
          <a:lstStyle>
            <a:lvl1pPr>
              <a:defRPr sz="3599" cap="all" spc="-150" baseline="0"/>
            </a:lvl1pPr>
          </a:lstStyle>
          <a:p>
            <a:r>
              <a:rPr lang="en-US" dirty="0"/>
              <a:t>INSERT MAIN TITLE AT 36PT min 30PT</a:t>
            </a:r>
          </a:p>
        </p:txBody>
      </p:sp>
      <p:sp>
        <p:nvSpPr>
          <p:cNvPr id="9" name="Text Placeholder 2">
            <a:extLst>
              <a:ext uri="{FF2B5EF4-FFF2-40B4-BE49-F238E27FC236}">
                <a16:creationId xmlns:a16="http://schemas.microsoft.com/office/drawing/2014/main" id="{4E920385-9325-4A64-B3F5-B0FD4CF8EB19}"/>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10" name="Text Placeholder 5">
            <a:extLst>
              <a:ext uri="{FF2B5EF4-FFF2-40B4-BE49-F238E27FC236}">
                <a16:creationId xmlns:a16="http://schemas.microsoft.com/office/drawing/2014/main" id="{52B032C6-C42E-485B-BA91-D7B56634E890}"/>
              </a:ext>
            </a:extLst>
          </p:cNvPr>
          <p:cNvSpPr>
            <a:spLocks noGrp="1"/>
          </p:cNvSpPr>
          <p:nvPr>
            <p:ph type="body" sz="quarter" idx="18" hasCustomPrompt="1"/>
          </p:nvPr>
        </p:nvSpPr>
        <p:spPr>
          <a:xfrm>
            <a:off x="364228" y="2072618"/>
            <a:ext cx="11324188"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933750" marR="0" indent="-285750" algn="l" defTabSz="914400" rtl="0" eaLnBrk="1" fontAlgn="base" latinLnBrk="0" hangingPunct="1">
              <a:lnSpc>
                <a:spcPct val="110000"/>
              </a:lnSpc>
              <a:spcBef>
                <a:spcPts val="800"/>
              </a:spcBef>
              <a:spcAft>
                <a:spcPct val="0"/>
              </a:spcAft>
              <a:buClrTx/>
              <a:buSzTx/>
              <a:buFont typeface="Arial" panose="020B0604020202020204" pitchFamily="34" charset="0"/>
              <a:buChar char="‒"/>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933750" marR="0" lvl="4" indent="-285750" algn="l" defTabSz="914400" rtl="0" eaLnBrk="1" fontAlgn="base" latinLnBrk="0" hangingPunct="1">
              <a:lnSpc>
                <a:spcPct val="110000"/>
              </a:lnSpc>
              <a:spcBef>
                <a:spcPts val="800"/>
              </a:spcBef>
              <a:spcAft>
                <a:spcPct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3C08AE76-7999-4053-8CF9-07E714959A52}"/>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Tree>
    <p:extLst>
      <p:ext uri="{BB962C8B-B14F-4D97-AF65-F5344CB8AC3E}">
        <p14:creationId xmlns:p14="http://schemas.microsoft.com/office/powerpoint/2010/main" val="61985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459B58F9-8128-4B24-ADE3-D3BF039DACBD}"/>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26" name="Title 3">
            <a:extLst>
              <a:ext uri="{FF2B5EF4-FFF2-40B4-BE49-F238E27FC236}">
                <a16:creationId xmlns:a16="http://schemas.microsoft.com/office/drawing/2014/main" id="{9A4B2F92-5669-4146-A63B-C72A160F4578}"/>
              </a:ext>
            </a:extLst>
          </p:cNvPr>
          <p:cNvSpPr>
            <a:spLocks noGrp="1"/>
          </p:cNvSpPr>
          <p:nvPr>
            <p:ph type="title" hasCustomPrompt="1"/>
          </p:nvPr>
        </p:nvSpPr>
        <p:spPr>
          <a:xfrm>
            <a:off x="1457146" y="370514"/>
            <a:ext cx="9366567" cy="515446"/>
          </a:xfrm>
          <a:prstGeom prst="rect">
            <a:avLst/>
          </a:prstGeom>
        </p:spPr>
        <p:txBody>
          <a:bodyPr wrap="square" lIns="0">
            <a:spAutoFit/>
          </a:bodyPr>
          <a:lstStyle>
            <a:lvl1pPr>
              <a:defRPr sz="3599" cap="all" spc="-150" baseline="0"/>
            </a:lvl1pPr>
          </a:lstStyle>
          <a:p>
            <a:r>
              <a:rPr lang="en-US" dirty="0"/>
              <a:t>INSERT MAIN TITLE AT 36PT min 30PT</a:t>
            </a:r>
          </a:p>
        </p:txBody>
      </p:sp>
      <p:sp>
        <p:nvSpPr>
          <p:cNvPr id="27" name="Text Placeholder 2">
            <a:extLst>
              <a:ext uri="{FF2B5EF4-FFF2-40B4-BE49-F238E27FC236}">
                <a16:creationId xmlns:a16="http://schemas.microsoft.com/office/drawing/2014/main" id="{44702FA7-F1EC-458F-821F-C52B3F81222A}"/>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Tree>
    <p:extLst>
      <p:ext uri="{BB962C8B-B14F-4D97-AF65-F5344CB8AC3E}">
        <p14:creationId xmlns:p14="http://schemas.microsoft.com/office/powerpoint/2010/main" val="354359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ingle line titl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459B58F9-8128-4B24-ADE3-D3BF039DACBD}"/>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26" name="Title 3">
            <a:extLst>
              <a:ext uri="{FF2B5EF4-FFF2-40B4-BE49-F238E27FC236}">
                <a16:creationId xmlns:a16="http://schemas.microsoft.com/office/drawing/2014/main" id="{9A4B2F92-5669-4146-A63B-C72A160F4578}"/>
              </a:ext>
            </a:extLst>
          </p:cNvPr>
          <p:cNvSpPr>
            <a:spLocks noGrp="1"/>
          </p:cNvSpPr>
          <p:nvPr>
            <p:ph type="title" hasCustomPrompt="1"/>
          </p:nvPr>
        </p:nvSpPr>
        <p:spPr>
          <a:xfrm>
            <a:off x="1457146" y="370514"/>
            <a:ext cx="9366567" cy="515446"/>
          </a:xfrm>
          <a:prstGeom prst="rect">
            <a:avLst/>
          </a:prstGeom>
        </p:spPr>
        <p:txBody>
          <a:bodyPr wrap="square" lIns="0">
            <a:spAutoFit/>
          </a:bodyPr>
          <a:lstStyle>
            <a:lvl1pPr>
              <a:defRPr sz="3599" cap="all" spc="-150" baseline="0"/>
            </a:lvl1pPr>
          </a:lstStyle>
          <a:p>
            <a:r>
              <a:rPr lang="en-US" dirty="0"/>
              <a:t>INSERT MAIN TITLE AT 36PT min 30PT</a:t>
            </a:r>
          </a:p>
        </p:txBody>
      </p:sp>
    </p:spTree>
    <p:extLst>
      <p:ext uri="{BB962C8B-B14F-4D97-AF65-F5344CB8AC3E}">
        <p14:creationId xmlns:p14="http://schemas.microsoft.com/office/powerpoint/2010/main" val="314976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r>
              <a:rPr lang="en-GB" dirty="0"/>
              <a:t>Insert a footer for copyright if needed.</a:t>
            </a:r>
          </a:p>
        </p:txBody>
      </p:sp>
      <p:sp>
        <p:nvSpPr>
          <p:cNvPr id="6" name="Text Placeholder 5">
            <a:extLst>
              <a:ext uri="{FF2B5EF4-FFF2-40B4-BE49-F238E27FC236}">
                <a16:creationId xmlns:a16="http://schemas.microsoft.com/office/drawing/2014/main" id="{A0B68F75-325F-4043-A69C-914EAB414D1C}"/>
              </a:ext>
            </a:extLst>
          </p:cNvPr>
          <p:cNvSpPr>
            <a:spLocks noGrp="1"/>
          </p:cNvSpPr>
          <p:nvPr>
            <p:ph type="body" sz="quarter" idx="17" hasCustomPrompt="1"/>
          </p:nvPr>
        </p:nvSpPr>
        <p:spPr>
          <a:xfrm>
            <a:off x="1457146" y="2072618"/>
            <a:ext cx="8963025"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648000" marR="0" indent="0" algn="l" defTabSz="914400" rtl="0" eaLnBrk="1" fontAlgn="base" latinLnBrk="0" hangingPunct="1">
              <a:lnSpc>
                <a:spcPct val="110000"/>
              </a:lnSpc>
              <a:spcBef>
                <a:spcPts val="800"/>
              </a:spcBef>
              <a:spcAft>
                <a:spcPct val="0"/>
              </a:spcAft>
              <a:buClrTx/>
              <a:buSzTx/>
              <a:buFont typeface="Arial" pitchFamily="34" charset="0"/>
              <a:buNone/>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648000" marR="0" lvl="4" indent="0" algn="l" defTabSz="914400" rtl="0" eaLnBrk="1" fontAlgn="base" latinLnBrk="0" hangingPunct="1">
              <a:lnSpc>
                <a:spcPct val="110000"/>
              </a:lnSpc>
              <a:spcBef>
                <a:spcPts val="8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pic>
        <p:nvPicPr>
          <p:cNvPr id="7" name="Picture 6">
            <a:extLst>
              <a:ext uri="{FF2B5EF4-FFF2-40B4-BE49-F238E27FC236}">
                <a16:creationId xmlns:a16="http://schemas.microsoft.com/office/drawing/2014/main" id="{B294E398-8E33-419E-A4CE-A66E1BE07B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DE8C208-0A70-42F0-B759-7DF0A005754D}"/>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0720ED02-5CDD-46BC-95D2-2C88C1C8951C}"/>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Tree>
    <p:extLst>
      <p:ext uri="{BB962C8B-B14F-4D97-AF65-F5344CB8AC3E}">
        <p14:creationId xmlns:p14="http://schemas.microsoft.com/office/powerpoint/2010/main" val="104268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r>
              <a:rPr lang="en-GB" dirty="0"/>
              <a:t>Insert a footer for copyright if needed.</a:t>
            </a:r>
          </a:p>
        </p:txBody>
      </p:sp>
      <p:sp>
        <p:nvSpPr>
          <p:cNvPr id="6" name="Text Placeholder 2">
            <a:extLst>
              <a:ext uri="{FF2B5EF4-FFF2-40B4-BE49-F238E27FC236}">
                <a16:creationId xmlns:a16="http://schemas.microsoft.com/office/drawing/2014/main" id="{8E5FC70D-833F-40D3-BA1E-F3105CA149D1}"/>
              </a:ext>
            </a:extLst>
          </p:cNvPr>
          <p:cNvSpPr>
            <a:spLocks noGrp="1"/>
          </p:cNvSpPr>
          <p:nvPr>
            <p:ph idx="1"/>
          </p:nvPr>
        </p:nvSpPr>
        <p:spPr>
          <a:xfrm>
            <a:off x="457200" y="1889382"/>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sp>
        <p:nvSpPr>
          <p:cNvPr id="9" name="Slide Number Placeholder 6">
            <a:extLst>
              <a:ext uri="{FF2B5EF4-FFF2-40B4-BE49-F238E27FC236}">
                <a16:creationId xmlns:a16="http://schemas.microsoft.com/office/drawing/2014/main" id="{856EB48F-AC72-4DBF-9B32-6A45E7F11578}"/>
              </a:ext>
            </a:extLst>
          </p:cNvPr>
          <p:cNvSpPr>
            <a:spLocks noGrp="1"/>
          </p:cNvSpPr>
          <p:nvPr>
            <p:ph type="sldNum" sz="quarter" idx="4"/>
          </p:nvPr>
        </p:nvSpPr>
        <p:spPr>
          <a:xfrm flipH="1">
            <a:off x="11609029" y="6512560"/>
            <a:ext cx="317770" cy="206375"/>
          </a:xfrm>
        </p:spPr>
        <p:txBody>
          <a:bodyPr/>
          <a:lstStyle/>
          <a:p>
            <a:fld id="{4F9AC08D-23A9-440E-BCB9-AA1E9877CC38}" type="slidenum">
              <a:rPr lang="en-US" sz="1400" smtClean="0"/>
              <a:pPr/>
              <a:t>‹#›</a:t>
            </a:fld>
            <a:endParaRPr lang="en-US" sz="1400" dirty="0"/>
          </a:p>
        </p:txBody>
      </p:sp>
    </p:spTree>
    <p:extLst>
      <p:ext uri="{BB962C8B-B14F-4D97-AF65-F5344CB8AC3E}">
        <p14:creationId xmlns:p14="http://schemas.microsoft.com/office/powerpoint/2010/main" val="41694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partial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647898"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 -</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2050" name="Picture 2">
            <a:extLst>
              <a:ext uri="{FF2B5EF4-FFF2-40B4-BE49-F238E27FC236}">
                <a16:creationId xmlns:a16="http://schemas.microsoft.com/office/drawing/2014/main" id="{C0C7C093-A7DC-40A3-920B-2BBA896A2C3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4745" y="111168"/>
            <a:ext cx="2171700" cy="990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5">
            <a:extLst>
              <a:ext uri="{FF2B5EF4-FFF2-40B4-BE49-F238E27FC236}">
                <a16:creationId xmlns:a16="http://schemas.microsoft.com/office/drawing/2014/main" id="{8DC123E9-512E-4587-9E0E-E5A182CCD96B}"/>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
        <p:nvSpPr>
          <p:cNvPr id="14" name="Text Placeholder 12">
            <a:extLst>
              <a:ext uri="{FF2B5EF4-FFF2-40B4-BE49-F238E27FC236}">
                <a16:creationId xmlns:a16="http://schemas.microsoft.com/office/drawing/2014/main" id="{9CA0813D-A7F1-4C01-A5C8-972517809A38}"/>
              </a:ext>
            </a:extLst>
          </p:cNvPr>
          <p:cNvSpPr>
            <a:spLocks noGrp="1"/>
          </p:cNvSpPr>
          <p:nvPr>
            <p:ph type="body" sz="quarter" idx="12" hasCustomPrompt="1"/>
          </p:nvPr>
        </p:nvSpPr>
        <p:spPr>
          <a:xfrm>
            <a:off x="1240966" y="3066740"/>
            <a:ext cx="10031412" cy="822325"/>
          </a:xfrm>
        </p:spPr>
        <p:txBody>
          <a:bodyPr/>
          <a:lstStyle>
            <a:lvl1pPr>
              <a:defRPr sz="6000">
                <a:solidFill>
                  <a:schemeClr val="bg1"/>
                </a:solidFill>
              </a:defRPr>
            </a:lvl1pPr>
          </a:lstStyle>
          <a:p>
            <a:pPr lvl="0"/>
            <a:r>
              <a:rPr lang="en-US" dirty="0"/>
              <a:t>Insert title here</a:t>
            </a:r>
          </a:p>
        </p:txBody>
      </p:sp>
    </p:spTree>
    <p:extLst>
      <p:ext uri="{BB962C8B-B14F-4D97-AF65-F5344CB8AC3E}">
        <p14:creationId xmlns:p14="http://schemas.microsoft.com/office/powerpoint/2010/main" val="214616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full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40966" y="3066740"/>
            <a:ext cx="10031412" cy="822325"/>
          </a:xfrm>
        </p:spPr>
        <p:txBody>
          <a:bodyPr/>
          <a:lstStyle>
            <a:lvl1pPr>
              <a:defRPr sz="6000">
                <a:solidFill>
                  <a:schemeClr val="bg1"/>
                </a:solidFill>
              </a:defRPr>
            </a:lvl1pPr>
          </a:lstStyle>
          <a:p>
            <a:pPr lvl="0"/>
            <a:r>
              <a:rPr lang="en-US" dirty="0"/>
              <a:t>Insert title here</a:t>
            </a:r>
          </a:p>
        </p:txBody>
      </p:sp>
      <p:pic>
        <p:nvPicPr>
          <p:cNvPr id="3074" name="Picture 2">
            <a:extLst>
              <a:ext uri="{FF2B5EF4-FFF2-40B4-BE49-F238E27FC236}">
                <a16:creationId xmlns:a16="http://schemas.microsoft.com/office/drawing/2014/main" id="{6F9D1878-D57A-41B5-9F3D-747817D8F4E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9800" y="111168"/>
            <a:ext cx="2357438" cy="12223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5">
            <a:extLst>
              <a:ext uri="{FF2B5EF4-FFF2-40B4-BE49-F238E27FC236}">
                <a16:creationId xmlns:a16="http://schemas.microsoft.com/office/drawing/2014/main" id="{C44641F5-FE30-4FF3-8CBF-CECCBEB63673}"/>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Tree>
    <p:extLst>
      <p:ext uri="{BB962C8B-B14F-4D97-AF65-F5344CB8AC3E}">
        <p14:creationId xmlns:p14="http://schemas.microsoft.com/office/powerpoint/2010/main" val="213408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6 item Agenda - icon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773F7B-DCDF-4FE1-B527-BA5FF343CD70}"/>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ADFF4A86-A4B0-44C8-A804-F2E5D0D8CD5E}"/>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95874332-D36E-4B65-A069-68DFADBA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pic>
        <p:nvPicPr>
          <p:cNvPr id="7" name="Picture 6">
            <a:extLst>
              <a:ext uri="{FF2B5EF4-FFF2-40B4-BE49-F238E27FC236}">
                <a16:creationId xmlns:a16="http://schemas.microsoft.com/office/drawing/2014/main" id="{11F25E20-7D2A-4C4C-8B78-DEFA2C58C55E}"/>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8" name="TextBox 7">
            <a:extLst>
              <a:ext uri="{FF2B5EF4-FFF2-40B4-BE49-F238E27FC236}">
                <a16:creationId xmlns:a16="http://schemas.microsoft.com/office/drawing/2014/main" id="{D95FA4D6-F2CC-4C05-833C-36B0AEC659E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pic>
        <p:nvPicPr>
          <p:cNvPr id="9" name="Picture 8">
            <a:extLst>
              <a:ext uri="{FF2B5EF4-FFF2-40B4-BE49-F238E27FC236}">
                <a16:creationId xmlns:a16="http://schemas.microsoft.com/office/drawing/2014/main" id="{2D9B5E6E-1612-4AD4-BD1F-C6BBA40541E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10">
            <a:extLst>
              <a:ext uri="{FF2B5EF4-FFF2-40B4-BE49-F238E27FC236}">
                <a16:creationId xmlns:a16="http://schemas.microsoft.com/office/drawing/2014/main" id="{E84C5FCB-111D-4A46-9F0F-F1E7E5D97459}"/>
              </a:ext>
            </a:extLst>
          </p:cNvPr>
          <p:cNvSpPr>
            <a:spLocks noGrp="1"/>
          </p:cNvSpPr>
          <p:nvPr>
            <p:ph type="body" sz="quarter" idx="30" hasCustomPrompt="1"/>
          </p:nvPr>
        </p:nvSpPr>
        <p:spPr>
          <a:xfrm>
            <a:off x="7057463" y="1982481"/>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23" name="Text Placeholder 10">
            <a:extLst>
              <a:ext uri="{FF2B5EF4-FFF2-40B4-BE49-F238E27FC236}">
                <a16:creationId xmlns:a16="http://schemas.microsoft.com/office/drawing/2014/main" id="{2BB50954-B922-437E-BE48-7D1A3D641085}"/>
              </a:ext>
            </a:extLst>
          </p:cNvPr>
          <p:cNvSpPr>
            <a:spLocks noGrp="1"/>
          </p:cNvSpPr>
          <p:nvPr>
            <p:ph type="body" sz="quarter" idx="31" hasCustomPrompt="1"/>
          </p:nvPr>
        </p:nvSpPr>
        <p:spPr>
          <a:xfrm>
            <a:off x="7057463" y="301520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24" name="Text Placeholder 10">
            <a:extLst>
              <a:ext uri="{FF2B5EF4-FFF2-40B4-BE49-F238E27FC236}">
                <a16:creationId xmlns:a16="http://schemas.microsoft.com/office/drawing/2014/main" id="{20F20CEA-A070-4E45-AEE7-01289F13338A}"/>
              </a:ext>
            </a:extLst>
          </p:cNvPr>
          <p:cNvSpPr>
            <a:spLocks noGrp="1"/>
          </p:cNvSpPr>
          <p:nvPr>
            <p:ph type="body" sz="quarter" idx="32" hasCustomPrompt="1"/>
          </p:nvPr>
        </p:nvSpPr>
        <p:spPr>
          <a:xfrm>
            <a:off x="7057463" y="4048088"/>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25" name="Text Placeholder 10">
            <a:extLst>
              <a:ext uri="{FF2B5EF4-FFF2-40B4-BE49-F238E27FC236}">
                <a16:creationId xmlns:a16="http://schemas.microsoft.com/office/drawing/2014/main" id="{24BE9F38-9A4E-4D56-BF2D-FE73DA2A0120}"/>
              </a:ext>
            </a:extLst>
          </p:cNvPr>
          <p:cNvSpPr>
            <a:spLocks noGrp="1"/>
          </p:cNvSpPr>
          <p:nvPr>
            <p:ph type="body" sz="quarter" idx="33" hasCustomPrompt="1"/>
          </p:nvPr>
        </p:nvSpPr>
        <p:spPr>
          <a:xfrm>
            <a:off x="7057463" y="509128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sp>
        <p:nvSpPr>
          <p:cNvPr id="26" name="Text Placeholder 10">
            <a:extLst>
              <a:ext uri="{FF2B5EF4-FFF2-40B4-BE49-F238E27FC236}">
                <a16:creationId xmlns:a16="http://schemas.microsoft.com/office/drawing/2014/main" id="{B3C0FE58-898D-473F-A0B0-FF6FFA759E3D}"/>
              </a:ext>
            </a:extLst>
          </p:cNvPr>
          <p:cNvSpPr>
            <a:spLocks noGrp="1"/>
          </p:cNvSpPr>
          <p:nvPr>
            <p:ph type="body" sz="quarter" idx="34" hasCustomPrompt="1"/>
          </p:nvPr>
        </p:nvSpPr>
        <p:spPr>
          <a:xfrm>
            <a:off x="7057463" y="613484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6</a:t>
            </a:r>
            <a:endParaRPr lang="en-US" dirty="0"/>
          </a:p>
        </p:txBody>
      </p:sp>
      <p:sp>
        <p:nvSpPr>
          <p:cNvPr id="28" name="Text Placeholder 10">
            <a:extLst>
              <a:ext uri="{FF2B5EF4-FFF2-40B4-BE49-F238E27FC236}">
                <a16:creationId xmlns:a16="http://schemas.microsoft.com/office/drawing/2014/main" id="{E0444674-726A-4B8B-8A0F-F38EF260D8A8}"/>
              </a:ext>
            </a:extLst>
          </p:cNvPr>
          <p:cNvSpPr>
            <a:spLocks noGrp="1"/>
          </p:cNvSpPr>
          <p:nvPr>
            <p:ph type="body" sz="quarter" idx="36" hasCustomPrompt="1"/>
          </p:nvPr>
        </p:nvSpPr>
        <p:spPr>
          <a:xfrm>
            <a:off x="7057463" y="991879"/>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1</a:t>
            </a:r>
            <a:endParaRPr lang="en-US" dirty="0"/>
          </a:p>
        </p:txBody>
      </p:sp>
      <p:sp>
        <p:nvSpPr>
          <p:cNvPr id="2" name="Slide Number Placeholder 9">
            <a:extLst>
              <a:ext uri="{FF2B5EF4-FFF2-40B4-BE49-F238E27FC236}">
                <a16:creationId xmlns:a16="http://schemas.microsoft.com/office/drawing/2014/main" id="{F1C22579-C323-4DA4-A9DC-724BAD6DE0BF}"/>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3" name="Text Placeholder 19">
            <a:extLst>
              <a:ext uri="{FF2B5EF4-FFF2-40B4-BE49-F238E27FC236}">
                <a16:creationId xmlns:a16="http://schemas.microsoft.com/office/drawing/2014/main" id="{EF48F472-2DBA-4540-94EF-E6F2B94FE456}"/>
              </a:ext>
            </a:extLst>
          </p:cNvPr>
          <p:cNvSpPr>
            <a:spLocks noGrp="1"/>
          </p:cNvSpPr>
          <p:nvPr userDrawn="1"/>
        </p:nvSpPr>
        <p:spPr>
          <a:xfrm>
            <a:off x="5493025" y="578929"/>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30" name="Text Placeholder 20">
            <a:extLst>
              <a:ext uri="{FF2B5EF4-FFF2-40B4-BE49-F238E27FC236}">
                <a16:creationId xmlns:a16="http://schemas.microsoft.com/office/drawing/2014/main" id="{06D145A8-9808-4B5E-B1C2-61C99F979E45}"/>
              </a:ext>
            </a:extLst>
          </p:cNvPr>
          <p:cNvSpPr>
            <a:spLocks noGrp="1"/>
          </p:cNvSpPr>
          <p:nvPr userDrawn="1"/>
        </p:nvSpPr>
        <p:spPr>
          <a:xfrm>
            <a:off x="5702574" y="827939"/>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32" name="Text Placeholder 21">
            <a:extLst>
              <a:ext uri="{FF2B5EF4-FFF2-40B4-BE49-F238E27FC236}">
                <a16:creationId xmlns:a16="http://schemas.microsoft.com/office/drawing/2014/main" id="{42EF2FF5-43FF-4CA6-8DC7-8DC67D984B73}"/>
              </a:ext>
            </a:extLst>
          </p:cNvPr>
          <p:cNvSpPr>
            <a:spLocks noGrp="1"/>
          </p:cNvSpPr>
          <p:nvPr userDrawn="1"/>
        </p:nvSpPr>
        <p:spPr>
          <a:xfrm>
            <a:off x="5488782" y="1617290"/>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34" name="Text Placeholder 22">
            <a:extLst>
              <a:ext uri="{FF2B5EF4-FFF2-40B4-BE49-F238E27FC236}">
                <a16:creationId xmlns:a16="http://schemas.microsoft.com/office/drawing/2014/main" id="{C6A8089C-4628-466D-9A83-850942A4F395}"/>
              </a:ext>
            </a:extLst>
          </p:cNvPr>
          <p:cNvSpPr>
            <a:spLocks noGrp="1"/>
          </p:cNvSpPr>
          <p:nvPr userDrawn="1"/>
        </p:nvSpPr>
        <p:spPr>
          <a:xfrm>
            <a:off x="5689222" y="1826416"/>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36" name="Text Placeholder 23">
            <a:extLst>
              <a:ext uri="{FF2B5EF4-FFF2-40B4-BE49-F238E27FC236}">
                <a16:creationId xmlns:a16="http://schemas.microsoft.com/office/drawing/2014/main" id="{2419450D-8D31-4FB8-935C-1F038D70BFB4}"/>
              </a:ext>
            </a:extLst>
          </p:cNvPr>
          <p:cNvSpPr>
            <a:spLocks noGrp="1"/>
          </p:cNvSpPr>
          <p:nvPr userDrawn="1"/>
        </p:nvSpPr>
        <p:spPr>
          <a:xfrm>
            <a:off x="5488782" y="2661633"/>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38" name="Text Placeholder 24">
            <a:extLst>
              <a:ext uri="{FF2B5EF4-FFF2-40B4-BE49-F238E27FC236}">
                <a16:creationId xmlns:a16="http://schemas.microsoft.com/office/drawing/2014/main" id="{5BE829E1-36FD-4714-AF33-7BC08D4D830C}"/>
              </a:ext>
            </a:extLst>
          </p:cNvPr>
          <p:cNvSpPr>
            <a:spLocks noGrp="1"/>
          </p:cNvSpPr>
          <p:nvPr userDrawn="1"/>
        </p:nvSpPr>
        <p:spPr>
          <a:xfrm>
            <a:off x="5698331" y="2859139"/>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40" name="Text Placeholder 25">
            <a:extLst>
              <a:ext uri="{FF2B5EF4-FFF2-40B4-BE49-F238E27FC236}">
                <a16:creationId xmlns:a16="http://schemas.microsoft.com/office/drawing/2014/main" id="{62614FF3-F16B-4352-B1FF-206F8B869A6D}"/>
              </a:ext>
            </a:extLst>
          </p:cNvPr>
          <p:cNvSpPr>
            <a:spLocks noGrp="1"/>
          </p:cNvSpPr>
          <p:nvPr userDrawn="1"/>
        </p:nvSpPr>
        <p:spPr>
          <a:xfrm>
            <a:off x="5498307" y="3694517"/>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42" name="Text Placeholder 26">
            <a:extLst>
              <a:ext uri="{FF2B5EF4-FFF2-40B4-BE49-F238E27FC236}">
                <a16:creationId xmlns:a16="http://schemas.microsoft.com/office/drawing/2014/main" id="{75FD85DA-A1D6-44A4-8772-E00E44AE6FA4}"/>
              </a:ext>
            </a:extLst>
          </p:cNvPr>
          <p:cNvSpPr>
            <a:spLocks noGrp="1"/>
          </p:cNvSpPr>
          <p:nvPr userDrawn="1"/>
        </p:nvSpPr>
        <p:spPr>
          <a:xfrm>
            <a:off x="5707856" y="389202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
        <p:nvSpPr>
          <p:cNvPr id="44" name="Text Placeholder 27">
            <a:extLst>
              <a:ext uri="{FF2B5EF4-FFF2-40B4-BE49-F238E27FC236}">
                <a16:creationId xmlns:a16="http://schemas.microsoft.com/office/drawing/2014/main" id="{C96B2B81-ED18-408E-82FC-0D5A7DF867D4}"/>
              </a:ext>
            </a:extLst>
          </p:cNvPr>
          <p:cNvSpPr>
            <a:spLocks noGrp="1"/>
          </p:cNvSpPr>
          <p:nvPr userDrawn="1"/>
        </p:nvSpPr>
        <p:spPr>
          <a:xfrm>
            <a:off x="5507832" y="4737713"/>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5</a:t>
            </a:r>
          </a:p>
        </p:txBody>
      </p:sp>
      <p:sp>
        <p:nvSpPr>
          <p:cNvPr id="46" name="Text Placeholder 28">
            <a:extLst>
              <a:ext uri="{FF2B5EF4-FFF2-40B4-BE49-F238E27FC236}">
                <a16:creationId xmlns:a16="http://schemas.microsoft.com/office/drawing/2014/main" id="{7286DFCA-220F-47FC-ABBA-6E01AEA8B1B2}"/>
              </a:ext>
            </a:extLst>
          </p:cNvPr>
          <p:cNvSpPr>
            <a:spLocks noGrp="1"/>
          </p:cNvSpPr>
          <p:nvPr userDrawn="1"/>
        </p:nvSpPr>
        <p:spPr>
          <a:xfrm>
            <a:off x="5717381" y="4935219"/>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05</a:t>
            </a:r>
          </a:p>
        </p:txBody>
      </p:sp>
      <p:sp>
        <p:nvSpPr>
          <p:cNvPr id="48" name="Text Placeholder 29">
            <a:extLst>
              <a:ext uri="{FF2B5EF4-FFF2-40B4-BE49-F238E27FC236}">
                <a16:creationId xmlns:a16="http://schemas.microsoft.com/office/drawing/2014/main" id="{41BA4015-353F-44DA-B207-3CD33997C821}"/>
              </a:ext>
            </a:extLst>
          </p:cNvPr>
          <p:cNvSpPr>
            <a:spLocks noGrp="1"/>
          </p:cNvSpPr>
          <p:nvPr userDrawn="1"/>
        </p:nvSpPr>
        <p:spPr>
          <a:xfrm>
            <a:off x="5507832" y="5762451"/>
            <a:ext cx="1190625" cy="1035050"/>
          </a:xfrm>
          <a:prstGeom prst="rect">
            <a:avLst/>
          </a:prstGeom>
        </p:spPr>
        <p:txBody>
          <a:bodyPr vert="horz" lIns="0" tIns="0" rIns="0" bIns="0" rtlCol="0">
            <a:noAutofit/>
          </a:bodyPr>
          <a:lstStyle>
            <a:lvl1pPr marL="0" indent="0" algn="ctr" rtl="0" eaLnBrk="1" fontAlgn="base" hangingPunct="1">
              <a:lnSpc>
                <a:spcPct val="110000"/>
              </a:lnSpc>
              <a:spcBef>
                <a:spcPts val="120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6</a:t>
            </a:r>
          </a:p>
          <a:p>
            <a:endParaRPr lang="en-US" dirty="0"/>
          </a:p>
        </p:txBody>
      </p:sp>
      <p:sp>
        <p:nvSpPr>
          <p:cNvPr id="50" name="Text Placeholder 30">
            <a:extLst>
              <a:ext uri="{FF2B5EF4-FFF2-40B4-BE49-F238E27FC236}">
                <a16:creationId xmlns:a16="http://schemas.microsoft.com/office/drawing/2014/main" id="{AF481716-A7FB-4BC6-9EF2-D10B08852BDD}"/>
              </a:ext>
            </a:extLst>
          </p:cNvPr>
          <p:cNvSpPr>
            <a:spLocks noGrp="1"/>
          </p:cNvSpPr>
          <p:nvPr userDrawn="1"/>
        </p:nvSpPr>
        <p:spPr>
          <a:xfrm>
            <a:off x="5717381" y="5976310"/>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06</a:t>
            </a:r>
          </a:p>
        </p:txBody>
      </p:sp>
    </p:spTree>
    <p:extLst>
      <p:ext uri="{BB962C8B-B14F-4D97-AF65-F5344CB8AC3E}">
        <p14:creationId xmlns:p14="http://schemas.microsoft.com/office/powerpoint/2010/main" val="417378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5 item Agenda Slide - partia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58184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1</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739373"/>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pic>
        <p:nvPicPr>
          <p:cNvPr id="4098" name="Picture 2">
            <a:extLst>
              <a:ext uri="{FF2B5EF4-FFF2-40B4-BE49-F238E27FC236}">
                <a16:creationId xmlns:a16="http://schemas.microsoft.com/office/drawing/2014/main" id="{B51A7E48-4036-47CE-80EF-567E79C4DF2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4438" y="111143"/>
            <a:ext cx="2438400"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8A4B9F21-E84C-471A-B632-BECFB23AB5B7}"/>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3" name="Text Placeholder 19">
            <a:extLst>
              <a:ext uri="{FF2B5EF4-FFF2-40B4-BE49-F238E27FC236}">
                <a16:creationId xmlns:a16="http://schemas.microsoft.com/office/drawing/2014/main" id="{66315CEC-E986-4EF6-AD65-B68EE26CD014}"/>
              </a:ext>
            </a:extLst>
          </p:cNvPr>
          <p:cNvSpPr>
            <a:spLocks noGrp="1"/>
          </p:cNvSpPr>
          <p:nvPr userDrawn="1"/>
        </p:nvSpPr>
        <p:spPr>
          <a:xfrm>
            <a:off x="5493025" y="1125583"/>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1" name="Text Placeholder 20">
            <a:extLst>
              <a:ext uri="{FF2B5EF4-FFF2-40B4-BE49-F238E27FC236}">
                <a16:creationId xmlns:a16="http://schemas.microsoft.com/office/drawing/2014/main" id="{CC0BCA30-E229-4812-9535-2DE7B9F32D04}"/>
              </a:ext>
            </a:extLst>
          </p:cNvPr>
          <p:cNvSpPr>
            <a:spLocks noGrp="1"/>
          </p:cNvSpPr>
          <p:nvPr userDrawn="1"/>
        </p:nvSpPr>
        <p:spPr>
          <a:xfrm>
            <a:off x="5702574" y="137459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2" name="Text Placeholder 21">
            <a:extLst>
              <a:ext uri="{FF2B5EF4-FFF2-40B4-BE49-F238E27FC236}">
                <a16:creationId xmlns:a16="http://schemas.microsoft.com/office/drawing/2014/main" id="{3C04F514-8A44-4F56-8229-881C7C336F5E}"/>
              </a:ext>
            </a:extLst>
          </p:cNvPr>
          <p:cNvSpPr>
            <a:spLocks noGrp="1"/>
          </p:cNvSpPr>
          <p:nvPr userDrawn="1"/>
        </p:nvSpPr>
        <p:spPr>
          <a:xfrm>
            <a:off x="5488782" y="23925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3" name="Text Placeholder 22">
            <a:extLst>
              <a:ext uri="{FF2B5EF4-FFF2-40B4-BE49-F238E27FC236}">
                <a16:creationId xmlns:a16="http://schemas.microsoft.com/office/drawing/2014/main" id="{84501853-E906-4843-A339-B46FE33ECC85}"/>
              </a:ext>
            </a:extLst>
          </p:cNvPr>
          <p:cNvSpPr>
            <a:spLocks noGrp="1"/>
          </p:cNvSpPr>
          <p:nvPr userDrawn="1"/>
        </p:nvSpPr>
        <p:spPr>
          <a:xfrm>
            <a:off x="5689222" y="2601667"/>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5" name="Text Placeholder 23">
            <a:extLst>
              <a:ext uri="{FF2B5EF4-FFF2-40B4-BE49-F238E27FC236}">
                <a16:creationId xmlns:a16="http://schemas.microsoft.com/office/drawing/2014/main" id="{38378067-34AC-42C1-A571-EBB170C2C412}"/>
              </a:ext>
            </a:extLst>
          </p:cNvPr>
          <p:cNvSpPr>
            <a:spLocks noGrp="1"/>
          </p:cNvSpPr>
          <p:nvPr userDrawn="1"/>
        </p:nvSpPr>
        <p:spPr>
          <a:xfrm>
            <a:off x="5488782" y="3486579"/>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6" name="Text Placeholder 24">
            <a:extLst>
              <a:ext uri="{FF2B5EF4-FFF2-40B4-BE49-F238E27FC236}">
                <a16:creationId xmlns:a16="http://schemas.microsoft.com/office/drawing/2014/main" id="{14E92550-81D4-4733-AA35-9E0DF0D2994F}"/>
              </a:ext>
            </a:extLst>
          </p:cNvPr>
          <p:cNvSpPr>
            <a:spLocks noGrp="1"/>
          </p:cNvSpPr>
          <p:nvPr userDrawn="1"/>
        </p:nvSpPr>
        <p:spPr>
          <a:xfrm>
            <a:off x="5698331" y="3684085"/>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7" name="Text Placeholder 25">
            <a:extLst>
              <a:ext uri="{FF2B5EF4-FFF2-40B4-BE49-F238E27FC236}">
                <a16:creationId xmlns:a16="http://schemas.microsoft.com/office/drawing/2014/main" id="{C875C2A1-2F3D-4DF3-8F1F-4522F0DEAE3A}"/>
              </a:ext>
            </a:extLst>
          </p:cNvPr>
          <p:cNvSpPr>
            <a:spLocks noGrp="1"/>
          </p:cNvSpPr>
          <p:nvPr userDrawn="1"/>
        </p:nvSpPr>
        <p:spPr>
          <a:xfrm>
            <a:off x="5498307" y="4628792"/>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8" name="Text Placeholder 26">
            <a:extLst>
              <a:ext uri="{FF2B5EF4-FFF2-40B4-BE49-F238E27FC236}">
                <a16:creationId xmlns:a16="http://schemas.microsoft.com/office/drawing/2014/main" id="{C5E16622-EBE4-4CB8-92C8-931021FC467F}"/>
              </a:ext>
            </a:extLst>
          </p:cNvPr>
          <p:cNvSpPr>
            <a:spLocks noGrp="1"/>
          </p:cNvSpPr>
          <p:nvPr userDrawn="1"/>
        </p:nvSpPr>
        <p:spPr>
          <a:xfrm>
            <a:off x="5707856" y="482629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
        <p:nvSpPr>
          <p:cNvPr id="19" name="Text Placeholder 27">
            <a:extLst>
              <a:ext uri="{FF2B5EF4-FFF2-40B4-BE49-F238E27FC236}">
                <a16:creationId xmlns:a16="http://schemas.microsoft.com/office/drawing/2014/main" id="{12F00822-981C-4F43-A956-9E5222A5EFD2}"/>
              </a:ext>
            </a:extLst>
          </p:cNvPr>
          <p:cNvSpPr>
            <a:spLocks noGrp="1"/>
          </p:cNvSpPr>
          <p:nvPr userDrawn="1"/>
        </p:nvSpPr>
        <p:spPr>
          <a:xfrm>
            <a:off x="5507832" y="5791258"/>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5</a:t>
            </a:r>
          </a:p>
        </p:txBody>
      </p:sp>
      <p:sp>
        <p:nvSpPr>
          <p:cNvPr id="20" name="Text Placeholder 28">
            <a:extLst>
              <a:ext uri="{FF2B5EF4-FFF2-40B4-BE49-F238E27FC236}">
                <a16:creationId xmlns:a16="http://schemas.microsoft.com/office/drawing/2014/main" id="{7ACBA22E-51A9-4F0E-A966-040CC297EFB6}"/>
              </a:ext>
            </a:extLst>
          </p:cNvPr>
          <p:cNvSpPr>
            <a:spLocks noGrp="1"/>
          </p:cNvSpPr>
          <p:nvPr userDrawn="1"/>
        </p:nvSpPr>
        <p:spPr>
          <a:xfrm>
            <a:off x="5717381" y="5988764"/>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05</a:t>
            </a:r>
          </a:p>
        </p:txBody>
      </p:sp>
    </p:spTree>
    <p:extLst>
      <p:ext uri="{BB962C8B-B14F-4D97-AF65-F5344CB8AC3E}">
        <p14:creationId xmlns:p14="http://schemas.microsoft.com/office/powerpoint/2010/main" val="374802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b="1">
                <a:solidFill>
                  <a:srgbClr val="595959"/>
                </a:solidFill>
                <a:latin typeface="Poppins"/>
              </a:defRPr>
            </a:lvl1pPr>
          </a:lstStyle>
          <a:p>
            <a:pPr lvl="0"/>
            <a:r>
              <a:rPr lang="en-US" b="1" dirty="0">
                <a:latin typeface="Poppins"/>
              </a:rPr>
              <a:t>Item 1</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739373"/>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504E538A-F0AB-4724-AD3D-DCFB68E01FDE}"/>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3" name="Slide Number Placeholder 9">
            <a:extLst>
              <a:ext uri="{FF2B5EF4-FFF2-40B4-BE49-F238E27FC236}">
                <a16:creationId xmlns:a16="http://schemas.microsoft.com/office/drawing/2014/main" id="{82DE918C-BDE3-4772-9E37-263C8FDFD7C2}"/>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11" name="Text Placeholder 19">
            <a:extLst>
              <a:ext uri="{FF2B5EF4-FFF2-40B4-BE49-F238E27FC236}">
                <a16:creationId xmlns:a16="http://schemas.microsoft.com/office/drawing/2014/main" id="{0B05AA21-9164-4B31-B5AA-F62E9901F257}"/>
              </a:ext>
            </a:extLst>
          </p:cNvPr>
          <p:cNvSpPr>
            <a:spLocks noGrp="1"/>
          </p:cNvSpPr>
          <p:nvPr userDrawn="1"/>
        </p:nvSpPr>
        <p:spPr>
          <a:xfrm>
            <a:off x="5493025" y="1135522"/>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2" name="Text Placeholder 20">
            <a:extLst>
              <a:ext uri="{FF2B5EF4-FFF2-40B4-BE49-F238E27FC236}">
                <a16:creationId xmlns:a16="http://schemas.microsoft.com/office/drawing/2014/main" id="{830AF471-0D07-4484-80DE-52123F997FCF}"/>
              </a:ext>
            </a:extLst>
          </p:cNvPr>
          <p:cNvSpPr>
            <a:spLocks noGrp="1"/>
          </p:cNvSpPr>
          <p:nvPr userDrawn="1"/>
        </p:nvSpPr>
        <p:spPr>
          <a:xfrm>
            <a:off x="5702574" y="1384532"/>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3" name="Text Placeholder 21">
            <a:extLst>
              <a:ext uri="{FF2B5EF4-FFF2-40B4-BE49-F238E27FC236}">
                <a16:creationId xmlns:a16="http://schemas.microsoft.com/office/drawing/2014/main" id="{959E758B-4632-4455-9613-354E7C8CD38E}"/>
              </a:ext>
            </a:extLst>
          </p:cNvPr>
          <p:cNvSpPr>
            <a:spLocks noGrp="1"/>
          </p:cNvSpPr>
          <p:nvPr userDrawn="1"/>
        </p:nvSpPr>
        <p:spPr>
          <a:xfrm>
            <a:off x="5488782" y="23925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5" name="Text Placeholder 22">
            <a:extLst>
              <a:ext uri="{FF2B5EF4-FFF2-40B4-BE49-F238E27FC236}">
                <a16:creationId xmlns:a16="http://schemas.microsoft.com/office/drawing/2014/main" id="{2E21A3C1-0699-406B-B212-0116045F7617}"/>
              </a:ext>
            </a:extLst>
          </p:cNvPr>
          <p:cNvSpPr>
            <a:spLocks noGrp="1"/>
          </p:cNvSpPr>
          <p:nvPr userDrawn="1"/>
        </p:nvSpPr>
        <p:spPr>
          <a:xfrm>
            <a:off x="5689222" y="2601667"/>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6" name="Text Placeholder 23">
            <a:extLst>
              <a:ext uri="{FF2B5EF4-FFF2-40B4-BE49-F238E27FC236}">
                <a16:creationId xmlns:a16="http://schemas.microsoft.com/office/drawing/2014/main" id="{8B19AD38-EDB3-4E31-BCB1-641B5A1A6047}"/>
              </a:ext>
            </a:extLst>
          </p:cNvPr>
          <p:cNvSpPr>
            <a:spLocks noGrp="1"/>
          </p:cNvSpPr>
          <p:nvPr userDrawn="1"/>
        </p:nvSpPr>
        <p:spPr>
          <a:xfrm>
            <a:off x="5488782" y="3486579"/>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7" name="Text Placeholder 24">
            <a:extLst>
              <a:ext uri="{FF2B5EF4-FFF2-40B4-BE49-F238E27FC236}">
                <a16:creationId xmlns:a16="http://schemas.microsoft.com/office/drawing/2014/main" id="{17B94F47-7B3C-42FE-95FB-F1E240B56D64}"/>
              </a:ext>
            </a:extLst>
          </p:cNvPr>
          <p:cNvSpPr>
            <a:spLocks noGrp="1"/>
          </p:cNvSpPr>
          <p:nvPr userDrawn="1"/>
        </p:nvSpPr>
        <p:spPr>
          <a:xfrm>
            <a:off x="5698331" y="3684085"/>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8" name="Text Placeholder 25">
            <a:extLst>
              <a:ext uri="{FF2B5EF4-FFF2-40B4-BE49-F238E27FC236}">
                <a16:creationId xmlns:a16="http://schemas.microsoft.com/office/drawing/2014/main" id="{40762D38-4B02-4C5E-B607-C0189D63D7D7}"/>
              </a:ext>
            </a:extLst>
          </p:cNvPr>
          <p:cNvSpPr>
            <a:spLocks noGrp="1"/>
          </p:cNvSpPr>
          <p:nvPr userDrawn="1"/>
        </p:nvSpPr>
        <p:spPr>
          <a:xfrm>
            <a:off x="5498307" y="4628792"/>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9" name="Text Placeholder 26">
            <a:extLst>
              <a:ext uri="{FF2B5EF4-FFF2-40B4-BE49-F238E27FC236}">
                <a16:creationId xmlns:a16="http://schemas.microsoft.com/office/drawing/2014/main" id="{9FADFE07-81E4-4E39-8B33-371D3C6118F7}"/>
              </a:ext>
            </a:extLst>
          </p:cNvPr>
          <p:cNvSpPr>
            <a:spLocks noGrp="1"/>
          </p:cNvSpPr>
          <p:nvPr userDrawn="1"/>
        </p:nvSpPr>
        <p:spPr>
          <a:xfrm>
            <a:off x="5707856" y="482629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
        <p:nvSpPr>
          <p:cNvPr id="20" name="Text Placeholder 27">
            <a:extLst>
              <a:ext uri="{FF2B5EF4-FFF2-40B4-BE49-F238E27FC236}">
                <a16:creationId xmlns:a16="http://schemas.microsoft.com/office/drawing/2014/main" id="{09E1746E-0B1C-48E9-BFD5-94B78D58B2F4}"/>
              </a:ext>
            </a:extLst>
          </p:cNvPr>
          <p:cNvSpPr>
            <a:spLocks noGrp="1"/>
          </p:cNvSpPr>
          <p:nvPr userDrawn="1"/>
        </p:nvSpPr>
        <p:spPr>
          <a:xfrm>
            <a:off x="5507832" y="5791258"/>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5</a:t>
            </a:r>
          </a:p>
        </p:txBody>
      </p:sp>
      <p:sp>
        <p:nvSpPr>
          <p:cNvPr id="21" name="Text Placeholder 28">
            <a:extLst>
              <a:ext uri="{FF2B5EF4-FFF2-40B4-BE49-F238E27FC236}">
                <a16:creationId xmlns:a16="http://schemas.microsoft.com/office/drawing/2014/main" id="{4B738153-C1BF-4C4C-A25B-B3D45B4B9790}"/>
              </a:ext>
            </a:extLst>
          </p:cNvPr>
          <p:cNvSpPr>
            <a:spLocks noGrp="1"/>
          </p:cNvSpPr>
          <p:nvPr userDrawn="1"/>
        </p:nvSpPr>
        <p:spPr>
          <a:xfrm>
            <a:off x="5717381" y="5988764"/>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05</a:t>
            </a:r>
          </a:p>
        </p:txBody>
      </p:sp>
    </p:spTree>
    <p:extLst>
      <p:ext uri="{BB962C8B-B14F-4D97-AF65-F5344CB8AC3E}">
        <p14:creationId xmlns:p14="http://schemas.microsoft.com/office/powerpoint/2010/main" val="16028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4 topic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955425"/>
            <a:ext cx="3686175" cy="512762"/>
          </a:xfrm>
        </p:spPr>
        <p:txBody>
          <a:bodyPr/>
          <a:lstStyle>
            <a:lvl1pPr>
              <a:defRPr b="1">
                <a:solidFill>
                  <a:srgbClr val="595959"/>
                </a:solidFill>
                <a:latin typeface="Poppins"/>
              </a:defRPr>
            </a:lvl1pPr>
          </a:lstStyle>
          <a:p>
            <a:pPr lvl="0"/>
            <a:r>
              <a:rPr lang="en-US" b="1" dirty="0">
                <a:latin typeface="Poppins"/>
              </a:rPr>
              <a:t>Item 1</a:t>
            </a:r>
            <a:br>
              <a:rPr lang="en-US" b="1" dirty="0">
                <a:latin typeface="Poppins"/>
              </a:rPr>
            </a:b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323541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4515395"/>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579538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504E538A-F0AB-4724-AD3D-DCFB68E01FDE}"/>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3" name="Slide Number Placeholder 9">
            <a:extLst>
              <a:ext uri="{FF2B5EF4-FFF2-40B4-BE49-F238E27FC236}">
                <a16:creationId xmlns:a16="http://schemas.microsoft.com/office/drawing/2014/main" id="{82DE918C-BDE3-4772-9E37-263C8FDFD7C2}"/>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11" name="Text Placeholder 19">
            <a:extLst>
              <a:ext uri="{FF2B5EF4-FFF2-40B4-BE49-F238E27FC236}">
                <a16:creationId xmlns:a16="http://schemas.microsoft.com/office/drawing/2014/main" id="{0B05AA21-9164-4B31-B5AA-F62E9901F257}"/>
              </a:ext>
            </a:extLst>
          </p:cNvPr>
          <p:cNvSpPr>
            <a:spLocks noGrp="1"/>
          </p:cNvSpPr>
          <p:nvPr userDrawn="1"/>
        </p:nvSpPr>
        <p:spPr>
          <a:xfrm>
            <a:off x="5493025" y="15234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2" name="Text Placeholder 20">
            <a:extLst>
              <a:ext uri="{FF2B5EF4-FFF2-40B4-BE49-F238E27FC236}">
                <a16:creationId xmlns:a16="http://schemas.microsoft.com/office/drawing/2014/main" id="{830AF471-0D07-4484-80DE-52123F997FCF}"/>
              </a:ext>
            </a:extLst>
          </p:cNvPr>
          <p:cNvSpPr>
            <a:spLocks noGrp="1"/>
          </p:cNvSpPr>
          <p:nvPr userDrawn="1"/>
        </p:nvSpPr>
        <p:spPr>
          <a:xfrm>
            <a:off x="5702574" y="1772451"/>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3" name="Text Placeholder 21">
            <a:extLst>
              <a:ext uri="{FF2B5EF4-FFF2-40B4-BE49-F238E27FC236}">
                <a16:creationId xmlns:a16="http://schemas.microsoft.com/office/drawing/2014/main" id="{959E758B-4632-4455-9613-354E7C8CD38E}"/>
              </a:ext>
            </a:extLst>
          </p:cNvPr>
          <p:cNvSpPr>
            <a:spLocks noGrp="1"/>
          </p:cNvSpPr>
          <p:nvPr userDrawn="1"/>
        </p:nvSpPr>
        <p:spPr>
          <a:xfrm>
            <a:off x="5488782" y="283564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5" name="Text Placeholder 22">
            <a:extLst>
              <a:ext uri="{FF2B5EF4-FFF2-40B4-BE49-F238E27FC236}">
                <a16:creationId xmlns:a16="http://schemas.microsoft.com/office/drawing/2014/main" id="{2E21A3C1-0699-406B-B212-0116045F7617}"/>
              </a:ext>
            </a:extLst>
          </p:cNvPr>
          <p:cNvSpPr>
            <a:spLocks noGrp="1"/>
          </p:cNvSpPr>
          <p:nvPr userDrawn="1"/>
        </p:nvSpPr>
        <p:spPr>
          <a:xfrm>
            <a:off x="5689222" y="305424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6" name="Text Placeholder 23">
            <a:extLst>
              <a:ext uri="{FF2B5EF4-FFF2-40B4-BE49-F238E27FC236}">
                <a16:creationId xmlns:a16="http://schemas.microsoft.com/office/drawing/2014/main" id="{8B19AD38-EDB3-4E31-BCB1-641B5A1A6047}"/>
              </a:ext>
            </a:extLst>
          </p:cNvPr>
          <p:cNvSpPr>
            <a:spLocks noGrp="1"/>
          </p:cNvSpPr>
          <p:nvPr userDrawn="1"/>
        </p:nvSpPr>
        <p:spPr>
          <a:xfrm>
            <a:off x="5488782" y="414785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7" name="Text Placeholder 24">
            <a:extLst>
              <a:ext uri="{FF2B5EF4-FFF2-40B4-BE49-F238E27FC236}">
                <a16:creationId xmlns:a16="http://schemas.microsoft.com/office/drawing/2014/main" id="{17B94F47-7B3C-42FE-95FB-F1E240B56D64}"/>
              </a:ext>
            </a:extLst>
          </p:cNvPr>
          <p:cNvSpPr>
            <a:spLocks noGrp="1"/>
          </p:cNvSpPr>
          <p:nvPr userDrawn="1"/>
        </p:nvSpPr>
        <p:spPr>
          <a:xfrm>
            <a:off x="5698331" y="433061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8" name="Text Placeholder 25">
            <a:extLst>
              <a:ext uri="{FF2B5EF4-FFF2-40B4-BE49-F238E27FC236}">
                <a16:creationId xmlns:a16="http://schemas.microsoft.com/office/drawing/2014/main" id="{40762D38-4B02-4C5E-B607-C0189D63D7D7}"/>
              </a:ext>
            </a:extLst>
          </p:cNvPr>
          <p:cNvSpPr>
            <a:spLocks noGrp="1"/>
          </p:cNvSpPr>
          <p:nvPr userDrawn="1"/>
        </p:nvSpPr>
        <p:spPr>
          <a:xfrm>
            <a:off x="5498307" y="546005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9" name="Text Placeholder 26">
            <a:extLst>
              <a:ext uri="{FF2B5EF4-FFF2-40B4-BE49-F238E27FC236}">
                <a16:creationId xmlns:a16="http://schemas.microsoft.com/office/drawing/2014/main" id="{9FADFE07-81E4-4E39-8B33-371D3C6118F7}"/>
              </a:ext>
            </a:extLst>
          </p:cNvPr>
          <p:cNvSpPr>
            <a:spLocks noGrp="1"/>
          </p:cNvSpPr>
          <p:nvPr userDrawn="1"/>
        </p:nvSpPr>
        <p:spPr>
          <a:xfrm>
            <a:off x="5707856" y="5657562"/>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Tree>
    <p:extLst>
      <p:ext uri="{BB962C8B-B14F-4D97-AF65-F5344CB8AC3E}">
        <p14:creationId xmlns:p14="http://schemas.microsoft.com/office/powerpoint/2010/main" val="241278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opic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955425"/>
            <a:ext cx="3686175" cy="512762"/>
          </a:xfrm>
        </p:spPr>
        <p:txBody>
          <a:bodyPr/>
          <a:lstStyle>
            <a:lvl1pPr>
              <a:defRPr b="1">
                <a:solidFill>
                  <a:srgbClr val="595959"/>
                </a:solidFill>
                <a:latin typeface="Poppins"/>
              </a:defRPr>
            </a:lvl1pPr>
          </a:lstStyle>
          <a:p>
            <a:pPr lvl="0"/>
            <a:r>
              <a:rPr lang="en-US" b="1" dirty="0">
                <a:latin typeface="Poppins"/>
              </a:rPr>
              <a:t>Item 1</a:t>
            </a:r>
            <a:br>
              <a:rPr lang="en-US" b="1" dirty="0">
                <a:latin typeface="Poppins"/>
              </a:rPr>
            </a:b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323541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4515395"/>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579538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504E538A-F0AB-4724-AD3D-DCFB68E01FDE}"/>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3" name="Slide Number Placeholder 9">
            <a:extLst>
              <a:ext uri="{FF2B5EF4-FFF2-40B4-BE49-F238E27FC236}">
                <a16:creationId xmlns:a16="http://schemas.microsoft.com/office/drawing/2014/main" id="{82DE918C-BDE3-4772-9E37-263C8FDFD7C2}"/>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11" name="Text Placeholder 19">
            <a:extLst>
              <a:ext uri="{FF2B5EF4-FFF2-40B4-BE49-F238E27FC236}">
                <a16:creationId xmlns:a16="http://schemas.microsoft.com/office/drawing/2014/main" id="{0B05AA21-9164-4B31-B5AA-F62E9901F257}"/>
              </a:ext>
            </a:extLst>
          </p:cNvPr>
          <p:cNvSpPr>
            <a:spLocks noGrp="1"/>
          </p:cNvSpPr>
          <p:nvPr userDrawn="1"/>
        </p:nvSpPr>
        <p:spPr>
          <a:xfrm>
            <a:off x="5493025" y="15234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2" name="Text Placeholder 20">
            <a:extLst>
              <a:ext uri="{FF2B5EF4-FFF2-40B4-BE49-F238E27FC236}">
                <a16:creationId xmlns:a16="http://schemas.microsoft.com/office/drawing/2014/main" id="{830AF471-0D07-4484-80DE-52123F997FCF}"/>
              </a:ext>
            </a:extLst>
          </p:cNvPr>
          <p:cNvSpPr>
            <a:spLocks noGrp="1"/>
          </p:cNvSpPr>
          <p:nvPr userDrawn="1"/>
        </p:nvSpPr>
        <p:spPr>
          <a:xfrm>
            <a:off x="5702574" y="1772451"/>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3" name="Text Placeholder 21">
            <a:extLst>
              <a:ext uri="{FF2B5EF4-FFF2-40B4-BE49-F238E27FC236}">
                <a16:creationId xmlns:a16="http://schemas.microsoft.com/office/drawing/2014/main" id="{959E758B-4632-4455-9613-354E7C8CD38E}"/>
              </a:ext>
            </a:extLst>
          </p:cNvPr>
          <p:cNvSpPr>
            <a:spLocks noGrp="1"/>
          </p:cNvSpPr>
          <p:nvPr userDrawn="1"/>
        </p:nvSpPr>
        <p:spPr>
          <a:xfrm>
            <a:off x="5488782" y="283564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5" name="Text Placeholder 22">
            <a:extLst>
              <a:ext uri="{FF2B5EF4-FFF2-40B4-BE49-F238E27FC236}">
                <a16:creationId xmlns:a16="http://schemas.microsoft.com/office/drawing/2014/main" id="{2E21A3C1-0699-406B-B212-0116045F7617}"/>
              </a:ext>
            </a:extLst>
          </p:cNvPr>
          <p:cNvSpPr>
            <a:spLocks noGrp="1"/>
          </p:cNvSpPr>
          <p:nvPr userDrawn="1"/>
        </p:nvSpPr>
        <p:spPr>
          <a:xfrm>
            <a:off x="5689222" y="305424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6" name="Text Placeholder 23">
            <a:extLst>
              <a:ext uri="{FF2B5EF4-FFF2-40B4-BE49-F238E27FC236}">
                <a16:creationId xmlns:a16="http://schemas.microsoft.com/office/drawing/2014/main" id="{8B19AD38-EDB3-4E31-BCB1-641B5A1A6047}"/>
              </a:ext>
            </a:extLst>
          </p:cNvPr>
          <p:cNvSpPr>
            <a:spLocks noGrp="1"/>
          </p:cNvSpPr>
          <p:nvPr userDrawn="1"/>
        </p:nvSpPr>
        <p:spPr>
          <a:xfrm>
            <a:off x="5488782" y="414785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7" name="Text Placeholder 24">
            <a:extLst>
              <a:ext uri="{FF2B5EF4-FFF2-40B4-BE49-F238E27FC236}">
                <a16:creationId xmlns:a16="http://schemas.microsoft.com/office/drawing/2014/main" id="{17B94F47-7B3C-42FE-95FB-F1E240B56D64}"/>
              </a:ext>
            </a:extLst>
          </p:cNvPr>
          <p:cNvSpPr>
            <a:spLocks noGrp="1"/>
          </p:cNvSpPr>
          <p:nvPr userDrawn="1"/>
        </p:nvSpPr>
        <p:spPr>
          <a:xfrm>
            <a:off x="5698331" y="433061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8" name="Text Placeholder 25">
            <a:extLst>
              <a:ext uri="{FF2B5EF4-FFF2-40B4-BE49-F238E27FC236}">
                <a16:creationId xmlns:a16="http://schemas.microsoft.com/office/drawing/2014/main" id="{40762D38-4B02-4C5E-B607-C0189D63D7D7}"/>
              </a:ext>
            </a:extLst>
          </p:cNvPr>
          <p:cNvSpPr>
            <a:spLocks noGrp="1"/>
          </p:cNvSpPr>
          <p:nvPr userDrawn="1"/>
        </p:nvSpPr>
        <p:spPr>
          <a:xfrm>
            <a:off x="5498307" y="546005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9" name="Text Placeholder 26">
            <a:extLst>
              <a:ext uri="{FF2B5EF4-FFF2-40B4-BE49-F238E27FC236}">
                <a16:creationId xmlns:a16="http://schemas.microsoft.com/office/drawing/2014/main" id="{9FADFE07-81E4-4E39-8B33-371D3C6118F7}"/>
              </a:ext>
            </a:extLst>
          </p:cNvPr>
          <p:cNvSpPr>
            <a:spLocks noGrp="1"/>
          </p:cNvSpPr>
          <p:nvPr userDrawn="1"/>
        </p:nvSpPr>
        <p:spPr>
          <a:xfrm>
            <a:off x="5707856" y="5657562"/>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Tree>
    <p:extLst>
      <p:ext uri="{BB962C8B-B14F-4D97-AF65-F5344CB8AC3E}">
        <p14:creationId xmlns:p14="http://schemas.microsoft.com/office/powerpoint/2010/main" val="16625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Divider slide">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2" descr="Background Images, Stock Photos &amp; Vectors | Shutterstock">
            <a:extLst>
              <a:ext uri="{FF2B5EF4-FFF2-40B4-BE49-F238E27FC236}">
                <a16:creationId xmlns:a16="http://schemas.microsoft.com/office/drawing/2014/main" id="{48C97281-AC10-46EE-BB0C-65598F9FC13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3" name="Slide Number Placeholder 4">
            <a:extLst>
              <a:ext uri="{FF2B5EF4-FFF2-40B4-BE49-F238E27FC236}">
                <a16:creationId xmlns:a16="http://schemas.microsoft.com/office/drawing/2014/main" id="{76D16AA1-DE9D-4DA3-99B4-612FE2AED679}"/>
              </a:ext>
            </a:extLst>
          </p:cNvPr>
          <p:cNvSpPr>
            <a:spLocks noGrp="1"/>
          </p:cNvSpPr>
          <p:nvPr>
            <p:ph type="sldNum" sz="quarter" idx="4"/>
          </p:nvPr>
        </p:nvSpPr>
        <p:spPr>
          <a:xfrm flipH="1">
            <a:off x="-1494656" y="3493838"/>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
        <p:nvSpPr>
          <p:cNvPr id="9" name="Content Placeholder 8">
            <a:extLst>
              <a:ext uri="{FF2B5EF4-FFF2-40B4-BE49-F238E27FC236}">
                <a16:creationId xmlns:a16="http://schemas.microsoft.com/office/drawing/2014/main" id="{D8272073-AB35-4FF2-AF80-C744164332BE}"/>
              </a:ext>
            </a:extLst>
          </p:cNvPr>
          <p:cNvSpPr>
            <a:spLocks noGrp="1"/>
          </p:cNvSpPr>
          <p:nvPr>
            <p:ph sz="quarter" idx="10" hasCustomPrompt="1"/>
          </p:nvPr>
        </p:nvSpPr>
        <p:spPr>
          <a:xfrm>
            <a:off x="457200" y="2862469"/>
            <a:ext cx="6619875" cy="2266743"/>
          </a:xfrm>
        </p:spPr>
        <p:txBody>
          <a:bodyPr/>
          <a:lstStyle>
            <a:lvl1pPr>
              <a:defRPr sz="7200">
                <a:solidFill>
                  <a:schemeClr val="bg1"/>
                </a:solidFill>
              </a:defRPr>
            </a:lvl1pPr>
          </a:lstStyle>
          <a:p>
            <a:pPr lvl="0"/>
            <a:r>
              <a:rPr lang="en-US" dirty="0"/>
              <a:t>DIVIDER</a:t>
            </a:r>
            <a:br>
              <a:rPr lang="en-US" dirty="0"/>
            </a:br>
            <a:r>
              <a:rPr lang="en-US" dirty="0"/>
              <a:t>SLIDE TITLE</a:t>
            </a:r>
          </a:p>
        </p:txBody>
      </p:sp>
      <p:sp>
        <p:nvSpPr>
          <p:cNvPr id="14" name="Slide Number Placeholder 4">
            <a:extLst>
              <a:ext uri="{FF2B5EF4-FFF2-40B4-BE49-F238E27FC236}">
                <a16:creationId xmlns:a16="http://schemas.microsoft.com/office/drawing/2014/main" id="{964962CC-D8CF-4F79-8FEB-1D0121F53316}"/>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mtClean="0"/>
              <a:pPr>
                <a:defRPr/>
              </a:pPr>
              <a:t>‹#›</a:t>
            </a:fld>
            <a:endParaRPr lang="en-US" dirty="0"/>
          </a:p>
        </p:txBody>
      </p:sp>
      <p:pic>
        <p:nvPicPr>
          <p:cNvPr id="11" name="Picture 10">
            <a:extLst>
              <a:ext uri="{FF2B5EF4-FFF2-40B4-BE49-F238E27FC236}">
                <a16:creationId xmlns:a16="http://schemas.microsoft.com/office/drawing/2014/main" id="{29CC6E79-33EB-4C9A-AD4C-B1D0D5647DD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pic>
        <p:nvPicPr>
          <p:cNvPr id="13" name="Picture 2">
            <a:extLst>
              <a:ext uri="{FF2B5EF4-FFF2-40B4-BE49-F238E27FC236}">
                <a16:creationId xmlns:a16="http://schemas.microsoft.com/office/drawing/2014/main" id="{BD105D7E-CAED-4630-A29A-E9726E0D1E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15637" y="158675"/>
            <a:ext cx="1038225"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6A3DA85A-23A0-41A9-AD11-EB72468A2B76}"/>
              </a:ext>
            </a:extLst>
          </p:cNvPr>
          <p:cNvSpPr txBox="1">
            <a:spLocks/>
          </p:cNvSpPr>
          <p:nvPr userDrawn="1"/>
        </p:nvSpPr>
        <p:spPr>
          <a:xfrm flipH="1">
            <a:off x="11350258" y="63096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bg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2005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4291"/>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sp>
        <p:nvSpPr>
          <p:cNvPr id="2" name="Title Placeholder 1"/>
          <p:cNvSpPr>
            <a:spLocks noGrp="1"/>
          </p:cNvSpPr>
          <p:nvPr>
            <p:ph type="title"/>
          </p:nvPr>
        </p:nvSpPr>
        <p:spPr>
          <a:xfrm>
            <a:off x="1487484" y="190499"/>
            <a:ext cx="9710374" cy="543601"/>
          </a:xfrm>
          <a:prstGeom prst="rect">
            <a:avLst/>
          </a:prstGeom>
        </p:spPr>
        <p:txBody>
          <a:bodyPr vert="horz" lIns="0" tIns="60944" rIns="0" bIns="0" rtlCol="0" anchor="t" anchorCtr="0">
            <a:normAutofit/>
          </a:bodyPr>
          <a:lstStyle/>
          <a:p>
            <a:pPr lvl="0"/>
            <a:r>
              <a:rPr lang="en-US" dirty="0"/>
              <a:t>Insert main title at 36pt min 30pt</a:t>
            </a:r>
            <a:endParaRPr lang="en-AU" dirty="0"/>
          </a:p>
        </p:txBody>
      </p:sp>
      <p:sp>
        <p:nvSpPr>
          <p:cNvPr id="6" name="Slide Number Placeholder 4"/>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4167494195"/>
      </p:ext>
    </p:extLst>
  </p:cSld>
  <p:clrMap bg1="lt1" tx1="dk1" bg2="lt2" tx2="dk2" accent1="accent1" accent2="accent2" accent3="accent3" accent4="accent4" accent5="accent5" accent6="accent6" hlink="hlink" folHlink="folHlink"/>
  <p:sldLayoutIdLst>
    <p:sldLayoutId id="2147485631" r:id="rId1"/>
    <p:sldLayoutId id="2147485632" r:id="rId2"/>
    <p:sldLayoutId id="2147485633" r:id="rId3"/>
    <p:sldLayoutId id="2147485642" r:id="rId4"/>
    <p:sldLayoutId id="2147485635" r:id="rId5"/>
    <p:sldLayoutId id="2147485636" r:id="rId6"/>
    <p:sldLayoutId id="2147485646" r:id="rId7"/>
    <p:sldLayoutId id="2147485643" r:id="rId8"/>
    <p:sldLayoutId id="2147485590" r:id="rId9"/>
    <p:sldLayoutId id="2147485638" r:id="rId10"/>
    <p:sldLayoutId id="2147485591" r:id="rId11"/>
    <p:sldLayoutId id="2147485602" r:id="rId12"/>
    <p:sldLayoutId id="2147485637" r:id="rId13"/>
    <p:sldLayoutId id="2147485641" r:id="rId14"/>
    <p:sldLayoutId id="2147485644" r:id="rId15"/>
    <p:sldLayoutId id="2147485645" r:id="rId16"/>
  </p:sldLayoutIdLst>
  <p:hf hdr="0" ftr="0" dt="0"/>
  <p:txStyles>
    <p:title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p:titleStyle>
    <p:body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19">
          <p15:clr>
            <a:srgbClr val="F26B43"/>
          </p15:clr>
        </p15:guide>
        <p15:guide id="2" pos="225">
          <p15:clr>
            <a:srgbClr val="F26B43"/>
          </p15:clr>
        </p15:guide>
        <p15:guide id="3" pos="7452">
          <p15:clr>
            <a:srgbClr val="F26B43"/>
          </p15:clr>
        </p15:guide>
        <p15:guide id="4" pos="1277">
          <p15:clr>
            <a:srgbClr val="F26B43"/>
          </p15:clr>
        </p15:guide>
        <p15:guide id="5" pos="1460">
          <p15:clr>
            <a:srgbClr val="F26B43"/>
          </p15:clr>
        </p15:guide>
        <p15:guide id="6" pos="2514">
          <p15:clr>
            <a:srgbClr val="F26B43"/>
          </p15:clr>
        </p15:guide>
        <p15:guide id="7" pos="2696">
          <p15:clr>
            <a:srgbClr val="F26B43"/>
          </p15:clr>
        </p15:guide>
        <p15:guide id="8" pos="3929">
          <p15:clr>
            <a:srgbClr val="F26B43"/>
          </p15:clr>
        </p15:guide>
        <p15:guide id="9" pos="3748">
          <p15:clr>
            <a:srgbClr val="F26B43"/>
          </p15:clr>
        </p15:guide>
        <p15:guide id="10" pos="4982">
          <p15:clr>
            <a:srgbClr val="F26B43"/>
          </p15:clr>
        </p15:guide>
        <p15:guide id="11" pos="5162">
          <p15:clr>
            <a:srgbClr val="F26B43"/>
          </p15:clr>
        </p15:guide>
        <p15:guide id="12" pos="6218">
          <p15:clr>
            <a:srgbClr val="F26B43"/>
          </p15:clr>
        </p15:guide>
        <p15:guide id="13" pos="6399">
          <p15:clr>
            <a:srgbClr val="F26B43"/>
          </p15:clr>
        </p15:guide>
        <p15:guide id="14" orient="horz" pos="807">
          <p15:clr>
            <a:srgbClr val="F26B43"/>
          </p15:clr>
        </p15:guide>
        <p15:guide id="15" orient="horz" pos="876">
          <p15:clr>
            <a:srgbClr val="F26B43"/>
          </p15:clr>
        </p15:guide>
        <p15:guide id="16" orient="horz" pos="4031">
          <p15:clr>
            <a:srgbClr val="F26B43"/>
          </p15:clr>
        </p15:guide>
        <p15:guide id="17" orient="horz" pos="597">
          <p15:clr>
            <a:srgbClr val="F26B43"/>
          </p15:clr>
        </p15:guide>
        <p15:guide id="18" orient="horz" pos="2435">
          <p15:clr>
            <a:srgbClr val="F26B43"/>
          </p15:clr>
        </p15:guide>
        <p15:guide id="19" orient="horz" pos="3756">
          <p15:clr>
            <a:srgbClr val="F26B43"/>
          </p15:clr>
        </p15:guide>
        <p15:guide id="20" orient="horz" pos="41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hyperlink" Target="https://pxhere.com/en/photo/604504"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diagramLayout" Target="../diagrams/layout2.xml"/><Relationship Id="rId7" Type="http://schemas.openxmlformats.org/officeDocument/2006/relationships/image" Target="../media/image40.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ommerce.gov/ofm/bas-homepage/business-applications-solution-ba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www.commerce.gov/ofm/bas-homepage/questions-about-bas"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1787B-65CF-409D-B730-932305F3BFAE}"/>
              </a:ext>
            </a:extLst>
          </p:cNvPr>
          <p:cNvSpPr>
            <a:spLocks noGrp="1"/>
          </p:cNvSpPr>
          <p:nvPr>
            <p:ph type="sldNum" sz="quarter" idx="10"/>
          </p:nvPr>
        </p:nvSpPr>
        <p:spPr/>
        <p:txBody>
          <a:bodyPr/>
          <a:lstStyle/>
          <a:p>
            <a:fld id="{90CBDC3A-D49F-4631-A8C7-55D59B33E5FA}" type="slidenum">
              <a:rPr lang="en-US" smtClean="0"/>
              <a:pPr/>
              <a:t>1</a:t>
            </a:fld>
            <a:endParaRPr lang="en-US" dirty="0"/>
          </a:p>
        </p:txBody>
      </p:sp>
      <p:sp>
        <p:nvSpPr>
          <p:cNvPr id="16" name="Text Placeholder 15">
            <a:extLst>
              <a:ext uri="{FF2B5EF4-FFF2-40B4-BE49-F238E27FC236}">
                <a16:creationId xmlns:a16="http://schemas.microsoft.com/office/drawing/2014/main" id="{71B26422-7A87-4688-BA03-BF012E699DC5}"/>
              </a:ext>
            </a:extLst>
          </p:cNvPr>
          <p:cNvSpPr>
            <a:spLocks noGrp="1"/>
          </p:cNvSpPr>
          <p:nvPr>
            <p:ph type="body" sz="quarter" idx="13"/>
          </p:nvPr>
        </p:nvSpPr>
        <p:spPr/>
        <p:txBody>
          <a:bodyPr/>
          <a:lstStyle/>
          <a:p>
            <a:r>
              <a:rPr lang="en-US" dirty="0"/>
              <a:t>November 2020</a:t>
            </a:r>
          </a:p>
        </p:txBody>
      </p:sp>
      <p:sp>
        <p:nvSpPr>
          <p:cNvPr id="18" name="Text Placeholder 17">
            <a:extLst>
              <a:ext uri="{FF2B5EF4-FFF2-40B4-BE49-F238E27FC236}">
                <a16:creationId xmlns:a16="http://schemas.microsoft.com/office/drawing/2014/main" id="{4B7948F1-FAE3-4401-8270-0F10FE476613}"/>
              </a:ext>
            </a:extLst>
          </p:cNvPr>
          <p:cNvSpPr>
            <a:spLocks noGrp="1"/>
          </p:cNvSpPr>
          <p:nvPr>
            <p:ph type="body" sz="quarter" idx="12"/>
          </p:nvPr>
        </p:nvSpPr>
        <p:spPr/>
        <p:txBody>
          <a:bodyPr/>
          <a:lstStyle/>
          <a:p>
            <a:r>
              <a:rPr lang="en-US" sz="5400" dirty="0"/>
              <a:t>Table Talk November 2020</a:t>
            </a:r>
          </a:p>
        </p:txBody>
      </p:sp>
    </p:spTree>
    <p:extLst>
      <p:ext uri="{BB962C8B-B14F-4D97-AF65-F5344CB8AC3E}">
        <p14:creationId xmlns:p14="http://schemas.microsoft.com/office/powerpoint/2010/main" val="149363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1DB5BBBD-48ED-405B-9A76-0D27CF8EB0C2}"/>
              </a:ext>
            </a:extLst>
          </p:cNvPr>
          <p:cNvSpPr/>
          <p:nvPr/>
        </p:nvSpPr>
        <p:spPr>
          <a:xfrm>
            <a:off x="7564146" y="4650789"/>
            <a:ext cx="4407726" cy="2087762"/>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b="1" dirty="0">
              <a:solidFill>
                <a:schemeClr val="bg1"/>
              </a:solidFill>
              <a:latin typeface="Graphik" panose="020B0503030202060203" pitchFamily="34" charset="77"/>
            </a:endParaRPr>
          </a:p>
        </p:txBody>
      </p:sp>
      <p:sp>
        <p:nvSpPr>
          <p:cNvPr id="2" name="Title 1">
            <a:extLst>
              <a:ext uri="{FF2B5EF4-FFF2-40B4-BE49-F238E27FC236}">
                <a16:creationId xmlns:a16="http://schemas.microsoft.com/office/drawing/2014/main" id="{5A714C04-B32A-4EE7-B262-08FEEFD9D83A}"/>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3" name="Text Placeholder 2">
            <a:extLst>
              <a:ext uri="{FF2B5EF4-FFF2-40B4-BE49-F238E27FC236}">
                <a16:creationId xmlns:a16="http://schemas.microsoft.com/office/drawing/2014/main" id="{5CFE0917-CD40-43EA-9CA4-A4401EC7D220}"/>
              </a:ext>
            </a:extLst>
          </p:cNvPr>
          <p:cNvSpPr>
            <a:spLocks noGrp="1"/>
          </p:cNvSpPr>
          <p:nvPr>
            <p:ph type="body" sz="quarter" idx="14"/>
          </p:nvPr>
        </p:nvSpPr>
        <p:spPr/>
        <p:txBody>
          <a:bodyPr/>
          <a:lstStyle/>
          <a:p>
            <a:r>
              <a:rPr lang="en-US" dirty="0"/>
              <a:t>Common solution deliverable Progress</a:t>
            </a:r>
          </a:p>
        </p:txBody>
      </p:sp>
      <p:sp>
        <p:nvSpPr>
          <p:cNvPr id="6" name="Rectangle 5">
            <a:extLst>
              <a:ext uri="{FF2B5EF4-FFF2-40B4-BE49-F238E27FC236}">
                <a16:creationId xmlns:a16="http://schemas.microsoft.com/office/drawing/2014/main" id="{016A8806-7382-41CF-9F8D-792C45E4A4E2}"/>
              </a:ext>
            </a:extLst>
          </p:cNvPr>
          <p:cNvSpPr/>
          <p:nvPr/>
        </p:nvSpPr>
        <p:spPr>
          <a:xfrm>
            <a:off x="2956124" y="1313659"/>
            <a:ext cx="3137495" cy="423748"/>
          </a:xfrm>
          <a:prstGeom prst="rect">
            <a:avLst/>
          </a:prstGeom>
          <a:solidFill>
            <a:srgbClr val="01138E"/>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MONTH 1 – COMPLETE</a:t>
            </a:r>
          </a:p>
        </p:txBody>
      </p:sp>
      <p:sp>
        <p:nvSpPr>
          <p:cNvPr id="8" name="Rectangle 7">
            <a:extLst>
              <a:ext uri="{FF2B5EF4-FFF2-40B4-BE49-F238E27FC236}">
                <a16:creationId xmlns:a16="http://schemas.microsoft.com/office/drawing/2014/main" id="{538E13A1-FD77-4740-8971-91D34C7CA647}"/>
              </a:ext>
            </a:extLst>
          </p:cNvPr>
          <p:cNvSpPr/>
          <p:nvPr/>
        </p:nvSpPr>
        <p:spPr>
          <a:xfrm>
            <a:off x="8200365" y="2529907"/>
            <a:ext cx="3136392" cy="423748"/>
          </a:xfrm>
          <a:prstGeom prst="rect">
            <a:avLst/>
          </a:prstGeom>
          <a:solidFill>
            <a:schemeClr val="accent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MONTH 2 – IN PROGRESS</a:t>
            </a:r>
          </a:p>
        </p:txBody>
      </p:sp>
      <p:sp>
        <p:nvSpPr>
          <p:cNvPr id="10" name="Rectangle 9">
            <a:extLst>
              <a:ext uri="{FF2B5EF4-FFF2-40B4-BE49-F238E27FC236}">
                <a16:creationId xmlns:a16="http://schemas.microsoft.com/office/drawing/2014/main" id="{B6EADAA2-E13D-40F7-BF59-0115F93DE0C9}"/>
              </a:ext>
            </a:extLst>
          </p:cNvPr>
          <p:cNvSpPr/>
          <p:nvPr/>
        </p:nvSpPr>
        <p:spPr>
          <a:xfrm>
            <a:off x="421013" y="3966552"/>
            <a:ext cx="3137495" cy="423748"/>
          </a:xfrm>
          <a:prstGeom prst="rect">
            <a:avLst/>
          </a:prstGeom>
          <a:solidFill>
            <a:schemeClr val="accent5"/>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MONTH 3 – PLANNED </a:t>
            </a:r>
          </a:p>
        </p:txBody>
      </p:sp>
      <p:sp>
        <p:nvSpPr>
          <p:cNvPr id="12" name="Rectangle 11">
            <a:extLst>
              <a:ext uri="{FF2B5EF4-FFF2-40B4-BE49-F238E27FC236}">
                <a16:creationId xmlns:a16="http://schemas.microsoft.com/office/drawing/2014/main" id="{3C54D7FA-2E29-42F6-A1D5-F882D42CEDD9}"/>
              </a:ext>
            </a:extLst>
          </p:cNvPr>
          <p:cNvSpPr/>
          <p:nvPr/>
        </p:nvSpPr>
        <p:spPr>
          <a:xfrm>
            <a:off x="5176527" y="4902370"/>
            <a:ext cx="3136392" cy="423748"/>
          </a:xfrm>
          <a:prstGeom prst="rect">
            <a:avLst/>
          </a:prstGeom>
          <a:solidFill>
            <a:schemeClr val="accent4"/>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FUTURE SPRINTS</a:t>
            </a:r>
          </a:p>
        </p:txBody>
      </p:sp>
      <p:sp>
        <p:nvSpPr>
          <p:cNvPr id="20" name="Rectangle 19">
            <a:extLst>
              <a:ext uri="{FF2B5EF4-FFF2-40B4-BE49-F238E27FC236}">
                <a16:creationId xmlns:a16="http://schemas.microsoft.com/office/drawing/2014/main" id="{3711F63E-4536-49A4-A295-9BE3138A2490}"/>
              </a:ext>
            </a:extLst>
          </p:cNvPr>
          <p:cNvSpPr/>
          <p:nvPr/>
        </p:nvSpPr>
        <p:spPr>
          <a:xfrm>
            <a:off x="5175424" y="5426094"/>
            <a:ext cx="3137495" cy="1221619"/>
          </a:xfrm>
          <a:prstGeom prst="rect">
            <a:avLst/>
          </a:prstGeom>
          <a:solidFill>
            <a:schemeClr val="bg1"/>
          </a:solidFill>
          <a:ln w="38100">
            <a:solidFill>
              <a:schemeClr val="accent4"/>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buClr>
                <a:srgbClr val="0070C0"/>
              </a:buClr>
            </a:pPr>
            <a:r>
              <a:rPr lang="en-US" sz="1400" b="1" i="1" dirty="0">
                <a:solidFill>
                  <a:schemeClr val="accent4"/>
                </a:solidFill>
                <a:latin typeface="+mj-lt"/>
                <a:cs typeface="Calibri" panose="020F0502020204030204" pitchFamily="34" charset="0"/>
              </a:rPr>
              <a:t>Include:</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Solution Design</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Conversion Strategy</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Interface Strategy</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Training Plan</a:t>
            </a:r>
          </a:p>
        </p:txBody>
      </p:sp>
      <p:cxnSp>
        <p:nvCxnSpPr>
          <p:cNvPr id="22" name="Connector: Elbow 21">
            <a:extLst>
              <a:ext uri="{FF2B5EF4-FFF2-40B4-BE49-F238E27FC236}">
                <a16:creationId xmlns:a16="http://schemas.microsoft.com/office/drawing/2014/main" id="{F0F07507-F9E0-4310-9825-BF0E60B74AA3}"/>
              </a:ext>
            </a:extLst>
          </p:cNvPr>
          <p:cNvCxnSpPr>
            <a:cxnSpLocks/>
            <a:stCxn id="6" idx="2"/>
            <a:endCxn id="8" idx="0"/>
          </p:cNvCxnSpPr>
          <p:nvPr/>
        </p:nvCxnSpPr>
        <p:spPr>
          <a:xfrm rot="16200000" flipH="1">
            <a:off x="6750466" y="-488188"/>
            <a:ext cx="792500" cy="5243689"/>
          </a:xfrm>
          <a:prstGeom prst="bentConnector3">
            <a:avLst>
              <a:gd name="adj1" fmla="val 50000"/>
            </a:avLst>
          </a:prstGeom>
          <a:ln w="57150">
            <a:solidFill>
              <a:srgbClr val="0739B2"/>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1919BBB5-0ED3-4A4F-88C9-5D21C2470CDA}"/>
              </a:ext>
            </a:extLst>
          </p:cNvPr>
          <p:cNvCxnSpPr>
            <a:cxnSpLocks/>
            <a:stCxn id="8" idx="2"/>
            <a:endCxn id="10" idx="0"/>
          </p:cNvCxnSpPr>
          <p:nvPr/>
        </p:nvCxnSpPr>
        <p:spPr>
          <a:xfrm rot="5400000">
            <a:off x="5372713" y="-429297"/>
            <a:ext cx="1012897" cy="7778800"/>
          </a:xfrm>
          <a:prstGeom prst="bentConnector3">
            <a:avLst>
              <a:gd name="adj1" fmla="val 50000"/>
            </a:avLst>
          </a:prstGeom>
          <a:ln w="57150">
            <a:solidFill>
              <a:schemeClr val="accent1"/>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BEAEEA60-F123-442D-81D2-3FA9287B9F12}"/>
              </a:ext>
            </a:extLst>
          </p:cNvPr>
          <p:cNvCxnSpPr>
            <a:cxnSpLocks/>
            <a:stCxn id="10" idx="2"/>
            <a:endCxn id="12" idx="1"/>
          </p:cNvCxnSpPr>
          <p:nvPr/>
        </p:nvCxnSpPr>
        <p:spPr>
          <a:xfrm rot="16200000" flipH="1">
            <a:off x="3221172" y="3158889"/>
            <a:ext cx="723944" cy="3186766"/>
          </a:xfrm>
          <a:prstGeom prst="bentConnector2">
            <a:avLst/>
          </a:prstGeom>
          <a:ln w="57150">
            <a:solidFill>
              <a:schemeClr val="accent5"/>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78CB8609-93B7-4C73-86C8-428B8DB1A685}"/>
              </a:ext>
            </a:extLst>
          </p:cNvPr>
          <p:cNvSpPr/>
          <p:nvPr/>
        </p:nvSpPr>
        <p:spPr>
          <a:xfrm>
            <a:off x="8199262" y="3117320"/>
            <a:ext cx="3137495" cy="1221619"/>
          </a:xfrm>
          <a:prstGeom prst="rect">
            <a:avLst/>
          </a:prstGeom>
          <a:solidFill>
            <a:schemeClr val="bg1"/>
          </a:solidFill>
          <a:ln w="3810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Clr>
                <a:srgbClr val="0070C0"/>
              </a:buClr>
              <a:buFont typeface="Arial" panose="020B0604020202020204" pitchFamily="34" charset="0"/>
              <a:buChar char="•"/>
            </a:pPr>
            <a:r>
              <a:rPr lang="en-US" sz="1400" b="1" i="1" dirty="0">
                <a:solidFill>
                  <a:schemeClr val="accent1"/>
                </a:solidFill>
                <a:latin typeface="+mj-lt"/>
                <a:cs typeface="Calibri" panose="020F0502020204030204" pitchFamily="34" charset="0"/>
              </a:rPr>
              <a:t>Update RTM</a:t>
            </a:r>
          </a:p>
          <a:p>
            <a:pPr marL="285750" indent="-285750">
              <a:buClr>
                <a:srgbClr val="0070C0"/>
              </a:buClr>
              <a:buFont typeface="Arial" panose="020B0604020202020204" pitchFamily="34" charset="0"/>
              <a:buChar char="•"/>
            </a:pPr>
            <a:r>
              <a:rPr lang="en-US" sz="1400" b="1" i="1" dirty="0">
                <a:solidFill>
                  <a:schemeClr val="accent1"/>
                </a:solidFill>
                <a:latin typeface="+mj-lt"/>
                <a:cs typeface="Calibri" panose="020F0502020204030204" pitchFamily="34" charset="0"/>
              </a:rPr>
              <a:t>Develop Test Strategy (Test Scripts, Test Plan)</a:t>
            </a:r>
          </a:p>
        </p:txBody>
      </p:sp>
      <p:sp>
        <p:nvSpPr>
          <p:cNvPr id="18" name="Rectangle 17">
            <a:extLst>
              <a:ext uri="{FF2B5EF4-FFF2-40B4-BE49-F238E27FC236}">
                <a16:creationId xmlns:a16="http://schemas.microsoft.com/office/drawing/2014/main" id="{9FE2E4AB-8A37-4A45-A86F-B00F4C9D7E3A}"/>
              </a:ext>
            </a:extLst>
          </p:cNvPr>
          <p:cNvSpPr/>
          <p:nvPr/>
        </p:nvSpPr>
        <p:spPr>
          <a:xfrm>
            <a:off x="421009" y="4604971"/>
            <a:ext cx="3137495" cy="1221619"/>
          </a:xfrm>
          <a:prstGeom prst="rect">
            <a:avLst/>
          </a:prstGeom>
          <a:solidFill>
            <a:schemeClr val="bg1"/>
          </a:solidFill>
          <a:ln w="38100">
            <a:solidFill>
              <a:schemeClr val="accent5"/>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Clr>
                <a:srgbClr val="0070C0"/>
              </a:buClr>
              <a:buFont typeface="Arial" panose="020B0604020202020204" pitchFamily="34" charset="0"/>
              <a:buChar char="•"/>
            </a:pPr>
            <a:r>
              <a:rPr lang="en-US" sz="1400" b="1" i="1" dirty="0">
                <a:solidFill>
                  <a:schemeClr val="accent5"/>
                </a:solidFill>
                <a:latin typeface="+mj-lt"/>
                <a:cs typeface="Calibri" panose="020F0502020204030204" pitchFamily="34" charset="0"/>
              </a:rPr>
              <a:t>Present Targeted Validations </a:t>
            </a:r>
          </a:p>
          <a:p>
            <a:pPr marL="285750" indent="-285750">
              <a:buClr>
                <a:srgbClr val="0070C0"/>
              </a:buClr>
              <a:buFont typeface="Arial" panose="020B0604020202020204" pitchFamily="34" charset="0"/>
              <a:buChar char="•"/>
            </a:pPr>
            <a:r>
              <a:rPr lang="en-US" sz="1400" b="1" i="1" dirty="0">
                <a:solidFill>
                  <a:schemeClr val="accent5"/>
                </a:solidFill>
                <a:latin typeface="+mj-lt"/>
                <a:cs typeface="Calibri" panose="020F0502020204030204" pitchFamily="34" charset="0"/>
              </a:rPr>
              <a:t>Update Implementation Plan </a:t>
            </a:r>
          </a:p>
        </p:txBody>
      </p:sp>
      <p:sp>
        <p:nvSpPr>
          <p:cNvPr id="14" name="Rectangle 13">
            <a:extLst>
              <a:ext uri="{FF2B5EF4-FFF2-40B4-BE49-F238E27FC236}">
                <a16:creationId xmlns:a16="http://schemas.microsoft.com/office/drawing/2014/main" id="{66396C12-A33B-4319-8CB4-795B1A5936DE}"/>
              </a:ext>
            </a:extLst>
          </p:cNvPr>
          <p:cNvSpPr/>
          <p:nvPr/>
        </p:nvSpPr>
        <p:spPr>
          <a:xfrm>
            <a:off x="2956122" y="1903684"/>
            <a:ext cx="3137495" cy="1221619"/>
          </a:xfrm>
          <a:prstGeom prst="rect">
            <a:avLst/>
          </a:prstGeom>
          <a:solidFill>
            <a:schemeClr val="bg1"/>
          </a:solidFill>
          <a:ln w="38100">
            <a:solidFill>
              <a:srgbClr val="01138E"/>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Clr>
                <a:srgbClr val="0070C0"/>
              </a:buClr>
              <a:buFont typeface="Arial" panose="020B0604020202020204" pitchFamily="34" charset="0"/>
              <a:buChar char="•"/>
            </a:pPr>
            <a:r>
              <a:rPr lang="en-US" sz="1400" b="1" i="1" dirty="0">
                <a:solidFill>
                  <a:srgbClr val="01138E"/>
                </a:solidFill>
                <a:latin typeface="+mj-lt"/>
                <a:cs typeface="Calibri" panose="020F0502020204030204" pitchFamily="34" charset="0"/>
              </a:rPr>
              <a:t>Validate Common Solution</a:t>
            </a:r>
          </a:p>
          <a:p>
            <a:pPr marL="285750" indent="-285750">
              <a:buClr>
                <a:srgbClr val="0070C0"/>
              </a:buClr>
              <a:buFont typeface="Arial" panose="020B0604020202020204" pitchFamily="34" charset="0"/>
              <a:buChar char="•"/>
            </a:pPr>
            <a:r>
              <a:rPr lang="en-US" sz="1400" b="1" i="1" dirty="0">
                <a:solidFill>
                  <a:srgbClr val="01138E"/>
                </a:solidFill>
                <a:latin typeface="+mj-lt"/>
                <a:cs typeface="Calibri" panose="020F0502020204030204" pitchFamily="34" charset="0"/>
              </a:rPr>
              <a:t>Identify Above and Beyond Requirements</a:t>
            </a:r>
          </a:p>
        </p:txBody>
      </p:sp>
      <p:sp>
        <p:nvSpPr>
          <p:cNvPr id="15" name="Rectangle 14">
            <a:extLst>
              <a:ext uri="{FF2B5EF4-FFF2-40B4-BE49-F238E27FC236}">
                <a16:creationId xmlns:a16="http://schemas.microsoft.com/office/drawing/2014/main" id="{C0CAB0BD-DE5A-4250-96A7-00FD0F618843}"/>
              </a:ext>
            </a:extLst>
          </p:cNvPr>
          <p:cNvSpPr/>
          <p:nvPr/>
        </p:nvSpPr>
        <p:spPr>
          <a:xfrm>
            <a:off x="8312919" y="5526736"/>
            <a:ext cx="3136392" cy="423748"/>
          </a:xfrm>
          <a:prstGeom prst="rect">
            <a:avLst/>
          </a:prstGeom>
          <a:no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i="1" dirty="0">
                <a:solidFill>
                  <a:schemeClr val="accent4"/>
                </a:solidFill>
                <a:latin typeface="Arial Black" panose="020B0A04020102020204" pitchFamily="34" charset="0"/>
              </a:rPr>
              <a:t>PHASED DEPLOYMENTS</a:t>
            </a:r>
          </a:p>
        </p:txBody>
      </p:sp>
    </p:spTree>
    <p:extLst>
      <p:ext uri="{BB962C8B-B14F-4D97-AF65-F5344CB8AC3E}">
        <p14:creationId xmlns:p14="http://schemas.microsoft.com/office/powerpoint/2010/main" val="133435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5BD28-DC02-4641-83FC-395E824F5FB4}"/>
              </a:ext>
            </a:extLst>
          </p:cNvPr>
          <p:cNvSpPr>
            <a:spLocks noGrp="1"/>
          </p:cNvSpPr>
          <p:nvPr>
            <p:ph sz="quarter" idx="10"/>
          </p:nvPr>
        </p:nvSpPr>
        <p:spPr>
          <a:xfrm>
            <a:off x="457200" y="2862469"/>
            <a:ext cx="10837718" cy="2266743"/>
          </a:xfrm>
        </p:spPr>
        <p:txBody>
          <a:bodyPr/>
          <a:lstStyle/>
          <a:p>
            <a:r>
              <a:rPr lang="en-US" sz="5400" dirty="0"/>
              <a:t>Enterprise Data Warehouse - </a:t>
            </a:r>
            <a:r>
              <a:rPr lang="en-US" sz="4800" dirty="0"/>
              <a:t>Global Design Outcomes and Next Steps</a:t>
            </a:r>
          </a:p>
        </p:txBody>
      </p:sp>
    </p:spTree>
    <p:extLst>
      <p:ext uri="{BB962C8B-B14F-4D97-AF65-F5344CB8AC3E}">
        <p14:creationId xmlns:p14="http://schemas.microsoft.com/office/powerpoint/2010/main" val="420827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Global Design Outcomes</a:t>
            </a:r>
          </a:p>
        </p:txBody>
      </p:sp>
      <p:graphicFrame>
        <p:nvGraphicFramePr>
          <p:cNvPr id="5" name="Table 5">
            <a:extLst>
              <a:ext uri="{FF2B5EF4-FFF2-40B4-BE49-F238E27FC236}">
                <a16:creationId xmlns:a16="http://schemas.microsoft.com/office/drawing/2014/main" id="{E77BA148-14A6-46C9-B3D9-34FE7EE0FB92}"/>
              </a:ext>
            </a:extLst>
          </p:cNvPr>
          <p:cNvGraphicFramePr>
            <a:graphicFrameLocks noGrp="1"/>
          </p:cNvGraphicFramePr>
          <p:nvPr/>
        </p:nvGraphicFramePr>
        <p:xfrm>
          <a:off x="380405" y="1280160"/>
          <a:ext cx="11426428" cy="54864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874141279"/>
                    </a:ext>
                  </a:extLst>
                </a:gridCol>
                <a:gridCol w="1371600">
                  <a:extLst>
                    <a:ext uri="{9D8B030D-6E8A-4147-A177-3AD203B41FA5}">
                      <a16:colId xmlns:a16="http://schemas.microsoft.com/office/drawing/2014/main" val="2017944109"/>
                    </a:ext>
                  </a:extLst>
                </a:gridCol>
                <a:gridCol w="9140428">
                  <a:extLst>
                    <a:ext uri="{9D8B030D-6E8A-4147-A177-3AD203B41FA5}">
                      <a16:colId xmlns:a16="http://schemas.microsoft.com/office/drawing/2014/main" val="3699322574"/>
                    </a:ext>
                  </a:extLst>
                </a:gridCol>
              </a:tblGrid>
              <a:tr h="22860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12700" cmpd="sng">
                      <a:noFill/>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Objective</a:t>
                      </a:r>
                    </a:p>
                  </a:txBody>
                  <a:tcPr marL="91404" marR="91404" marT="45702" marB="45702" anchor="ctr">
                    <a:lnL w="12700" cmpd="sng">
                      <a:noFill/>
                    </a:lnL>
                    <a:lnR w="12700" cmpd="sng">
                      <a:noFill/>
                    </a:lnR>
                    <a:lnT w="12700" cmpd="sng">
                      <a:noFill/>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2060"/>
                          </a:solidFill>
                          <a:latin typeface="Calibri" panose="020F0502020204030204" pitchFamily="34" charset="0"/>
                          <a:cs typeface="Calibri" panose="020F0502020204030204" pitchFamily="34" charset="0"/>
                        </a:rPr>
                        <a:t>Provide the Department, Bureaus, Line/Lab/Program offices the tools and capabilities needed to manage their business, anchored on operating consistently as an enterprise.</a:t>
                      </a:r>
                    </a:p>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Single standardized instance of enterprise data warehouse </a:t>
                      </a:r>
                      <a:r>
                        <a:rPr lang="en-US" sz="1800" b="0" dirty="0">
                          <a:solidFill>
                            <a:srgbClr val="002060"/>
                          </a:solidFill>
                          <a:latin typeface="Calibri" panose="020F0502020204030204" pitchFamily="34" charset="0"/>
                          <a:cs typeface="Calibri" panose="020F0502020204030204" pitchFamily="34" charset="0"/>
                        </a:rPr>
                        <a:t>- one-stop-shop for data needs – for use across the Department, Bureaus, Line/Lab/Program Offices as common ground for data and insights</a:t>
                      </a:r>
                    </a:p>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Robust reporting tool that empowers users to build reports/dashboards the way they need it </a:t>
                      </a:r>
                      <a:r>
                        <a:rPr lang="en-US" sz="1800" b="0" dirty="0">
                          <a:solidFill>
                            <a:srgbClr val="002060"/>
                          </a:solidFill>
                          <a:latin typeface="Calibri" panose="020F0502020204030204" pitchFamily="34" charset="0"/>
                          <a:cs typeface="Calibri" panose="020F0502020204030204" pitchFamily="34" charset="0"/>
                        </a:rPr>
                        <a:t>– e.g. copy &amp; customize, drill to detail, export, creation of team workspaces.</a:t>
                      </a: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12700" cmpd="sng">
                      <a:noFill/>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250775"/>
                  </a:ext>
                </a:extLst>
              </a:tr>
              <a:tr h="32004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End-User Focus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BAS core applications offer a robust suite of operational reports</a:t>
                      </a:r>
                      <a:r>
                        <a:rPr lang="en-US" sz="1800" b="0" dirty="0">
                          <a:solidFill>
                            <a:srgbClr val="002060"/>
                          </a:solidFill>
                          <a:latin typeface="Calibri" panose="020F0502020204030204" pitchFamily="34" charset="0"/>
                          <a:cs typeface="Calibri" panose="020F0502020204030204" pitchFamily="34" charset="0"/>
                        </a:rPr>
                        <a:t> – learn about these throughout Common Solution.  Additional reporting needs – operational, cross-business function, managerial – can be developed with EDW ad-hoc reporting capability.  </a:t>
                      </a:r>
                      <a:r>
                        <a:rPr lang="en-US" sz="1800" b="1" dirty="0">
                          <a:solidFill>
                            <a:srgbClr val="002060"/>
                          </a:solidFill>
                          <a:latin typeface="Calibri" panose="020F0502020204030204" pitchFamily="34" charset="0"/>
                          <a:cs typeface="Calibri" panose="020F0502020204030204" pitchFamily="34" charset="0"/>
                        </a:rPr>
                        <a:t>BAS EDW will develop the data foundation </a:t>
                      </a:r>
                      <a:r>
                        <a:rPr lang="en-US" sz="1800" b="0" dirty="0">
                          <a:solidFill>
                            <a:srgbClr val="002060"/>
                          </a:solidFill>
                          <a:latin typeface="Calibri" panose="020F0502020204030204" pitchFamily="34" charset="0"/>
                          <a:cs typeface="Calibri" panose="020F0502020204030204" pitchFamily="34" charset="0"/>
                        </a:rPr>
                        <a:t>(data processes, integrated reporting tables, pre-joined datasets in the BI tool) </a:t>
                      </a:r>
                      <a:r>
                        <a:rPr lang="en-US" sz="1800" b="1" dirty="0">
                          <a:solidFill>
                            <a:srgbClr val="002060"/>
                          </a:solidFill>
                          <a:latin typeface="Calibri" panose="020F0502020204030204" pitchFamily="34" charset="0"/>
                          <a:cs typeface="Calibri" panose="020F0502020204030204" pitchFamily="34" charset="0"/>
                        </a:rPr>
                        <a:t>to support ad-hoc reporting.</a:t>
                      </a:r>
                    </a:p>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To drive towards operating as an enterprise, create “community focus” BI Marts organized by business function</a:t>
                      </a:r>
                      <a:r>
                        <a:rPr lang="en-US" sz="1800" b="0" dirty="0">
                          <a:solidFill>
                            <a:srgbClr val="002060"/>
                          </a:solidFill>
                          <a:latin typeface="Calibri" panose="020F0502020204030204" pitchFamily="34" charset="0"/>
                          <a:cs typeface="Calibri" panose="020F0502020204030204" pitchFamily="34" charset="0"/>
                        </a:rPr>
                        <a:t> (e.g. Finance, Budget, HR)</a:t>
                      </a:r>
                      <a:r>
                        <a:rPr lang="en-US" sz="1800" b="1" dirty="0">
                          <a:solidFill>
                            <a:srgbClr val="002060"/>
                          </a:solidFill>
                          <a:latin typeface="Calibri" panose="020F0502020204030204" pitchFamily="34" charset="0"/>
                          <a:cs typeface="Calibri" panose="020F0502020204030204" pitchFamily="34" charset="0"/>
                        </a:rPr>
                        <a:t>.  </a:t>
                      </a:r>
                      <a:r>
                        <a:rPr lang="en-US" sz="1800" b="0" dirty="0">
                          <a:solidFill>
                            <a:srgbClr val="002060"/>
                          </a:solidFill>
                          <a:latin typeface="Calibri" panose="020F0502020204030204" pitchFamily="34" charset="0"/>
                          <a:cs typeface="Calibri" panose="020F0502020204030204" pitchFamily="34" charset="0"/>
                        </a:rPr>
                        <a:t>BAS will work with each group to </a:t>
                      </a:r>
                      <a:r>
                        <a:rPr lang="en-US" sz="1800" b="1" dirty="0">
                          <a:solidFill>
                            <a:srgbClr val="002060"/>
                          </a:solidFill>
                          <a:latin typeface="Calibri" panose="020F0502020204030204" pitchFamily="34" charset="0"/>
                          <a:cs typeface="Calibri" panose="020F0502020204030204" pitchFamily="34" charset="0"/>
                        </a:rPr>
                        <a:t>identify Power Users and provide them training in how to develop and publish reports for their community.</a:t>
                      </a:r>
                    </a:p>
                    <a:p>
                      <a:pPr marL="228600" indent="-228600">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The BAS program will also be developing priority </a:t>
                      </a:r>
                      <a:r>
                        <a:rPr lang="en-US" sz="1800" b="1" dirty="0">
                          <a:solidFill>
                            <a:srgbClr val="002060"/>
                          </a:solidFill>
                          <a:latin typeface="Calibri" panose="020F0502020204030204" pitchFamily="34" charset="0"/>
                          <a:cs typeface="Calibri" panose="020F0502020204030204" pitchFamily="34" charset="0"/>
                        </a:rPr>
                        <a:t>advanced analytics features </a:t>
                      </a:r>
                      <a:r>
                        <a:rPr lang="en-US" sz="1800" b="0" dirty="0">
                          <a:solidFill>
                            <a:srgbClr val="002060"/>
                          </a:solidFill>
                          <a:latin typeface="Calibri" panose="020F0502020204030204" pitchFamily="34" charset="0"/>
                          <a:cs typeface="Calibri" panose="020F0502020204030204" pitchFamily="34" charset="0"/>
                        </a:rPr>
                        <a:t>that require more complex logic and development</a:t>
                      </a:r>
                      <a:r>
                        <a:rPr lang="en-US" sz="1800" b="1" dirty="0">
                          <a:solidFill>
                            <a:srgbClr val="002060"/>
                          </a:solidFill>
                          <a:latin typeface="Calibri" panose="020F0502020204030204" pitchFamily="34" charset="0"/>
                          <a:cs typeface="Calibri" panose="020F0502020204030204" pitchFamily="34" charset="0"/>
                        </a:rPr>
                        <a:t>.</a:t>
                      </a:r>
                      <a:endParaRPr lang="en-US" sz="1800"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049759"/>
                  </a:ext>
                </a:extLst>
              </a:tr>
            </a:tbl>
          </a:graphicData>
        </a:graphic>
      </p:graphicFrame>
      <p:pic>
        <p:nvPicPr>
          <p:cNvPr id="7" name="Graphic 6" descr="Bullseye">
            <a:extLst>
              <a:ext uri="{FF2B5EF4-FFF2-40B4-BE49-F238E27FC236}">
                <a16:creationId xmlns:a16="http://schemas.microsoft.com/office/drawing/2014/main" id="{D5F3A1BA-8D6C-44CE-8155-58BC9B9F53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 y="1998618"/>
            <a:ext cx="914400" cy="914400"/>
          </a:xfrm>
          <a:prstGeom prst="rect">
            <a:avLst/>
          </a:prstGeom>
        </p:spPr>
      </p:pic>
      <p:pic>
        <p:nvPicPr>
          <p:cNvPr id="11" name="Graphic 10" descr="Business Growth">
            <a:extLst>
              <a:ext uri="{FF2B5EF4-FFF2-40B4-BE49-F238E27FC236}">
                <a16:creationId xmlns:a16="http://schemas.microsoft.com/office/drawing/2014/main" id="{A3DDACDB-5EDF-44F2-9788-BD42B9A11D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4709160"/>
            <a:ext cx="914400" cy="914400"/>
          </a:xfrm>
          <a:prstGeom prst="rect">
            <a:avLst/>
          </a:prstGeom>
        </p:spPr>
      </p:pic>
    </p:spTree>
    <p:extLst>
      <p:ext uri="{BB962C8B-B14F-4D97-AF65-F5344CB8AC3E}">
        <p14:creationId xmlns:p14="http://schemas.microsoft.com/office/powerpoint/2010/main" val="93627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a:xfrm>
            <a:off x="1457146" y="872225"/>
            <a:ext cx="9144000" cy="515446"/>
          </a:xfrm>
        </p:spPr>
        <p:txBody>
          <a:bodyPr/>
          <a:lstStyle/>
          <a:p>
            <a:r>
              <a:rPr lang="en-US" dirty="0"/>
              <a:t>BAS Reporting Architecture</a:t>
            </a:r>
          </a:p>
        </p:txBody>
      </p:sp>
      <p:graphicFrame>
        <p:nvGraphicFramePr>
          <p:cNvPr id="8" name="Table 5">
            <a:extLst>
              <a:ext uri="{FF2B5EF4-FFF2-40B4-BE49-F238E27FC236}">
                <a16:creationId xmlns:a16="http://schemas.microsoft.com/office/drawing/2014/main" id="{EC7B3390-6281-4592-9A56-0EC9DA6564CB}"/>
              </a:ext>
            </a:extLst>
          </p:cNvPr>
          <p:cNvGraphicFramePr>
            <a:graphicFrameLocks noGrp="1"/>
          </p:cNvGraphicFramePr>
          <p:nvPr/>
        </p:nvGraphicFramePr>
        <p:xfrm>
          <a:off x="457200" y="1188720"/>
          <a:ext cx="365760" cy="36576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4226781096"/>
                    </a:ext>
                  </a:extLst>
                </a:gridCol>
              </a:tblGrid>
              <a:tr h="2194560">
                <a:tc>
                  <a:txBody>
                    <a:bodyPr/>
                    <a:lstStyle/>
                    <a:p>
                      <a:pPr algn="ctr"/>
                      <a:r>
                        <a:rPr lang="en-US" sz="1200" b="1" dirty="0">
                          <a:latin typeface="Calibri" panose="020F0502020204030204" pitchFamily="34" charset="0"/>
                          <a:cs typeface="Calibri" panose="020F0502020204030204" pitchFamily="34" charset="0"/>
                        </a:rPr>
                        <a:t>EDW</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452583"/>
                  </a:ext>
                </a:extLst>
              </a:tr>
              <a:tr h="1463040">
                <a:tc>
                  <a:txBody>
                    <a:bodyPr/>
                    <a:lstStyle/>
                    <a:p>
                      <a:pPr algn="ctr"/>
                      <a:r>
                        <a:rPr lang="en-US" sz="1200" b="1" dirty="0">
                          <a:latin typeface="Calibri" panose="020F0502020204030204" pitchFamily="34" charset="0"/>
                          <a:cs typeface="Calibri" panose="020F0502020204030204" pitchFamily="34" charset="0"/>
                        </a:rPr>
                        <a:t>Core Applications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944549"/>
                  </a:ext>
                </a:extLst>
              </a:tr>
            </a:tbl>
          </a:graphicData>
        </a:graphic>
      </p:graphicFrame>
      <p:sp>
        <p:nvSpPr>
          <p:cNvPr id="9" name="TextBox 8">
            <a:extLst>
              <a:ext uri="{FF2B5EF4-FFF2-40B4-BE49-F238E27FC236}">
                <a16:creationId xmlns:a16="http://schemas.microsoft.com/office/drawing/2014/main" id="{A8B91590-A0A8-4DF9-A3A3-18F73D11F45E}"/>
              </a:ext>
            </a:extLst>
          </p:cNvPr>
          <p:cNvSpPr txBox="1"/>
          <p:nvPr/>
        </p:nvSpPr>
        <p:spPr>
          <a:xfrm>
            <a:off x="8046720" y="1280160"/>
            <a:ext cx="3657600" cy="5486400"/>
          </a:xfrm>
          <a:prstGeom prst="rect">
            <a:avLst/>
          </a:prstGeom>
          <a:noFill/>
        </p:spPr>
        <p:txBody>
          <a:bodyPr wrap="square" rtlCol="0" anchor="ctr">
            <a:noAutofit/>
          </a:bodyPr>
          <a:lstStyle/>
          <a:p>
            <a:r>
              <a:rPr lang="en-US" dirty="0">
                <a:solidFill>
                  <a:srgbClr val="002060"/>
                </a:solidFill>
                <a:latin typeface="Calibri" panose="020F0502020204030204" pitchFamily="34" charset="0"/>
                <a:cs typeface="Calibri" panose="020F0502020204030204" pitchFamily="34" charset="0"/>
              </a:rPr>
              <a:t>BAS Core Applications offer robust suite of reports to handle day-to-day reporting needs.  Learn about these operational reports throughout Common Solution sessions.</a:t>
            </a:r>
          </a:p>
          <a:p>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cs typeface="Calibri" panose="020F0502020204030204" pitchFamily="34" charset="0"/>
              </a:rPr>
              <a:t>BAS EDW will provide self-service reporting capability to support development of any other operational reporting needs.  Use cases are geared towards cross-function managerial reporting and analytics.</a:t>
            </a:r>
          </a:p>
          <a:p>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cs typeface="Calibri" panose="020F0502020204030204" pitchFamily="34" charset="0"/>
              </a:rPr>
              <a:t>Single entry point and single sign-on for all BAS apps through the BAS Portal.</a:t>
            </a:r>
          </a:p>
        </p:txBody>
      </p:sp>
      <p:graphicFrame>
        <p:nvGraphicFramePr>
          <p:cNvPr id="10" name="Table 5">
            <a:extLst>
              <a:ext uri="{FF2B5EF4-FFF2-40B4-BE49-F238E27FC236}">
                <a16:creationId xmlns:a16="http://schemas.microsoft.com/office/drawing/2014/main" id="{DE61681C-64AE-4D0C-82C3-EE0FB0F9E3DB}"/>
              </a:ext>
            </a:extLst>
          </p:cNvPr>
          <p:cNvGraphicFramePr>
            <a:graphicFrameLocks noGrp="1"/>
          </p:cNvGraphicFramePr>
          <p:nvPr/>
        </p:nvGraphicFramePr>
        <p:xfrm>
          <a:off x="457200" y="4937760"/>
          <a:ext cx="7543800" cy="18440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480369493"/>
                    </a:ext>
                  </a:extLst>
                </a:gridCol>
                <a:gridCol w="228600">
                  <a:extLst>
                    <a:ext uri="{9D8B030D-6E8A-4147-A177-3AD203B41FA5}">
                      <a16:colId xmlns:a16="http://schemas.microsoft.com/office/drawing/2014/main" val="4175128842"/>
                    </a:ext>
                  </a:extLst>
                </a:gridCol>
                <a:gridCol w="3657600">
                  <a:extLst>
                    <a:ext uri="{9D8B030D-6E8A-4147-A177-3AD203B41FA5}">
                      <a16:colId xmlns:a16="http://schemas.microsoft.com/office/drawing/2014/main" val="3788412690"/>
                    </a:ext>
                  </a:extLst>
                </a:gridCol>
              </a:tblGrid>
              <a:tr h="457200">
                <a:tc>
                  <a:txBody>
                    <a:bodyPr/>
                    <a:lstStyle/>
                    <a:p>
                      <a:pPr algn="ctr">
                        <a:spcBef>
                          <a:spcPts val="200"/>
                        </a:spcBef>
                        <a:spcAft>
                          <a:spcPts val="200"/>
                        </a:spcAft>
                      </a:pPr>
                      <a:r>
                        <a:rPr lang="en-US" sz="1500" dirty="0">
                          <a:latin typeface="Calibri" panose="020F0502020204030204" pitchFamily="34" charset="0"/>
                          <a:cs typeface="Calibri" panose="020F0502020204030204" pitchFamily="34" charset="0"/>
                        </a:rPr>
                        <a:t>CORE APPLICATIONS</a:t>
                      </a:r>
                    </a:p>
                  </a:txBody>
                  <a:tcPr anchor="ctr"/>
                </a:tc>
                <a:tc>
                  <a:txBody>
                    <a:bodyPr/>
                    <a:lstStyle/>
                    <a:p>
                      <a:pPr algn="ctr">
                        <a:spcBef>
                          <a:spcPts val="200"/>
                        </a:spcBef>
                        <a:spcAft>
                          <a:spcPts val="200"/>
                        </a:spcAft>
                      </a:pPr>
                      <a:endParaRPr lang="en-US" sz="1500" dirty="0">
                        <a:latin typeface="Calibri" panose="020F0502020204030204" pitchFamily="34" charset="0"/>
                        <a:cs typeface="Calibri" panose="020F0502020204030204" pitchFamily="34" charset="0"/>
                      </a:endParaRPr>
                    </a:p>
                  </a:txBody>
                  <a:tcPr anchor="ctr">
                    <a:noFill/>
                  </a:tcPr>
                </a:tc>
                <a:tc>
                  <a:txBody>
                    <a:bodyPr/>
                    <a:lstStyle/>
                    <a:p>
                      <a:pPr algn="ctr">
                        <a:spcBef>
                          <a:spcPts val="200"/>
                        </a:spcBef>
                        <a:spcAft>
                          <a:spcPts val="200"/>
                        </a:spcAft>
                      </a:pPr>
                      <a:r>
                        <a:rPr lang="en-US" sz="1500" dirty="0">
                          <a:latin typeface="Calibri" panose="020F0502020204030204" pitchFamily="34" charset="0"/>
                          <a:cs typeface="Calibri" panose="020F0502020204030204" pitchFamily="34" charset="0"/>
                        </a:rPr>
                        <a:t>EDW</a:t>
                      </a:r>
                    </a:p>
                  </a:txBody>
                  <a:tcPr anchor="ctr">
                    <a:solidFill>
                      <a:schemeClr val="accent5"/>
                    </a:solidFill>
                  </a:tcPr>
                </a:tc>
                <a:extLst>
                  <a:ext uri="{0D108BD9-81ED-4DB2-BD59-A6C34878D82A}">
                    <a16:rowId xmlns:a16="http://schemas.microsoft.com/office/drawing/2014/main" val="2303878804"/>
                  </a:ext>
                </a:extLst>
              </a:tr>
              <a:tr h="1188720">
                <a:tc>
                  <a:txBody>
                    <a:bodyPr/>
                    <a:lstStyle/>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Standard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Operational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Single function dataset</a:t>
                      </a:r>
                    </a:p>
                  </a:txBody>
                  <a:tcPr/>
                </a:tc>
                <a:tc>
                  <a:txBody>
                    <a:bodyPr/>
                    <a:lstStyle/>
                    <a:p>
                      <a:pPr>
                        <a:spcBef>
                          <a:spcPts val="200"/>
                        </a:spcBef>
                        <a:spcAft>
                          <a:spcPts val="200"/>
                        </a:spcAft>
                      </a:pPr>
                      <a:endParaRPr lang="en-US" sz="1500" dirty="0">
                        <a:latin typeface="Calibri" panose="020F0502020204030204" pitchFamily="34" charset="0"/>
                        <a:cs typeface="Calibri" panose="020F0502020204030204" pitchFamily="34" charset="0"/>
                      </a:endParaRPr>
                    </a:p>
                  </a:txBody>
                  <a:tcPr>
                    <a:noFill/>
                  </a:tcPr>
                </a:tc>
                <a:tc>
                  <a:txBody>
                    <a:bodyPr/>
                    <a:lstStyle/>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Self-Service - Report needs not addressed by Core Applications Standard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Managerial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Cross function datasets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Ad-hoc Data Calls</a:t>
                      </a:r>
                    </a:p>
                  </a:txBody>
                  <a:tcPr>
                    <a:solidFill>
                      <a:schemeClr val="accent5">
                        <a:lumMod val="20000"/>
                        <a:lumOff val="80000"/>
                      </a:schemeClr>
                    </a:solidFill>
                  </a:tcPr>
                </a:tc>
                <a:extLst>
                  <a:ext uri="{0D108BD9-81ED-4DB2-BD59-A6C34878D82A}">
                    <a16:rowId xmlns:a16="http://schemas.microsoft.com/office/drawing/2014/main" val="3842253849"/>
                  </a:ext>
                </a:extLst>
              </a:tr>
            </a:tbl>
          </a:graphicData>
        </a:graphic>
      </p:graphicFrame>
      <p:graphicFrame>
        <p:nvGraphicFramePr>
          <p:cNvPr id="12" name="Diagram 11">
            <a:extLst>
              <a:ext uri="{FF2B5EF4-FFF2-40B4-BE49-F238E27FC236}">
                <a16:creationId xmlns:a16="http://schemas.microsoft.com/office/drawing/2014/main" id="{50DCF5A2-C46E-4E43-A14D-94A902327049}"/>
              </a:ext>
            </a:extLst>
          </p:cNvPr>
          <p:cNvGraphicFramePr/>
          <p:nvPr/>
        </p:nvGraphicFramePr>
        <p:xfrm>
          <a:off x="548640" y="1188720"/>
          <a:ext cx="5486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1">
            <a:extLst>
              <a:ext uri="{FF2B5EF4-FFF2-40B4-BE49-F238E27FC236}">
                <a16:creationId xmlns:a16="http://schemas.microsoft.com/office/drawing/2014/main" id="{1894EE3F-976A-4EA2-ACFE-F9E083F5E42B}"/>
              </a:ext>
            </a:extLst>
          </p:cNvPr>
          <p:cNvGraphicFramePr>
            <a:graphicFrameLocks noGrp="1"/>
          </p:cNvGraphicFramePr>
          <p:nvPr/>
        </p:nvGraphicFramePr>
        <p:xfrm>
          <a:off x="4206240" y="1188720"/>
          <a:ext cx="3840480" cy="3749040"/>
        </p:xfrm>
        <a:graphic>
          <a:graphicData uri="http://schemas.openxmlformats.org/drawingml/2006/table">
            <a:tbl>
              <a:tblPr firstRow="1" bandRow="1">
                <a:tableStyleId>{5940675A-B579-460E-94D1-54222C63F5DA}</a:tableStyleId>
              </a:tblPr>
              <a:tblGrid>
                <a:gridCol w="3840480">
                  <a:extLst>
                    <a:ext uri="{9D8B030D-6E8A-4147-A177-3AD203B41FA5}">
                      <a16:colId xmlns:a16="http://schemas.microsoft.com/office/drawing/2014/main" val="1809380096"/>
                    </a:ext>
                  </a:extLst>
                </a:gridCol>
              </a:tblGrid>
              <a:tr h="1828800">
                <a:tc>
                  <a:txBody>
                    <a:bodyPr/>
                    <a:lstStyle/>
                    <a:p>
                      <a:r>
                        <a:rPr lang="en-US" sz="1200" b="1" dirty="0">
                          <a:solidFill>
                            <a:schemeClr val="tx1"/>
                          </a:solidFill>
                          <a:latin typeface="Calibri" panose="020F0502020204030204" pitchFamily="34" charset="0"/>
                          <a:cs typeface="Calibri" panose="020F0502020204030204" pitchFamily="34" charset="0"/>
                        </a:rPr>
                        <a:t>MANAGERIAL REPORTING</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Business scenario simulations – “what if” analysis</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Ad-hoc analysis &amp; queries</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Strategic budget and planning</a:t>
                      </a:r>
                    </a:p>
                    <a:p>
                      <a:pPr marL="182880" indent="-91440">
                        <a:buFont typeface="Arial" panose="020B0604020202020204" pitchFamily="34" charset="0"/>
                        <a:buChar char="•"/>
                      </a:pPr>
                      <a:endParaRPr lang="en-US" sz="1200" dirty="0">
                        <a:solidFill>
                          <a:schemeClr val="tx1"/>
                        </a:solidFill>
                        <a:latin typeface="Calibri" panose="020F0502020204030204" pitchFamily="34" charset="0"/>
                        <a:cs typeface="Calibri" panose="020F0502020204030204" pitchFamily="34" charset="0"/>
                      </a:endParaRP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Executive Scorecards/Dashboards &amp; Insights</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Support decision making based on fixed data analysis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096043"/>
                  </a:ext>
                </a:extLst>
              </a:tr>
              <a:tr h="914400">
                <a:tc>
                  <a:txBody>
                    <a:bodyPr/>
                    <a:lstStyle/>
                    <a:p>
                      <a:pPr marL="1097280" lvl="1" indent="-91440"/>
                      <a:r>
                        <a:rPr lang="en-US" sz="1200" b="1" dirty="0">
                          <a:solidFill>
                            <a:schemeClr val="tx1"/>
                          </a:solidFill>
                          <a:latin typeface="Calibri" panose="020F0502020204030204" pitchFamily="34" charset="0"/>
                          <a:cs typeface="Calibri" panose="020F0502020204030204" pitchFamily="34" charset="0"/>
                        </a:rPr>
                        <a:t>OPERATIONAL REPORTING</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Detail to support management reporting</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Operational analysis</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Financial consolidation  and analysis</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Federal Reporting</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383503"/>
                  </a:ext>
                </a:extLst>
              </a:tr>
              <a:tr h="914400">
                <a:tc>
                  <a:txBody>
                    <a:bodyPr/>
                    <a:lstStyle/>
                    <a:p>
                      <a:pPr marL="1828800" indent="-90488">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Real time reporting to support daily operations </a:t>
                      </a:r>
                    </a:p>
                    <a:p>
                      <a:pPr marL="1828800" indent="-90488">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Single query</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245355"/>
                  </a:ext>
                </a:extLst>
              </a:tr>
            </a:tbl>
          </a:graphicData>
        </a:graphic>
      </p:graphicFrame>
      <p:cxnSp>
        <p:nvCxnSpPr>
          <p:cNvPr id="14" name="Straight Connector 13">
            <a:extLst>
              <a:ext uri="{FF2B5EF4-FFF2-40B4-BE49-F238E27FC236}">
                <a16:creationId xmlns:a16="http://schemas.microsoft.com/office/drawing/2014/main" id="{C7480227-3AA5-4CDD-BA08-578B0DF3D485}"/>
              </a:ext>
            </a:extLst>
          </p:cNvPr>
          <p:cNvCxnSpPr/>
          <p:nvPr/>
        </p:nvCxnSpPr>
        <p:spPr>
          <a:xfrm>
            <a:off x="457200" y="3383280"/>
            <a:ext cx="1371600" cy="0"/>
          </a:xfrm>
          <a:prstGeom prst="line">
            <a:avLst/>
          </a:prstGeom>
          <a:ln w="12700">
            <a:solidFill>
              <a:schemeClr val="bg1">
                <a:lumMod val="75000"/>
              </a:schemeClr>
            </a:solidFill>
            <a:prstDash val="lg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6AC688A-7E05-4BE2-9F95-2151C9CBA9F7}"/>
              </a:ext>
            </a:extLst>
          </p:cNvPr>
          <p:cNvCxnSpPr/>
          <p:nvPr/>
        </p:nvCxnSpPr>
        <p:spPr>
          <a:xfrm>
            <a:off x="457200" y="1188720"/>
            <a:ext cx="0" cy="2194560"/>
          </a:xfrm>
          <a:prstGeom prst="straightConnector1">
            <a:avLst/>
          </a:prstGeom>
          <a:ln w="12700">
            <a:solidFill>
              <a:schemeClr val="bg1">
                <a:lumMod val="75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74CDB55-B6D8-4930-9796-05251062C03A}"/>
              </a:ext>
            </a:extLst>
          </p:cNvPr>
          <p:cNvCxnSpPr/>
          <p:nvPr/>
        </p:nvCxnSpPr>
        <p:spPr>
          <a:xfrm>
            <a:off x="457200" y="3383280"/>
            <a:ext cx="0" cy="1463040"/>
          </a:xfrm>
          <a:prstGeom prst="straightConnector1">
            <a:avLst/>
          </a:prstGeom>
          <a:ln w="12700">
            <a:solidFill>
              <a:schemeClr val="bg1">
                <a:lumMod val="75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06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Global Design Outcomes</a:t>
            </a:r>
          </a:p>
        </p:txBody>
      </p:sp>
      <p:graphicFrame>
        <p:nvGraphicFramePr>
          <p:cNvPr id="5" name="Table 5">
            <a:extLst>
              <a:ext uri="{FF2B5EF4-FFF2-40B4-BE49-F238E27FC236}">
                <a16:creationId xmlns:a16="http://schemas.microsoft.com/office/drawing/2014/main" id="{E77BA148-14A6-46C9-B3D9-34FE7EE0FB92}"/>
              </a:ext>
            </a:extLst>
          </p:cNvPr>
          <p:cNvGraphicFramePr>
            <a:graphicFrameLocks noGrp="1"/>
          </p:cNvGraphicFramePr>
          <p:nvPr/>
        </p:nvGraphicFramePr>
        <p:xfrm>
          <a:off x="380405" y="1280160"/>
          <a:ext cx="11426428" cy="54864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874141279"/>
                    </a:ext>
                  </a:extLst>
                </a:gridCol>
                <a:gridCol w="1371600">
                  <a:extLst>
                    <a:ext uri="{9D8B030D-6E8A-4147-A177-3AD203B41FA5}">
                      <a16:colId xmlns:a16="http://schemas.microsoft.com/office/drawing/2014/main" val="2017944109"/>
                    </a:ext>
                  </a:extLst>
                </a:gridCol>
                <a:gridCol w="9140428">
                  <a:extLst>
                    <a:ext uri="{9D8B030D-6E8A-4147-A177-3AD203B41FA5}">
                      <a16:colId xmlns:a16="http://schemas.microsoft.com/office/drawing/2014/main" val="3699322574"/>
                    </a:ext>
                  </a:extLst>
                </a:gridCol>
              </a:tblGrid>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Data Sources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Prioritizing data feeds that meet cross-business function reporting objectives.  Additional feeds can be added post-BAS implementation, based on need and value.</a:t>
                      </a:r>
                    </a:p>
                    <a:p>
                      <a:pPr marL="228600" indent="-228600" algn="l" defTabSz="1218641" rtl="0" eaLnBrk="1" latinLnBrk="0" hangingPunct="1">
                        <a:buFont typeface="Arial" panose="020B0604020202020204" pitchFamily="34" charset="0"/>
                        <a:buChar char="•"/>
                      </a:pPr>
                      <a:r>
                        <a:rPr lang="en-US" sz="1800" b="1" kern="1200" dirty="0">
                          <a:solidFill>
                            <a:srgbClr val="002060"/>
                          </a:solidFill>
                          <a:latin typeface="Calibri" panose="020F0502020204030204" pitchFamily="34" charset="0"/>
                          <a:ea typeface="+mn-ea"/>
                          <a:cs typeface="Calibri" panose="020F0502020204030204" pitchFamily="34" charset="0"/>
                        </a:rPr>
                        <a:t>Early deployment of first half of data sets in FY22 Q1 to work through network connectivity and ATO</a:t>
                      </a:r>
                      <a:r>
                        <a:rPr lang="en-US" sz="1800" kern="1200" dirty="0">
                          <a:solidFill>
                            <a:srgbClr val="002060"/>
                          </a:solidFill>
                          <a:latin typeface="Calibri" panose="020F0502020204030204" pitchFamily="34" charset="0"/>
                          <a:ea typeface="+mn-ea"/>
                          <a:cs typeface="Calibri" panose="020F0502020204030204" pitchFamily="34" charset="0"/>
                        </a:rPr>
                        <a:t>.</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60842"/>
                  </a:ext>
                </a:extLst>
              </a:tr>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Retiring Current Systems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Current financial/acquisitions/property systems data will be copied into the EDW Data Lake.</a:t>
                      </a:r>
                    </a:p>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Reviewing current reporting applications for functionality that support cross-function enterprise missions, to adopt into BAS EDW (e.g. MARS).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4200323"/>
                  </a:ext>
                </a:extLst>
              </a:tr>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Architecture</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Designed for continued development of advanced BI and analytics capabilities in the future. </a:t>
                      </a:r>
                    </a:p>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Vendor hosted and managed.  Fit-for-purpose tech stack – add/remove services as needed.  Scale up/down on demand.</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267564"/>
                  </a:ext>
                </a:extLst>
              </a:tr>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Security</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XDR for continuous security monitoring and vulnerability detection.  Annual ATO review of security posture.</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7352892"/>
                  </a:ext>
                </a:extLst>
              </a:tr>
            </a:tbl>
          </a:graphicData>
        </a:graphic>
      </p:graphicFrame>
      <p:pic>
        <p:nvPicPr>
          <p:cNvPr id="21" name="Graphic 20" descr="Flowchart">
            <a:extLst>
              <a:ext uri="{FF2B5EF4-FFF2-40B4-BE49-F238E27FC236}">
                <a16:creationId xmlns:a16="http://schemas.microsoft.com/office/drawing/2014/main" id="{10659E07-4F48-4CF9-9C4C-01B9ED392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11480" y="2880360"/>
            <a:ext cx="914400" cy="914400"/>
          </a:xfrm>
          <a:prstGeom prst="rect">
            <a:avLst/>
          </a:prstGeom>
        </p:spPr>
      </p:pic>
      <p:pic>
        <p:nvPicPr>
          <p:cNvPr id="23" name="Graphic 22" descr="Internet Of Things">
            <a:extLst>
              <a:ext uri="{FF2B5EF4-FFF2-40B4-BE49-F238E27FC236}">
                <a16:creationId xmlns:a16="http://schemas.microsoft.com/office/drawing/2014/main" id="{58B9A200-E5B3-4664-88B9-E74645E2EB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08760"/>
            <a:ext cx="914400" cy="914400"/>
          </a:xfrm>
          <a:prstGeom prst="rect">
            <a:avLst/>
          </a:prstGeom>
        </p:spPr>
      </p:pic>
      <p:pic>
        <p:nvPicPr>
          <p:cNvPr id="33" name="Graphic 32" descr="Architecture">
            <a:extLst>
              <a:ext uri="{FF2B5EF4-FFF2-40B4-BE49-F238E27FC236}">
                <a16:creationId xmlns:a16="http://schemas.microsoft.com/office/drawing/2014/main" id="{81B4BFAB-C635-4BB1-B6CC-33324FBFEC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 y="4251960"/>
            <a:ext cx="914400" cy="914400"/>
          </a:xfrm>
          <a:prstGeom prst="rect">
            <a:avLst/>
          </a:prstGeom>
        </p:spPr>
      </p:pic>
      <p:pic>
        <p:nvPicPr>
          <p:cNvPr id="37" name="Graphic 36" descr="Shield Tick">
            <a:extLst>
              <a:ext uri="{FF2B5EF4-FFF2-40B4-BE49-F238E27FC236}">
                <a16:creationId xmlns:a16="http://schemas.microsoft.com/office/drawing/2014/main" id="{F6997836-6547-4FAE-857A-7C163DE019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480" y="5623560"/>
            <a:ext cx="914400" cy="914400"/>
          </a:xfrm>
          <a:prstGeom prst="rect">
            <a:avLst/>
          </a:prstGeom>
        </p:spPr>
      </p:pic>
    </p:spTree>
    <p:extLst>
      <p:ext uri="{BB962C8B-B14F-4D97-AF65-F5344CB8AC3E}">
        <p14:creationId xmlns:p14="http://schemas.microsoft.com/office/powerpoint/2010/main" val="334063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Scope &amp; Schedule</a:t>
            </a:r>
          </a:p>
        </p:txBody>
      </p:sp>
      <p:graphicFrame>
        <p:nvGraphicFramePr>
          <p:cNvPr id="4" name="Table 4">
            <a:extLst>
              <a:ext uri="{FF2B5EF4-FFF2-40B4-BE49-F238E27FC236}">
                <a16:creationId xmlns:a16="http://schemas.microsoft.com/office/drawing/2014/main" id="{C3E311FB-BD93-46B1-BA1F-FB6F1040F767}"/>
              </a:ext>
            </a:extLst>
          </p:cNvPr>
          <p:cNvGraphicFramePr>
            <a:graphicFrameLocks noGrp="1"/>
          </p:cNvGraphicFramePr>
          <p:nvPr>
            <p:extLst>
              <p:ext uri="{D42A27DB-BD31-4B8C-83A1-F6EECF244321}">
                <p14:modId xmlns:p14="http://schemas.microsoft.com/office/powerpoint/2010/main" val="2419740991"/>
              </p:ext>
            </p:extLst>
          </p:nvPr>
        </p:nvGraphicFramePr>
        <p:xfrm>
          <a:off x="79005" y="1234440"/>
          <a:ext cx="12030195" cy="5562132"/>
        </p:xfrm>
        <a:graphic>
          <a:graphicData uri="http://schemas.openxmlformats.org/drawingml/2006/table">
            <a:tbl>
              <a:tblPr firstRow="1" bandRow="1">
                <a:tableStyleId>{5940675A-B579-460E-94D1-54222C63F5DA}</a:tableStyleId>
              </a:tblPr>
              <a:tblGrid>
                <a:gridCol w="365688">
                  <a:extLst>
                    <a:ext uri="{9D8B030D-6E8A-4147-A177-3AD203B41FA5}">
                      <a16:colId xmlns:a16="http://schemas.microsoft.com/office/drawing/2014/main" val="3492776491"/>
                    </a:ext>
                  </a:extLst>
                </a:gridCol>
                <a:gridCol w="238078">
                  <a:extLst>
                    <a:ext uri="{9D8B030D-6E8A-4147-A177-3AD203B41FA5}">
                      <a16:colId xmlns:a16="http://schemas.microsoft.com/office/drawing/2014/main" val="2563535711"/>
                    </a:ext>
                  </a:extLst>
                </a:gridCol>
                <a:gridCol w="822639">
                  <a:extLst>
                    <a:ext uri="{9D8B030D-6E8A-4147-A177-3AD203B41FA5}">
                      <a16:colId xmlns:a16="http://schemas.microsoft.com/office/drawing/2014/main" val="1938168279"/>
                    </a:ext>
                  </a:extLst>
                </a:gridCol>
                <a:gridCol w="822639">
                  <a:extLst>
                    <a:ext uri="{9D8B030D-6E8A-4147-A177-3AD203B41FA5}">
                      <a16:colId xmlns:a16="http://schemas.microsoft.com/office/drawing/2014/main" val="534018725"/>
                    </a:ext>
                  </a:extLst>
                </a:gridCol>
                <a:gridCol w="1096851">
                  <a:extLst>
                    <a:ext uri="{9D8B030D-6E8A-4147-A177-3AD203B41FA5}">
                      <a16:colId xmlns:a16="http://schemas.microsoft.com/office/drawing/2014/main" val="2357242755"/>
                    </a:ext>
                  </a:extLst>
                </a:gridCol>
                <a:gridCol w="1463040">
                  <a:extLst>
                    <a:ext uri="{9D8B030D-6E8A-4147-A177-3AD203B41FA5}">
                      <a16:colId xmlns:a16="http://schemas.microsoft.com/office/drawing/2014/main" val="2712765828"/>
                    </a:ext>
                  </a:extLst>
                </a:gridCol>
                <a:gridCol w="822960">
                  <a:extLst>
                    <a:ext uri="{9D8B030D-6E8A-4147-A177-3AD203B41FA5}">
                      <a16:colId xmlns:a16="http://schemas.microsoft.com/office/drawing/2014/main" val="1925607047"/>
                    </a:ext>
                  </a:extLst>
                </a:gridCol>
                <a:gridCol w="2285107">
                  <a:extLst>
                    <a:ext uri="{9D8B030D-6E8A-4147-A177-3AD203B41FA5}">
                      <a16:colId xmlns:a16="http://schemas.microsoft.com/office/drawing/2014/main" val="545869766"/>
                    </a:ext>
                  </a:extLst>
                </a:gridCol>
                <a:gridCol w="1828086">
                  <a:extLst>
                    <a:ext uri="{9D8B030D-6E8A-4147-A177-3AD203B41FA5}">
                      <a16:colId xmlns:a16="http://schemas.microsoft.com/office/drawing/2014/main" val="4132061232"/>
                    </a:ext>
                  </a:extLst>
                </a:gridCol>
                <a:gridCol w="2285107">
                  <a:extLst>
                    <a:ext uri="{9D8B030D-6E8A-4147-A177-3AD203B41FA5}">
                      <a16:colId xmlns:a16="http://schemas.microsoft.com/office/drawing/2014/main" val="1865937896"/>
                    </a:ext>
                  </a:extLst>
                </a:gridCol>
              </a:tblGrid>
              <a:tr h="0">
                <a:tc>
                  <a:txBody>
                    <a:bodyPr/>
                    <a:lstStyle/>
                    <a:p>
                      <a:pPr algn="r"/>
                      <a:endParaRPr lang="en-US" sz="12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12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3">
                  <a:txBody>
                    <a:bodyPr/>
                    <a:lstStyle/>
                    <a:p>
                      <a:pPr algn="ctr"/>
                      <a:r>
                        <a:rPr lang="en-US" sz="1200" b="1" dirty="0">
                          <a:solidFill>
                            <a:srgbClr val="002060"/>
                          </a:solidFill>
                          <a:latin typeface="Calibri" panose="020F0502020204030204" pitchFamily="34" charset="0"/>
                          <a:cs typeface="Calibri" panose="020F0502020204030204" pitchFamily="34" charset="0"/>
                        </a:rPr>
                        <a:t>FY21</a:t>
                      </a:r>
                      <a:endParaRPr lang="en-US" sz="1200" b="0" dirty="0">
                        <a:solidFill>
                          <a:srgbClr val="002060"/>
                        </a:solidFill>
                        <a:latin typeface="Calibri" panose="020F0502020204030204" pitchFamily="34" charset="0"/>
                        <a:cs typeface="Calibri" panose="020F0502020204030204" pitchFamily="34" charset="0"/>
                      </a:endParaRPr>
                    </a:p>
                    <a:p>
                      <a:pPr algn="ctr"/>
                      <a:r>
                        <a:rPr lang="en-US" sz="1100" b="0" dirty="0">
                          <a:solidFill>
                            <a:srgbClr val="002060"/>
                          </a:solidFill>
                          <a:latin typeface="Calibri" panose="020F0502020204030204" pitchFamily="34" charset="0"/>
                          <a:cs typeface="Calibri" panose="020F0502020204030204" pitchFamily="34" charset="0"/>
                        </a:rPr>
                        <a:t>(Go-Live 10/1/21)</a:t>
                      </a:r>
                    </a:p>
                  </a:txBody>
                  <a:tcPr marL="91404" marR="9140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2">
                  <a:txBody>
                    <a:bodyPr/>
                    <a:lstStyle/>
                    <a:p>
                      <a:pPr algn="ctr"/>
                      <a:r>
                        <a:rPr lang="en-US" sz="1200" b="1" dirty="0">
                          <a:solidFill>
                            <a:srgbClr val="002060"/>
                          </a:solidFill>
                          <a:latin typeface="Calibri" panose="020F0502020204030204" pitchFamily="34" charset="0"/>
                          <a:cs typeface="Calibri" panose="020F0502020204030204" pitchFamily="34" charset="0"/>
                        </a:rPr>
                        <a:t>FY22</a:t>
                      </a:r>
                      <a:endParaRPr lang="en-US" sz="1200" b="0" dirty="0">
                        <a:solidFill>
                          <a:srgbClr val="002060"/>
                        </a:solidFill>
                        <a:latin typeface="Calibri" panose="020F0502020204030204" pitchFamily="34" charset="0"/>
                        <a:cs typeface="Calibri" panose="020F0502020204030204" pitchFamily="34" charset="0"/>
                      </a:endParaRPr>
                    </a:p>
                    <a:p>
                      <a:pPr algn="ctr"/>
                      <a:r>
                        <a:rPr lang="en-US" sz="1100" b="0" dirty="0">
                          <a:solidFill>
                            <a:srgbClr val="002060"/>
                          </a:solidFill>
                          <a:latin typeface="Calibri" panose="020F0502020204030204" pitchFamily="34" charset="0"/>
                          <a:cs typeface="Calibri" panose="020F0502020204030204" pitchFamily="34" charset="0"/>
                        </a:rPr>
                        <a:t>(Go-Live 10/1/22)</a:t>
                      </a:r>
                      <a:endParaRPr lang="en-US" sz="11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hMerge="1">
                  <a:txBody>
                    <a:bodyPr/>
                    <a:lstStyle/>
                    <a:p>
                      <a:endParaRPr lang="en-US"/>
                    </a:p>
                  </a:txBody>
                  <a:tcPr/>
                </a:tc>
                <a:tc>
                  <a:txBody>
                    <a:bodyPr/>
                    <a:lstStyle/>
                    <a:p>
                      <a:pPr algn="ctr"/>
                      <a:r>
                        <a:rPr lang="en-US" sz="1200" b="1" dirty="0">
                          <a:solidFill>
                            <a:srgbClr val="002060"/>
                          </a:solidFill>
                          <a:latin typeface="Calibri" panose="020F0502020204030204" pitchFamily="34" charset="0"/>
                          <a:cs typeface="Calibri" panose="020F0502020204030204" pitchFamily="34" charset="0"/>
                        </a:rPr>
                        <a:t>FY23</a:t>
                      </a:r>
                      <a:endParaRPr lang="en-US" sz="1200" b="0" dirty="0">
                        <a:solidFill>
                          <a:srgbClr val="002060"/>
                        </a:solidFill>
                        <a:latin typeface="Calibri" panose="020F0502020204030204" pitchFamily="34" charset="0"/>
                        <a:cs typeface="Calibri" panose="020F0502020204030204" pitchFamily="34" charset="0"/>
                      </a:endParaRPr>
                    </a:p>
                    <a:p>
                      <a:pPr algn="ctr"/>
                      <a:r>
                        <a:rPr lang="en-US" sz="1100" b="0" dirty="0">
                          <a:solidFill>
                            <a:srgbClr val="002060"/>
                          </a:solidFill>
                          <a:latin typeface="Calibri" panose="020F0502020204030204" pitchFamily="34" charset="0"/>
                          <a:cs typeface="Calibri" panose="020F0502020204030204" pitchFamily="34" charset="0"/>
                        </a:rPr>
                        <a:t>(Go-Live 10/1/23)</a:t>
                      </a:r>
                      <a:endParaRPr lang="en-US" sz="11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lgn="ctr"/>
                      <a:r>
                        <a:rPr lang="en-US" sz="1200" b="1" dirty="0">
                          <a:solidFill>
                            <a:schemeClr val="bg1"/>
                          </a:solidFill>
                          <a:latin typeface="Calibri" panose="020F0502020204030204" pitchFamily="34" charset="0"/>
                          <a:cs typeface="Calibri" panose="020F0502020204030204" pitchFamily="34" charset="0"/>
                        </a:rPr>
                        <a:t>FY24</a:t>
                      </a:r>
                      <a:endParaRPr lang="en-US" sz="1200" b="0" dirty="0">
                        <a:solidFill>
                          <a:srgbClr val="002060"/>
                        </a:solidFill>
                        <a:latin typeface="Calibri" panose="020F0502020204030204" pitchFamily="34" charset="0"/>
                        <a:cs typeface="Calibri" panose="020F0502020204030204" pitchFamily="34" charset="0"/>
                      </a:endParaRPr>
                    </a:p>
                    <a:p>
                      <a:pPr algn="ctr"/>
                      <a:r>
                        <a:rPr lang="en-US" sz="1100" b="0" dirty="0">
                          <a:solidFill>
                            <a:schemeClr val="bg1"/>
                          </a:solidFill>
                          <a:latin typeface="Calibri" panose="020F0502020204030204" pitchFamily="34" charset="0"/>
                          <a:cs typeface="Calibri" panose="020F0502020204030204" pitchFamily="34" charset="0"/>
                        </a:rPr>
                        <a:t>(Go-Live 10/1/24)</a:t>
                      </a:r>
                      <a:endParaRPr lang="en-US" sz="1100" b="1" dirty="0">
                        <a:solidFill>
                          <a:schemeClr val="bg1"/>
                        </a:solidFill>
                        <a:latin typeface="Calibri" panose="020F0502020204030204" pitchFamily="34" charset="0"/>
                        <a:cs typeface="Calibri" panose="020F0502020204030204" pitchFamily="34" charset="0"/>
                      </a:endParaRPr>
                    </a:p>
                  </a:txBody>
                  <a:tcPr marL="91404" marR="91404" marT="45702" marB="45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NOT IN SCOPE</a:t>
                      </a:r>
                    </a:p>
                  </a:txBody>
                  <a:tcPr marL="91404" marR="91404" marT="45702" marB="45702"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CCCC"/>
                    </a:solidFill>
                  </a:tcPr>
                </a:tc>
                <a:extLst>
                  <a:ext uri="{0D108BD9-81ED-4DB2-BD59-A6C34878D82A}">
                    <a16:rowId xmlns:a16="http://schemas.microsoft.com/office/drawing/2014/main" val="4225249629"/>
                  </a:ext>
                </a:extLst>
              </a:tr>
              <a:tr h="0">
                <a:tc rowSpan="6">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DATA</a:t>
                      </a:r>
                    </a:p>
                  </a:txBody>
                  <a:tcPr marL="91404" marR="91404" marT="45702" marB="45702" vert="vert27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gridSpan="8">
                  <a:txBody>
                    <a:bodyPr/>
                    <a:lstStyle/>
                    <a:p>
                      <a:pPr marL="0" marR="0" lvl="0" indent="0" algn="l" defTabSz="121864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Inbound Data Ingest &amp;Transformation into Integrated Data Model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(starting from point of Go-Live; no historical data load)</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Inbound Data Ingest &amp;Transformation into Integrated Data Model: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1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Inbound data ingest &amp; transformation from </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data sources not identified for EDW during program planning</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Conversion of current system data beyond standard core applications conversion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(open transactions only)</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Outbound data service to other systems for purposes redundant with BAS enterprise objectives</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(e.g. budget planning)</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Data entry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create / update operational or reference data (e.g. updating Table of Organization)</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100% replication of current reporting systems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(functionality specific to a program may persist)</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33942380"/>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a:t>
                      </a: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Travel:</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E2 MIS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mLINQ</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0" marT="45702" marB="4570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HR/Payroll: </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NFC</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WebTA</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0" marR="0"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 Online</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OPCS</a:t>
                      </a:r>
                    </a:p>
                  </a:txBody>
                  <a:tcPr marL="0" marR="0"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Financial</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Acquisition</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Property</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 GMIS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USPTO</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84049991"/>
                  </a:ext>
                </a:extLst>
              </a:tr>
              <a:tr h="0">
                <a:tc vMerge="1">
                  <a:txBody>
                    <a:bodyPr/>
                    <a:lstStyle/>
                    <a:p>
                      <a:endParaRPr lang="en-US"/>
                    </a:p>
                  </a:txBody>
                  <a:tcPr/>
                </a:tc>
                <a:tc gridSpan="8">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Copy full history of Current System data into the Data Lake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(data copy starts 10/1; 8 – 12 weeks pending data volume and network)</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Migrate full history of Current System data into the Data Lake: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74670008"/>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FRPM</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NOAA CBS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NOAA </a:t>
                      </a: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C.Suite</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NIST CBS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NIST </a:t>
                      </a: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C.Suite</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OS ES </a:t>
                      </a: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C.Suite</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 CBS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 </a:t>
                      </a: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C.Suite</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Legacy Sunflower</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2479110"/>
                  </a:ext>
                </a:extLst>
              </a:tr>
              <a:tr h="0">
                <a:tc vMerge="1">
                  <a:txBody>
                    <a:bodyPr/>
                    <a:lstStyle/>
                    <a:p>
                      <a:endParaRPr lang="en-US"/>
                    </a:p>
                  </a:txBody>
                  <a:tcPr/>
                </a:tc>
                <a:tc gridSpan="8">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Outbound BAS Data Service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(e.g. EBS integration or EDW extract of financial data)</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support out of scope functionality </a:t>
                      </a:r>
                    </a:p>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(e.g. custom data entry projection tool dependent on financial data</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Data Service (e.g. EBS integration or EDW extract of financial data) to support out of scope functionality (e.g. custom data entry projection tool dependent on financial data)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544604"/>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MARS (NOAA)</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(NIST TBD)</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 TBD)</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84107280"/>
                  </a:ext>
                </a:extLst>
              </a:tr>
              <a:tr h="0">
                <a:tc rowSpan="4">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BI REPORTING</a:t>
                      </a:r>
                    </a:p>
                  </a:txBody>
                  <a:tcPr marL="91404" marR="91404" marT="45702" marB="45702" vert="vert27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gridSpan="8">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universes for Community Powered BI Marts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(Ad-hoc Reporting)</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universes for Community Powered BI Marts (Ad-hoc Reporting):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03112428"/>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Program Manager</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Finance</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Budget</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Acquisitions</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HR</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Property</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Travel</a:t>
                      </a: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69211321"/>
                  </a:ext>
                </a:extLst>
              </a:tr>
              <a:tr h="0">
                <a:tc vMerge="1">
                  <a:txBody>
                    <a:bodyPr/>
                    <a:lstStyle/>
                    <a:p>
                      <a:endParaRPr lang="en-US"/>
                    </a:p>
                  </a:txBody>
                  <a:tcPr/>
                </a:tc>
                <a:tc gridSpan="8">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Advanced Analytics Features</a:t>
                      </a: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Advanced Analytics Features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1458112"/>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Acquisitions / Agreements 360 Dashboard</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Spend Planning</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Budget &amp; Position Planning</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70269686"/>
                  </a:ext>
                </a:extLst>
              </a:tr>
              <a:tr h="0">
                <a:tc gridSpan="9">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ARCHITECTURE &amp; SECURITY</a:t>
                      </a:r>
                    </a:p>
                  </a:txBody>
                  <a:tcPr marL="91404" marR="91404" marT="45702" marB="4570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75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482835915"/>
                  </a:ext>
                </a:extLst>
              </a:tr>
              <a:tr h="0">
                <a:tc>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91404" marR="91404" marT="45702" marB="45702" vert="vert27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AIP Infrastructure: AWS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Security: Controls &amp; ATO</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AIP Infrastructure: Tableau</a:t>
                      </a: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Security: Controls &amp; ATO</a:t>
                      </a: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91404" marR="91404" marT="45702" marB="4570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8797884"/>
                  </a:ext>
                </a:extLst>
              </a:tr>
            </a:tbl>
          </a:graphicData>
        </a:graphic>
      </p:graphicFrame>
    </p:spTree>
    <p:extLst>
      <p:ext uri="{BB962C8B-B14F-4D97-AF65-F5344CB8AC3E}">
        <p14:creationId xmlns:p14="http://schemas.microsoft.com/office/powerpoint/2010/main" val="20672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a:xfrm>
            <a:off x="1457146" y="370514"/>
            <a:ext cx="9366567" cy="515574"/>
          </a:xfrm>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Reporting Change Journey</a:t>
            </a:r>
          </a:p>
        </p:txBody>
      </p:sp>
      <p:graphicFrame>
        <p:nvGraphicFramePr>
          <p:cNvPr id="8" name="Table 7">
            <a:extLst>
              <a:ext uri="{FF2B5EF4-FFF2-40B4-BE49-F238E27FC236}">
                <a16:creationId xmlns:a16="http://schemas.microsoft.com/office/drawing/2014/main" id="{C90F2940-D2CF-4ED4-8F3B-7F65CA1421D4}"/>
              </a:ext>
            </a:extLst>
          </p:cNvPr>
          <p:cNvGraphicFramePr>
            <a:graphicFrameLocks noGrp="1"/>
          </p:cNvGraphicFramePr>
          <p:nvPr/>
        </p:nvGraphicFramePr>
        <p:xfrm>
          <a:off x="607219" y="2194560"/>
          <a:ext cx="10972800" cy="45262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264440458"/>
                    </a:ext>
                  </a:extLst>
                </a:gridCol>
                <a:gridCol w="2286000">
                  <a:extLst>
                    <a:ext uri="{9D8B030D-6E8A-4147-A177-3AD203B41FA5}">
                      <a16:colId xmlns:a16="http://schemas.microsoft.com/office/drawing/2014/main" val="3990764823"/>
                    </a:ext>
                  </a:extLst>
                </a:gridCol>
                <a:gridCol w="2286000">
                  <a:extLst>
                    <a:ext uri="{9D8B030D-6E8A-4147-A177-3AD203B41FA5}">
                      <a16:colId xmlns:a16="http://schemas.microsoft.com/office/drawing/2014/main" val="3616750771"/>
                    </a:ext>
                  </a:extLst>
                </a:gridCol>
                <a:gridCol w="2286000">
                  <a:extLst>
                    <a:ext uri="{9D8B030D-6E8A-4147-A177-3AD203B41FA5}">
                      <a16:colId xmlns:a16="http://schemas.microsoft.com/office/drawing/2014/main" val="3013030392"/>
                    </a:ext>
                  </a:extLst>
                </a:gridCol>
                <a:gridCol w="2286000">
                  <a:extLst>
                    <a:ext uri="{9D8B030D-6E8A-4147-A177-3AD203B41FA5}">
                      <a16:colId xmlns:a16="http://schemas.microsoft.com/office/drawing/2014/main" val="1997633352"/>
                    </a:ext>
                  </a:extLst>
                </a:gridCol>
              </a:tblGrid>
              <a:tr h="0">
                <a:tc>
                  <a:txBody>
                    <a:bodyPr/>
                    <a:lstStyle/>
                    <a:p>
                      <a:pPr algn="ctr"/>
                      <a:endParaRPr lang="en-US" sz="1500" b="1" dirty="0">
                        <a:solidFill>
                          <a:schemeClr val="bg1"/>
                        </a:solidFill>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FY21</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FY23 Q1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FY23 Q2 – Q4</a:t>
                      </a:r>
                    </a:p>
                  </a:txBody>
                  <a:tcPr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887192327"/>
                  </a:ext>
                </a:extLst>
              </a:tr>
              <a:tr h="274320">
                <a:tc>
                  <a:txBody>
                    <a:bodyPr/>
                    <a:lstStyle/>
                    <a:p>
                      <a:pPr algn="ctr"/>
                      <a:endParaRPr lang="en-US" sz="1500" b="1" dirty="0">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0501105"/>
                  </a:ext>
                </a:extLst>
              </a:tr>
              <a:tr h="1371600">
                <a:tc>
                  <a:txBody>
                    <a:bodyPr/>
                    <a:lstStyle/>
                    <a:p>
                      <a:pPr algn="ctr"/>
                      <a:r>
                        <a:rPr lang="en-US" sz="1500" b="1" dirty="0">
                          <a:latin typeface="Calibri" panose="020F0502020204030204" pitchFamily="34" charset="0"/>
                          <a:cs typeface="Calibri" panose="020F0502020204030204" pitchFamily="34" charset="0"/>
                        </a:rPr>
                        <a:t>User Change Journey</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8250982"/>
                  </a:ext>
                </a:extLst>
              </a:tr>
              <a:tr h="457200">
                <a:tc>
                  <a:txBody>
                    <a:bodyPr/>
                    <a:lstStyle/>
                    <a:p>
                      <a:pPr algn="ctr"/>
                      <a:endParaRPr lang="en-US" sz="1500" b="1" dirty="0">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2">
                  <a:txBody>
                    <a:bodyPr/>
                    <a:lstStyle/>
                    <a:p>
                      <a:pPr marL="914400" indent="0" algn="l"/>
                      <a:r>
                        <a:rPr lang="en-US" sz="1500" b="1" dirty="0">
                          <a:latin typeface="Calibri" panose="020F0502020204030204" pitchFamily="34" charset="0"/>
                          <a:cs typeface="Calibri" panose="020F0502020204030204" pitchFamily="34" charset="0"/>
                        </a:rPr>
                        <a:t>Power User Report Development</a:t>
                      </a: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1365366"/>
                  </a:ext>
                </a:extLst>
              </a:tr>
              <a:tr h="685800">
                <a:tc rowSpan="3">
                  <a:txBody>
                    <a:bodyPr/>
                    <a:lstStyle/>
                    <a:p>
                      <a:pPr algn="ctr"/>
                      <a:r>
                        <a:rPr lang="en-US" sz="1500" b="1" dirty="0">
                          <a:latin typeface="Calibri" panose="020F0502020204030204" pitchFamily="34" charset="0"/>
                          <a:cs typeface="Calibri" panose="020F0502020204030204" pitchFamily="34" charset="0"/>
                        </a:rPr>
                        <a:t>EDW </a:t>
                      </a:r>
                    </a:p>
                    <a:p>
                      <a:pPr algn="ctr"/>
                      <a:r>
                        <a:rPr lang="en-US" sz="1500" b="1" dirty="0">
                          <a:latin typeface="Calibri" panose="020F0502020204030204" pitchFamily="34" charset="0"/>
                          <a:cs typeface="Calibri" panose="020F0502020204030204" pitchFamily="34" charset="0"/>
                        </a:rPr>
                        <a:t>Development</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4671180"/>
                  </a:ext>
                </a:extLst>
              </a:tr>
              <a:tr h="685800">
                <a:tc vMerge="1">
                  <a:txBody>
                    <a:bodyPr/>
                    <a:lstStyle/>
                    <a:p>
                      <a:pPr algn="ctr"/>
                      <a:endParaRPr lang="en-US" sz="1500" b="1" dirty="0">
                        <a:latin typeface="Calibri" panose="020F0502020204030204" pitchFamily="34" charset="0"/>
                        <a:cs typeface="Calibri" panose="020F0502020204030204" pitchFamily="34" charset="0"/>
                      </a:endParaRPr>
                    </a:p>
                  </a:txBody>
                  <a:tcP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7017937"/>
                  </a:ext>
                </a:extLst>
              </a:tr>
              <a:tr h="685800">
                <a:tc vMerge="1">
                  <a:txBody>
                    <a:bodyPr/>
                    <a:lstStyle/>
                    <a:p>
                      <a:pPr algn="ctr"/>
                      <a:endParaRPr lang="en-US" sz="1500" b="1" dirty="0">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6340862"/>
                  </a:ext>
                </a:extLst>
              </a:tr>
            </a:tbl>
          </a:graphicData>
        </a:graphic>
      </p:graphicFrame>
      <p:sp>
        <p:nvSpPr>
          <p:cNvPr id="9" name="Arrow: Pentagon 8">
            <a:extLst>
              <a:ext uri="{FF2B5EF4-FFF2-40B4-BE49-F238E27FC236}">
                <a16:creationId xmlns:a16="http://schemas.microsoft.com/office/drawing/2014/main" id="{07351E2C-AB8C-4671-AE28-B3D72E85B163}"/>
              </a:ext>
            </a:extLst>
          </p:cNvPr>
          <p:cNvSpPr/>
          <p:nvPr/>
        </p:nvSpPr>
        <p:spPr>
          <a:xfrm>
            <a:off x="2468880" y="2834640"/>
            <a:ext cx="2286000" cy="1371600"/>
          </a:xfrm>
          <a:prstGeom prst="homePlate">
            <a:avLst/>
          </a:prstGeom>
          <a:solidFill>
            <a:schemeClr val="accent2">
              <a:lumMod val="60000"/>
              <a:lumOff val="4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en-US" sz="1200" b="1" dirty="0">
                <a:solidFill>
                  <a:srgbClr val="002060"/>
                </a:solidFill>
                <a:latin typeface="Calibri" panose="020F0502020204030204" pitchFamily="34" charset="0"/>
                <a:cs typeface="Calibri" panose="020F0502020204030204" pitchFamily="34" charset="0"/>
              </a:rPr>
              <a:t>Common Solution</a:t>
            </a:r>
          </a:p>
          <a:p>
            <a:pPr algn="ctr"/>
            <a:endParaRPr lang="en-US" sz="1200" dirty="0">
              <a:solidFill>
                <a:srgbClr val="002060"/>
              </a:solidFill>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200" dirty="0">
                <a:solidFill>
                  <a:srgbClr val="002060"/>
                </a:solidFill>
                <a:latin typeface="Calibri" panose="020F0502020204030204" pitchFamily="34" charset="0"/>
                <a:cs typeface="Calibri" panose="020F0502020204030204" pitchFamily="34" charset="0"/>
              </a:rPr>
              <a:t>Select &amp; configure core application operational reports</a:t>
            </a:r>
          </a:p>
          <a:p>
            <a:pPr marL="91440" indent="-91440">
              <a:buFont typeface="Arial" panose="020B0604020202020204" pitchFamily="34" charset="0"/>
              <a:buChar char="•"/>
            </a:pPr>
            <a:r>
              <a:rPr lang="en-US" sz="1200" dirty="0">
                <a:solidFill>
                  <a:srgbClr val="002060"/>
                </a:solidFill>
                <a:latin typeface="Calibri" panose="020F0502020204030204" pitchFamily="34" charset="0"/>
                <a:cs typeface="Calibri" panose="020F0502020204030204" pitchFamily="34" charset="0"/>
              </a:rPr>
              <a:t>Map needs to BAS standard reports</a:t>
            </a:r>
          </a:p>
        </p:txBody>
      </p:sp>
      <p:sp>
        <p:nvSpPr>
          <p:cNvPr id="10" name="Arrow: Pentagon 9">
            <a:extLst>
              <a:ext uri="{FF2B5EF4-FFF2-40B4-BE49-F238E27FC236}">
                <a16:creationId xmlns:a16="http://schemas.microsoft.com/office/drawing/2014/main" id="{2962F2B7-6233-4161-B674-96C4EC8C8A85}"/>
              </a:ext>
            </a:extLst>
          </p:cNvPr>
          <p:cNvSpPr/>
          <p:nvPr/>
        </p:nvSpPr>
        <p:spPr>
          <a:xfrm>
            <a:off x="4754880" y="2834640"/>
            <a:ext cx="2286000" cy="1371600"/>
          </a:xfrm>
          <a:prstGeom prst="homePlate">
            <a:avLst/>
          </a:prstGeom>
          <a:solidFill>
            <a:schemeClr val="accent6">
              <a:lumMod val="60000"/>
              <a:lumOff val="4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en-US" sz="1200" b="1" dirty="0">
                <a:solidFill>
                  <a:srgbClr val="002060"/>
                </a:solidFill>
                <a:latin typeface="Calibri" panose="020F0502020204030204" pitchFamily="34" charset="0"/>
                <a:cs typeface="Calibri" panose="020F0502020204030204" pitchFamily="34" charset="0"/>
              </a:rPr>
              <a:t>Implementation Preparation</a:t>
            </a:r>
            <a:endParaRPr lang="en-US" sz="1200" dirty="0">
              <a:solidFill>
                <a:srgbClr val="002060"/>
              </a:solidFill>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200" dirty="0">
                <a:solidFill>
                  <a:srgbClr val="002060"/>
                </a:solidFill>
                <a:latin typeface="Calibri" panose="020F0502020204030204" pitchFamily="34" charset="0"/>
                <a:cs typeface="Calibri" panose="020F0502020204030204" pitchFamily="34" charset="0"/>
              </a:rPr>
              <a:t>For any gaps, identify solution, discuss with BAS CCB, and work with users on how this will be addressed</a:t>
            </a:r>
          </a:p>
        </p:txBody>
      </p:sp>
      <p:sp>
        <p:nvSpPr>
          <p:cNvPr id="12" name="Arrow: Pentagon 11">
            <a:extLst>
              <a:ext uri="{FF2B5EF4-FFF2-40B4-BE49-F238E27FC236}">
                <a16:creationId xmlns:a16="http://schemas.microsoft.com/office/drawing/2014/main" id="{A72B48BA-C3A5-4896-8C4A-0FA9A86146F6}"/>
              </a:ext>
            </a:extLst>
          </p:cNvPr>
          <p:cNvSpPr/>
          <p:nvPr/>
        </p:nvSpPr>
        <p:spPr>
          <a:xfrm>
            <a:off x="7040880" y="2834640"/>
            <a:ext cx="2286000" cy="1371600"/>
          </a:xfrm>
          <a:prstGeom prst="homePlate">
            <a:avLst/>
          </a:prstGeom>
          <a:solidFill>
            <a:schemeClr val="accent5"/>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en-US" sz="1200" b="1" dirty="0">
                <a:solidFill>
                  <a:schemeClr val="bg1"/>
                </a:solidFill>
                <a:latin typeface="Calibri" panose="020F0502020204030204" pitchFamily="34" charset="0"/>
                <a:cs typeface="Calibri" panose="020F0502020204030204" pitchFamily="34" charset="0"/>
              </a:rPr>
              <a:t>Go-Live</a:t>
            </a:r>
            <a:endParaRPr lang="en-US" sz="1200" dirty="0">
              <a:solidFill>
                <a:schemeClr val="bg1"/>
              </a:solidFill>
              <a:latin typeface="Calibri" panose="020F0502020204030204" pitchFamily="34" charset="0"/>
              <a:cs typeface="Calibri" panose="020F0502020204030204" pitchFamily="34" charset="0"/>
            </a:endParaRPr>
          </a:p>
          <a:p>
            <a:pPr algn="ctr"/>
            <a:endParaRPr lang="en-US" sz="1200" dirty="0">
              <a:solidFill>
                <a:schemeClr val="bg1"/>
              </a:solidFill>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Users work with live operational reports.  Develop additional/new reporting needs in EDW Community BI Mart.</a:t>
            </a:r>
          </a:p>
        </p:txBody>
      </p:sp>
      <p:sp>
        <p:nvSpPr>
          <p:cNvPr id="13" name="Arrow: Pentagon 12">
            <a:extLst>
              <a:ext uri="{FF2B5EF4-FFF2-40B4-BE49-F238E27FC236}">
                <a16:creationId xmlns:a16="http://schemas.microsoft.com/office/drawing/2014/main" id="{732DE1DA-42E0-47D8-8137-F114C4FF5E9C}"/>
              </a:ext>
            </a:extLst>
          </p:cNvPr>
          <p:cNvSpPr/>
          <p:nvPr/>
        </p:nvSpPr>
        <p:spPr>
          <a:xfrm>
            <a:off x="2468880" y="4663440"/>
            <a:ext cx="4572000" cy="685800"/>
          </a:xfrm>
          <a:prstGeom prst="homePlate">
            <a:avLst/>
          </a:prstGeom>
          <a:solidFill>
            <a:schemeClr val="accent1">
              <a:lumMod val="20000"/>
              <a:lumOff val="8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Develop Data Foundation</a:t>
            </a:r>
            <a:endParaRPr lang="en-US" sz="1200" dirty="0">
              <a:solidFill>
                <a:srgbClr val="002060"/>
              </a:solidFill>
              <a:latin typeface="Calibri" panose="020F0502020204030204" pitchFamily="34" charset="0"/>
              <a:cs typeface="Calibri" panose="020F0502020204030204" pitchFamily="34" charset="0"/>
            </a:endParaRPr>
          </a:p>
        </p:txBody>
      </p:sp>
      <p:sp>
        <p:nvSpPr>
          <p:cNvPr id="14" name="Arrow: Pentagon 13">
            <a:extLst>
              <a:ext uri="{FF2B5EF4-FFF2-40B4-BE49-F238E27FC236}">
                <a16:creationId xmlns:a16="http://schemas.microsoft.com/office/drawing/2014/main" id="{E4C9C1C9-514E-4AB1-8222-177716690165}"/>
              </a:ext>
            </a:extLst>
          </p:cNvPr>
          <p:cNvSpPr/>
          <p:nvPr/>
        </p:nvSpPr>
        <p:spPr>
          <a:xfrm>
            <a:off x="4754880" y="5394960"/>
            <a:ext cx="2286000" cy="685800"/>
          </a:xfrm>
          <a:prstGeom prst="homePlate">
            <a:avLst/>
          </a:prstGeom>
          <a:solidFill>
            <a:schemeClr val="accent1">
              <a:lumMod val="20000"/>
              <a:lumOff val="8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Develop BI Foundation</a:t>
            </a:r>
            <a:endParaRPr lang="en-US" sz="1200" dirty="0">
              <a:solidFill>
                <a:srgbClr val="002060"/>
              </a:solidFill>
              <a:latin typeface="Calibri" panose="020F0502020204030204" pitchFamily="34" charset="0"/>
              <a:cs typeface="Calibri" panose="020F0502020204030204" pitchFamily="34" charset="0"/>
            </a:endParaRPr>
          </a:p>
        </p:txBody>
      </p:sp>
      <p:sp>
        <p:nvSpPr>
          <p:cNvPr id="15" name="Arrow: Pentagon 14">
            <a:extLst>
              <a:ext uri="{FF2B5EF4-FFF2-40B4-BE49-F238E27FC236}">
                <a16:creationId xmlns:a16="http://schemas.microsoft.com/office/drawing/2014/main" id="{DED06AAE-B911-4715-83DC-5F36BB2E3986}"/>
              </a:ext>
            </a:extLst>
          </p:cNvPr>
          <p:cNvSpPr/>
          <p:nvPr/>
        </p:nvSpPr>
        <p:spPr>
          <a:xfrm>
            <a:off x="7040880" y="6035040"/>
            <a:ext cx="4663440" cy="685800"/>
          </a:xfrm>
          <a:prstGeom prst="homePlate">
            <a:avLst/>
          </a:prstGeom>
          <a:solidFill>
            <a:schemeClr val="accent1">
              <a:lumMod val="20000"/>
              <a:lumOff val="8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rgbClr val="002060"/>
                </a:solidFill>
                <a:latin typeface="Calibri" panose="020F0502020204030204" pitchFamily="34" charset="0"/>
                <a:cs typeface="Calibri" panose="020F0502020204030204" pitchFamily="34" charset="0"/>
              </a:rPr>
              <a:t>Continued enhancement of Data and BI Foundation based on analytics, managerial, and ad-hoc reporting needs</a:t>
            </a:r>
            <a:endParaRPr lang="en-US" sz="1400" dirty="0">
              <a:solidFill>
                <a:srgbClr val="00206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1F621A73-32C1-4CA6-9837-48E35CFAF81C}"/>
              </a:ext>
            </a:extLst>
          </p:cNvPr>
          <p:cNvSpPr/>
          <p:nvPr/>
        </p:nvSpPr>
        <p:spPr>
          <a:xfrm>
            <a:off x="7040880" y="4663440"/>
            <a:ext cx="2286000" cy="1325880"/>
          </a:xfrm>
          <a:prstGeom prst="roundRect">
            <a:avLst/>
          </a:prstGeom>
          <a:solidFill>
            <a:srgbClr val="CCFFCC"/>
          </a:solidFill>
          <a:ln w="19050">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Community Powered BI </a:t>
            </a:r>
          </a:p>
          <a:p>
            <a:pPr algn="ctr"/>
            <a:r>
              <a:rPr lang="en-US" sz="1200" b="1" dirty="0">
                <a:solidFill>
                  <a:srgbClr val="002060"/>
                </a:solidFill>
                <a:latin typeface="Calibri" panose="020F0502020204030204" pitchFamily="34" charset="0"/>
                <a:cs typeface="Calibri" panose="020F0502020204030204" pitchFamily="34" charset="0"/>
              </a:rPr>
              <a:t>&amp; Ad-hoc Capability Enabled</a:t>
            </a:r>
          </a:p>
          <a:p>
            <a:pPr algn="ctr"/>
            <a:r>
              <a:rPr lang="en-US" sz="1200" dirty="0">
                <a:solidFill>
                  <a:srgbClr val="002060"/>
                </a:solidFill>
                <a:latin typeface="Calibri" panose="020F0502020204030204" pitchFamily="34" charset="0"/>
                <a:cs typeface="Calibri" panose="020F0502020204030204" pitchFamily="34" charset="0"/>
              </a:rPr>
              <a:t>(BAS to support Power User report development)</a:t>
            </a:r>
          </a:p>
        </p:txBody>
      </p:sp>
      <p:sp>
        <p:nvSpPr>
          <p:cNvPr id="17" name="Rectangle: Rounded Corners 16">
            <a:extLst>
              <a:ext uri="{FF2B5EF4-FFF2-40B4-BE49-F238E27FC236}">
                <a16:creationId xmlns:a16="http://schemas.microsoft.com/office/drawing/2014/main" id="{1677EF01-E4BF-4D40-B939-C36CE01C2599}"/>
              </a:ext>
            </a:extLst>
          </p:cNvPr>
          <p:cNvSpPr/>
          <p:nvPr/>
        </p:nvSpPr>
        <p:spPr>
          <a:xfrm>
            <a:off x="9326880" y="4663440"/>
            <a:ext cx="2286000" cy="1325880"/>
          </a:xfrm>
          <a:prstGeom prst="roundRect">
            <a:avLst/>
          </a:prstGeom>
          <a:solidFill>
            <a:srgbClr val="CCFFCC"/>
          </a:solidFill>
          <a:ln w="19050">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Develop</a:t>
            </a:r>
          </a:p>
          <a:p>
            <a:pPr algn="ctr"/>
            <a:r>
              <a:rPr lang="en-US" sz="1200" b="1" dirty="0">
                <a:solidFill>
                  <a:srgbClr val="002060"/>
                </a:solidFill>
                <a:latin typeface="Calibri" panose="020F0502020204030204" pitchFamily="34" charset="0"/>
                <a:cs typeface="Calibri" panose="020F0502020204030204" pitchFamily="34" charset="0"/>
              </a:rPr>
              <a:t>Advanced Analytics Features</a:t>
            </a:r>
          </a:p>
          <a:p>
            <a:pPr algn="ctr"/>
            <a:r>
              <a:rPr lang="en-US" sz="1200" dirty="0">
                <a:solidFill>
                  <a:srgbClr val="002060"/>
                </a:solidFill>
                <a:latin typeface="Calibri" panose="020F0502020204030204" pitchFamily="34" charset="0"/>
                <a:cs typeface="Calibri" panose="020F0502020204030204" pitchFamily="34" charset="0"/>
              </a:rPr>
              <a:t>(by BAS EDW application team)</a:t>
            </a:r>
          </a:p>
          <a:p>
            <a:pPr algn="ctr"/>
            <a:endParaRPr lang="en-US" sz="1200" dirty="0">
              <a:solidFill>
                <a:srgbClr val="002060"/>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A5171906-BF3B-4EEE-AB44-560195B78604}"/>
              </a:ext>
            </a:extLst>
          </p:cNvPr>
          <p:cNvCxnSpPr>
            <a:cxnSpLocks/>
          </p:cNvCxnSpPr>
          <p:nvPr/>
        </p:nvCxnSpPr>
        <p:spPr>
          <a:xfrm>
            <a:off x="7886700" y="4206240"/>
            <a:ext cx="0" cy="457200"/>
          </a:xfrm>
          <a:prstGeom prst="straightConnector1">
            <a:avLst/>
          </a:prstGeom>
          <a:ln w="38100">
            <a:solidFill>
              <a:srgbClr val="0070C0"/>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541E400-9BDC-4D29-A662-B7A6560C66BE}"/>
              </a:ext>
            </a:extLst>
          </p:cNvPr>
          <p:cNvSpPr txBox="1"/>
          <p:nvPr/>
        </p:nvSpPr>
        <p:spPr>
          <a:xfrm>
            <a:off x="441789" y="1343288"/>
            <a:ext cx="11138230" cy="851272"/>
          </a:xfrm>
          <a:prstGeom prst="rect">
            <a:avLst/>
          </a:prstGeom>
          <a:noFill/>
          <a:ln>
            <a:noFill/>
          </a:ln>
        </p:spPr>
        <p:txBody>
          <a:bodyPr wrap="square" rtlCol="0">
            <a:noAutofit/>
          </a:bodyPr>
          <a:lstStyle/>
          <a:p>
            <a:pPr algn="ctr"/>
            <a:r>
              <a:rPr lang="en-US" dirty="0">
                <a:solidFill>
                  <a:srgbClr val="002060"/>
                </a:solidFill>
                <a:latin typeface="Calibri" panose="020F0502020204030204" pitchFamily="34" charset="0"/>
                <a:cs typeface="Calibri" panose="020F0502020204030204" pitchFamily="34" charset="0"/>
              </a:rPr>
              <a:t>The following shows the journey from </a:t>
            </a:r>
            <a:r>
              <a:rPr lang="en-US" b="1" dirty="0">
                <a:solidFill>
                  <a:srgbClr val="002060"/>
                </a:solidFill>
                <a:latin typeface="Calibri" panose="020F0502020204030204" pitchFamily="34" charset="0"/>
                <a:cs typeface="Calibri" panose="020F0502020204030204" pitchFamily="34" charset="0"/>
              </a:rPr>
              <a:t>learning about BAS operational reports during Common Solution</a:t>
            </a:r>
            <a:r>
              <a:rPr lang="en-US" dirty="0">
                <a:solidFill>
                  <a:srgbClr val="002060"/>
                </a:solidFill>
                <a:latin typeface="Calibri" panose="020F0502020204030204" pitchFamily="34" charset="0"/>
                <a:cs typeface="Calibri" panose="020F0502020204030204" pitchFamily="34" charset="0"/>
              </a:rPr>
              <a:t>, </a:t>
            </a:r>
          </a:p>
          <a:p>
            <a:pPr algn="ctr"/>
            <a:r>
              <a:rPr lang="en-US" dirty="0">
                <a:solidFill>
                  <a:srgbClr val="002060"/>
                </a:solidFill>
                <a:latin typeface="Calibri" panose="020F0502020204030204" pitchFamily="34" charset="0"/>
                <a:cs typeface="Calibri" panose="020F0502020204030204" pitchFamily="34" charset="0"/>
              </a:rPr>
              <a:t>to working with you on </a:t>
            </a:r>
            <a:r>
              <a:rPr lang="en-US" b="1" dirty="0">
                <a:solidFill>
                  <a:srgbClr val="002060"/>
                </a:solidFill>
                <a:latin typeface="Calibri" panose="020F0502020204030204" pitchFamily="34" charset="0"/>
                <a:cs typeface="Calibri" panose="020F0502020204030204" pitchFamily="34" charset="0"/>
              </a:rPr>
              <a:t>how to address additional reporting needs during Implementation Preparation</a:t>
            </a:r>
            <a:r>
              <a:rPr lang="en-US" dirty="0">
                <a:solidFill>
                  <a:srgbClr val="002060"/>
                </a:solidFill>
                <a:latin typeface="Calibri" panose="020F0502020204030204" pitchFamily="34" charset="0"/>
                <a:cs typeface="Calibri" panose="020F0502020204030204" pitchFamily="34" charset="0"/>
              </a:rPr>
              <a:t>, </a:t>
            </a:r>
          </a:p>
          <a:p>
            <a:pPr algn="ctr"/>
            <a:r>
              <a:rPr lang="en-US" dirty="0">
                <a:solidFill>
                  <a:srgbClr val="002060"/>
                </a:solidFill>
                <a:latin typeface="Calibri" panose="020F0502020204030204" pitchFamily="34" charset="0"/>
                <a:cs typeface="Calibri" panose="020F0502020204030204" pitchFamily="34" charset="0"/>
              </a:rPr>
              <a:t>to working with your </a:t>
            </a:r>
            <a:r>
              <a:rPr lang="en-US" b="1" dirty="0">
                <a:solidFill>
                  <a:srgbClr val="002060"/>
                </a:solidFill>
                <a:latin typeface="Calibri" panose="020F0502020204030204" pitchFamily="34" charset="0"/>
                <a:cs typeface="Calibri" panose="020F0502020204030204" pitchFamily="34" charset="0"/>
              </a:rPr>
              <a:t>Community Power Users to develop evolving reporting needs post-go-live</a:t>
            </a:r>
            <a:r>
              <a:rPr lang="en-US"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4671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BEC22-538C-4A8B-847F-A7D3311F8935}"/>
              </a:ext>
            </a:extLst>
          </p:cNvPr>
          <p:cNvSpPr>
            <a:spLocks noGrp="1"/>
          </p:cNvSpPr>
          <p:nvPr>
            <p:ph sz="quarter" idx="10"/>
          </p:nvPr>
        </p:nvSpPr>
        <p:spPr>
          <a:xfrm>
            <a:off x="457200" y="2862469"/>
            <a:ext cx="9984658" cy="2266743"/>
          </a:xfrm>
        </p:spPr>
        <p:txBody>
          <a:bodyPr/>
          <a:lstStyle/>
          <a:p>
            <a:r>
              <a:rPr lang="en-US" sz="5400" dirty="0"/>
              <a:t>Risk Management </a:t>
            </a:r>
            <a:r>
              <a:rPr lang="en-US" dirty="0"/>
              <a:t>–</a:t>
            </a:r>
            <a:br>
              <a:rPr lang="en-US" dirty="0"/>
            </a:br>
            <a:r>
              <a:rPr lang="en-US" sz="4800" dirty="0"/>
              <a:t>Your Role</a:t>
            </a:r>
            <a:endParaRPr lang="en-US" dirty="0"/>
          </a:p>
        </p:txBody>
      </p:sp>
      <p:sp>
        <p:nvSpPr>
          <p:cNvPr id="4" name="Slide Number Placeholder 9">
            <a:extLst>
              <a:ext uri="{FF2B5EF4-FFF2-40B4-BE49-F238E27FC236}">
                <a16:creationId xmlns:a16="http://schemas.microsoft.com/office/drawing/2014/main" id="{D462854D-56DC-43AD-AE82-225059FAB3B6}"/>
              </a:ext>
            </a:extLst>
          </p:cNvPr>
          <p:cNvSpPr txBox="1">
            <a:spLocks/>
          </p:cNvSpPr>
          <p:nvPr/>
        </p:nvSpPr>
        <p:spPr>
          <a:xfrm>
            <a:off x="11489427" y="64408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solidFill>
                  <a:schemeClr val="bg1">
                    <a:alpha val="40000"/>
                  </a:schemeClr>
                </a:solidFill>
                <a:latin typeface="Arial" panose="020B0604020202020204" pitchFamily="34" charset="0"/>
              </a:rPr>
              <a:pPr/>
              <a:t>17</a:t>
            </a:fld>
            <a:endParaRPr lang="en-US" sz="1100" dirty="0">
              <a:solidFill>
                <a:schemeClr val="bg1">
                  <a:alpha val="40000"/>
                </a:schemeClr>
              </a:solidFill>
              <a:latin typeface="Arial" panose="020B0604020202020204" pitchFamily="34" charset="0"/>
            </a:endParaRPr>
          </a:p>
        </p:txBody>
      </p:sp>
    </p:spTree>
    <p:extLst>
      <p:ext uri="{BB962C8B-B14F-4D97-AF65-F5344CB8AC3E}">
        <p14:creationId xmlns:p14="http://schemas.microsoft.com/office/powerpoint/2010/main" val="82761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CAC9-153A-41ED-A27E-8112DD06E0C8}"/>
              </a:ext>
            </a:extLst>
          </p:cNvPr>
          <p:cNvSpPr>
            <a:spLocks noGrp="1"/>
          </p:cNvSpPr>
          <p:nvPr>
            <p:ph type="title"/>
          </p:nvPr>
        </p:nvSpPr>
        <p:spPr/>
        <p:txBody>
          <a:bodyPr/>
          <a:lstStyle/>
          <a:p>
            <a:r>
              <a:rPr lang="en-US" sz="3600" b="1" spc="-150" dirty="0">
                <a:latin typeface="Arial Black" panose="020B0604020202020204" pitchFamily="34" charset="0"/>
              </a:rPr>
              <a:t>BAS Risk Management</a:t>
            </a:r>
            <a:br>
              <a:rPr lang="en-GB" sz="3600" b="1" spc="-150" dirty="0">
                <a:latin typeface="Arial Black" panose="020B0604020202020204" pitchFamily="34" charset="0"/>
              </a:rPr>
            </a:br>
            <a:endParaRPr lang="en-US" dirty="0"/>
          </a:p>
        </p:txBody>
      </p:sp>
      <p:sp>
        <p:nvSpPr>
          <p:cNvPr id="3" name="Text Placeholder 2">
            <a:extLst>
              <a:ext uri="{FF2B5EF4-FFF2-40B4-BE49-F238E27FC236}">
                <a16:creationId xmlns:a16="http://schemas.microsoft.com/office/drawing/2014/main" id="{FD6C1ECB-0AD1-45D8-995A-A1B8D2A95EAC}"/>
              </a:ext>
            </a:extLst>
          </p:cNvPr>
          <p:cNvSpPr>
            <a:spLocks noGrp="1"/>
          </p:cNvSpPr>
          <p:nvPr>
            <p:ph type="body" sz="quarter" idx="14"/>
          </p:nvPr>
        </p:nvSpPr>
        <p:spPr/>
        <p:txBody>
          <a:bodyPr/>
          <a:lstStyle/>
          <a:p>
            <a:r>
              <a:rPr lang="en-US" sz="1999" b="1" dirty="0">
                <a:solidFill>
                  <a:srgbClr val="4A66AC"/>
                </a:solidFill>
              </a:rPr>
              <a:t>Key Definitions</a:t>
            </a:r>
          </a:p>
          <a:p>
            <a:endParaRPr lang="en-US" dirty="0"/>
          </a:p>
        </p:txBody>
      </p:sp>
      <p:pic>
        <p:nvPicPr>
          <p:cNvPr id="5" name="Picture 4" descr="Diagram&#10;&#10;Description automatically generated">
            <a:extLst>
              <a:ext uri="{FF2B5EF4-FFF2-40B4-BE49-F238E27FC236}">
                <a16:creationId xmlns:a16="http://schemas.microsoft.com/office/drawing/2014/main" id="{5B9493DB-3786-4AEE-849B-04CB5787D33B}"/>
              </a:ext>
            </a:extLst>
          </p:cNvPr>
          <p:cNvPicPr>
            <a:picLocks noChangeAspect="1"/>
          </p:cNvPicPr>
          <p:nvPr/>
        </p:nvPicPr>
        <p:blipFill>
          <a:blip r:embed="rId2"/>
          <a:stretch>
            <a:fillRect/>
          </a:stretch>
        </p:blipFill>
        <p:spPr>
          <a:xfrm>
            <a:off x="10047514" y="1535167"/>
            <a:ext cx="1519242" cy="1553487"/>
          </a:xfrm>
          <a:prstGeom prst="rect">
            <a:avLst/>
          </a:prstGeom>
        </p:spPr>
      </p:pic>
      <p:sp>
        <p:nvSpPr>
          <p:cNvPr id="6" name="TextBox 5">
            <a:extLst>
              <a:ext uri="{FF2B5EF4-FFF2-40B4-BE49-F238E27FC236}">
                <a16:creationId xmlns:a16="http://schemas.microsoft.com/office/drawing/2014/main" id="{3C57BBAE-8F36-42A4-A694-4A2710F39E67}"/>
              </a:ext>
            </a:extLst>
          </p:cNvPr>
          <p:cNvSpPr txBox="1"/>
          <p:nvPr/>
        </p:nvSpPr>
        <p:spPr>
          <a:xfrm>
            <a:off x="471808" y="1740757"/>
            <a:ext cx="8255888" cy="1169551"/>
          </a:xfrm>
          <a:prstGeom prst="rect">
            <a:avLst/>
          </a:prstGeom>
          <a:noFill/>
          <a:ln w="57150">
            <a:noFill/>
          </a:ln>
        </p:spPr>
        <p:txBody>
          <a:bodyPr wrap="square" rtlCol="0">
            <a:spAutoFit/>
          </a:bodyPr>
          <a:lstStyle/>
          <a:p>
            <a:pPr>
              <a:spcBef>
                <a:spcPts val="600"/>
              </a:spcBef>
            </a:pPr>
            <a:r>
              <a:rPr lang="en-US" sz="2000" b="1" dirty="0">
                <a:solidFill>
                  <a:schemeClr val="bg2">
                    <a:lumMod val="25000"/>
                  </a:schemeClr>
                </a:solidFill>
                <a:latin typeface="Arial" panose="020B0604020202020204" pitchFamily="34" charset="0"/>
                <a:cs typeface="Arial" panose="020B0604020202020204" pitchFamily="34" charset="0"/>
              </a:rPr>
              <a:t>Risk</a:t>
            </a:r>
            <a:r>
              <a:rPr lang="en-US" sz="2000"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Potential for loss, harm, or missed opportunity due to uncertainty</a:t>
            </a:r>
          </a:p>
          <a:p>
            <a:pPr>
              <a:spcBef>
                <a:spcPts val="600"/>
              </a:spcBef>
            </a:pPr>
            <a:r>
              <a:rPr lang="en-US" sz="2000" b="1" dirty="0">
                <a:solidFill>
                  <a:schemeClr val="bg2">
                    <a:lumMod val="25000"/>
                  </a:schemeClr>
                </a:solidFill>
                <a:latin typeface="Arial" panose="020B0604020202020204" pitchFamily="34" charset="0"/>
                <a:cs typeface="Arial" panose="020B0604020202020204" pitchFamily="34" charset="0"/>
              </a:rPr>
              <a:t>Issue</a:t>
            </a:r>
            <a:r>
              <a:rPr lang="en-US" sz="2000"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A risk that has been realized</a:t>
            </a:r>
          </a:p>
          <a:p>
            <a:pPr>
              <a:spcBef>
                <a:spcPts val="600"/>
              </a:spcBef>
            </a:pPr>
            <a:r>
              <a:rPr lang="en-US" sz="2000" b="1" dirty="0">
                <a:solidFill>
                  <a:schemeClr val="bg2">
                    <a:lumMod val="25000"/>
                  </a:schemeClr>
                </a:solidFill>
                <a:latin typeface="Arial" panose="020B0604020202020204" pitchFamily="34" charset="0"/>
                <a:cs typeface="Arial" panose="020B0604020202020204" pitchFamily="34" charset="0"/>
              </a:rPr>
              <a:t>Risk</a:t>
            </a:r>
            <a:r>
              <a:rPr lang="en-US" sz="2000" dirty="0">
                <a:solidFill>
                  <a:schemeClr val="bg2">
                    <a:lumMod val="25000"/>
                  </a:schemeClr>
                </a:solidFill>
                <a:latin typeface="Arial" panose="020B0604020202020204" pitchFamily="34" charset="0"/>
                <a:cs typeface="Arial" panose="020B0604020202020204" pitchFamily="34" charset="0"/>
              </a:rPr>
              <a:t> </a:t>
            </a:r>
            <a:r>
              <a:rPr lang="en-US" sz="2000" b="1" dirty="0">
                <a:solidFill>
                  <a:schemeClr val="bg2">
                    <a:lumMod val="25000"/>
                  </a:schemeClr>
                </a:solidFill>
                <a:latin typeface="Arial" panose="020B0604020202020204" pitchFamily="34" charset="0"/>
                <a:cs typeface="Arial" panose="020B0604020202020204" pitchFamily="34" charset="0"/>
              </a:rPr>
              <a:t>Statement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Concise statement using IF… THEN…</a:t>
            </a:r>
          </a:p>
        </p:txBody>
      </p:sp>
      <p:sp>
        <p:nvSpPr>
          <p:cNvPr id="12" name="TextBox 11">
            <a:extLst>
              <a:ext uri="{FF2B5EF4-FFF2-40B4-BE49-F238E27FC236}">
                <a16:creationId xmlns:a16="http://schemas.microsoft.com/office/drawing/2014/main" id="{AEC1FC3E-7BEF-4724-9560-2E100BADADED}"/>
              </a:ext>
            </a:extLst>
          </p:cNvPr>
          <p:cNvSpPr txBox="1"/>
          <p:nvPr/>
        </p:nvSpPr>
        <p:spPr>
          <a:xfrm>
            <a:off x="471808" y="5386499"/>
            <a:ext cx="10787746" cy="984885"/>
          </a:xfrm>
          <a:prstGeom prst="rect">
            <a:avLst/>
          </a:prstGeom>
          <a:noFill/>
          <a:ln w="76200">
            <a:noFill/>
          </a:ln>
        </p:spPr>
        <p:txBody>
          <a:bodyPr wrap="square" rtlCol="0">
            <a:spAutoFit/>
          </a:bodyPr>
          <a:lstStyle/>
          <a:p>
            <a:pPr marL="3025775" indent="-3025775"/>
            <a:r>
              <a:rPr lang="en-US" sz="2000" b="1" dirty="0">
                <a:solidFill>
                  <a:schemeClr val="accent5">
                    <a:lumMod val="50000"/>
                  </a:schemeClr>
                </a:solidFill>
                <a:latin typeface="Arial" panose="020B0604020202020204" pitchFamily="34" charset="0"/>
                <a:cs typeface="Arial" panose="020B0604020202020204" pitchFamily="34" charset="0"/>
              </a:rPr>
              <a:t>Risk</a:t>
            </a:r>
            <a:r>
              <a:rPr lang="en-US" sz="2000" dirty="0">
                <a:solidFill>
                  <a:schemeClr val="accent5">
                    <a:lumMod val="50000"/>
                  </a:schemeClr>
                </a:solidFill>
                <a:latin typeface="Arial" panose="020B0604020202020204" pitchFamily="34" charset="0"/>
                <a:cs typeface="Arial" panose="020B0604020202020204" pitchFamily="34" charset="0"/>
              </a:rPr>
              <a:t> </a:t>
            </a:r>
            <a:r>
              <a:rPr lang="en-US" sz="2000" b="1" dirty="0">
                <a:solidFill>
                  <a:schemeClr val="accent5">
                    <a:lumMod val="50000"/>
                  </a:schemeClr>
                </a:solidFill>
                <a:latin typeface="Arial" panose="020B0604020202020204" pitchFamily="34" charset="0"/>
                <a:cs typeface="Arial" panose="020B0604020202020204" pitchFamily="34" charset="0"/>
              </a:rPr>
              <a:t>Management Plan </a:t>
            </a: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Document with the processes, tools etc. needed to implement risk management at DOC</a:t>
            </a:r>
          </a:p>
          <a:p>
            <a:r>
              <a:rPr lang="en-US" sz="2000" b="1" dirty="0">
                <a:solidFill>
                  <a:schemeClr val="accent5">
                    <a:lumMod val="50000"/>
                  </a:schemeClr>
                </a:solidFill>
                <a:latin typeface="Arial" panose="020B0604020202020204" pitchFamily="34" charset="0"/>
                <a:cs typeface="Arial" panose="020B0604020202020204" pitchFamily="34" charset="0"/>
              </a:rPr>
              <a:t>Risk/Issue Registers </a:t>
            </a:r>
            <a:r>
              <a:rPr lang="en-US" dirty="0">
                <a:latin typeface="Arial" panose="020B0604020202020204" pitchFamily="34" charset="0"/>
                <a:cs typeface="Arial" panose="020B0604020202020204" pitchFamily="34" charset="0"/>
              </a:rPr>
              <a:t>– Repository to gather and track risks and issues</a:t>
            </a:r>
          </a:p>
        </p:txBody>
      </p:sp>
      <p:sp>
        <p:nvSpPr>
          <p:cNvPr id="16" name="TextBox 15">
            <a:extLst>
              <a:ext uri="{FF2B5EF4-FFF2-40B4-BE49-F238E27FC236}">
                <a16:creationId xmlns:a16="http://schemas.microsoft.com/office/drawing/2014/main" id="{763A97F9-3881-4D4F-96A5-F7B1FEA05C9A}"/>
              </a:ext>
            </a:extLst>
          </p:cNvPr>
          <p:cNvSpPr txBox="1"/>
          <p:nvPr/>
        </p:nvSpPr>
        <p:spPr>
          <a:xfrm>
            <a:off x="471808" y="3442477"/>
            <a:ext cx="10664278" cy="1477328"/>
          </a:xfrm>
          <a:prstGeom prst="rect">
            <a:avLst/>
          </a:prstGeom>
          <a:noFill/>
          <a:ln w="76200">
            <a:noFill/>
          </a:ln>
        </p:spPr>
        <p:txBody>
          <a:bodyPr wrap="square" rtlCol="0">
            <a:spAutoFit/>
          </a:bodyPr>
          <a:lstStyle/>
          <a:p>
            <a:pPr>
              <a:spcBef>
                <a:spcPts val="600"/>
              </a:spcBef>
            </a:pPr>
            <a:r>
              <a:rPr lang="en-US" sz="2000" b="1" dirty="0">
                <a:solidFill>
                  <a:srgbClr val="595959"/>
                </a:solidFill>
                <a:latin typeface="Arial" panose="020B0604020202020204" pitchFamily="34" charset="0"/>
                <a:cs typeface="Arial" panose="020B0604020202020204" pitchFamily="34" charset="0"/>
              </a:rPr>
              <a:t>Risk/Issue Owner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Individual responsible for tracking and monitoring risk/issue</a:t>
            </a:r>
          </a:p>
          <a:p>
            <a:pPr marL="1774825" indent="-1774825">
              <a:spcBef>
                <a:spcPts val="600"/>
              </a:spcBef>
            </a:pPr>
            <a:r>
              <a:rPr lang="en-US" sz="2000" b="1" dirty="0">
                <a:solidFill>
                  <a:srgbClr val="595959"/>
                </a:solidFill>
                <a:latin typeface="Arial" panose="020B0604020202020204" pitchFamily="34" charset="0"/>
                <a:cs typeface="Arial" panose="020B0604020202020204" pitchFamily="34" charset="0"/>
              </a:rPr>
              <a:t>Trigger Date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Date when risk becomes an issue or date issue must be resolved to minimize further negative impacts to the project</a:t>
            </a:r>
          </a:p>
          <a:p>
            <a:pPr>
              <a:spcBef>
                <a:spcPts val="600"/>
              </a:spcBef>
            </a:pPr>
            <a:r>
              <a:rPr lang="en-US" sz="2000" b="1" dirty="0">
                <a:solidFill>
                  <a:srgbClr val="595959"/>
                </a:solidFill>
                <a:latin typeface="Arial" panose="020B0604020202020204" pitchFamily="34" charset="0"/>
                <a:cs typeface="Arial" panose="020B0604020202020204" pitchFamily="34" charset="0"/>
              </a:rPr>
              <a:t>Response Plans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Actions needed to mitigate the risk or resolve an issue</a:t>
            </a:r>
          </a:p>
        </p:txBody>
      </p:sp>
      <p:sp>
        <p:nvSpPr>
          <p:cNvPr id="9" name="Rectangle 8">
            <a:extLst>
              <a:ext uri="{FF2B5EF4-FFF2-40B4-BE49-F238E27FC236}">
                <a16:creationId xmlns:a16="http://schemas.microsoft.com/office/drawing/2014/main" id="{9E35FE81-841D-43A0-9739-F9618D669EFC}"/>
              </a:ext>
            </a:extLst>
          </p:cNvPr>
          <p:cNvSpPr/>
          <p:nvPr/>
        </p:nvSpPr>
        <p:spPr>
          <a:xfrm>
            <a:off x="399451" y="1562413"/>
            <a:ext cx="9452120" cy="1526241"/>
          </a:xfrm>
          <a:prstGeom prst="rect">
            <a:avLst/>
          </a:prstGeom>
          <a:noFill/>
          <a:ln w="38100">
            <a:solidFill>
              <a:srgbClr val="01138E"/>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1" name="Rectangle 10">
            <a:extLst>
              <a:ext uri="{FF2B5EF4-FFF2-40B4-BE49-F238E27FC236}">
                <a16:creationId xmlns:a16="http://schemas.microsoft.com/office/drawing/2014/main" id="{40CB74B1-740F-48AA-A84C-E7DBB2F1EBA1}"/>
              </a:ext>
            </a:extLst>
          </p:cNvPr>
          <p:cNvSpPr/>
          <p:nvPr/>
        </p:nvSpPr>
        <p:spPr>
          <a:xfrm>
            <a:off x="399451" y="3256156"/>
            <a:ext cx="11167305" cy="1683601"/>
          </a:xfrm>
          <a:prstGeom prst="rect">
            <a:avLst/>
          </a:prstGeom>
          <a:noFill/>
          <a:ln w="38100">
            <a:solidFill>
              <a:srgbClr val="40404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3" name="Rectangle 12">
            <a:extLst>
              <a:ext uri="{FF2B5EF4-FFF2-40B4-BE49-F238E27FC236}">
                <a16:creationId xmlns:a16="http://schemas.microsoft.com/office/drawing/2014/main" id="{ED13A82F-1E30-40A9-A2FD-89FEFB8EE9EF}"/>
              </a:ext>
            </a:extLst>
          </p:cNvPr>
          <p:cNvSpPr/>
          <p:nvPr/>
        </p:nvSpPr>
        <p:spPr>
          <a:xfrm>
            <a:off x="399451" y="5146030"/>
            <a:ext cx="11167305" cy="1343044"/>
          </a:xfrm>
          <a:prstGeom prst="rect">
            <a:avLst/>
          </a:prstGeom>
          <a:noFill/>
          <a:ln w="38100">
            <a:solidFill>
              <a:schemeClr val="accent5">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Tree>
    <p:extLst>
      <p:ext uri="{BB962C8B-B14F-4D97-AF65-F5344CB8AC3E}">
        <p14:creationId xmlns:p14="http://schemas.microsoft.com/office/powerpoint/2010/main" val="235444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a:extLst>
              <a:ext uri="{FF2B5EF4-FFF2-40B4-BE49-F238E27FC236}">
                <a16:creationId xmlns:a16="http://schemas.microsoft.com/office/drawing/2014/main" id="{1F470079-313B-410D-9993-E633D962F4E6}"/>
              </a:ext>
            </a:extLst>
          </p:cNvPr>
          <p:cNvSpPr txBox="1">
            <a:spLocks/>
          </p:cNvSpPr>
          <p:nvPr/>
        </p:nvSpPr>
        <p:spPr>
          <a:xfrm>
            <a:off x="1424183" y="290957"/>
            <a:ext cx="10713361" cy="1500417"/>
          </a:xfrm>
          <a:prstGeom prst="rect">
            <a:avLst/>
          </a:prstGeom>
        </p:spPr>
        <p:txBody>
          <a:bodyPr/>
          <a:lstStyle>
            <a:lvl1pPr algn="l" rtl="0" eaLnBrk="1" fontAlgn="base" hangingPunct="1">
              <a:lnSpc>
                <a:spcPct val="80000"/>
              </a:lnSpc>
              <a:spcBef>
                <a:spcPct val="0"/>
              </a:spcBef>
              <a:spcAft>
                <a:spcPct val="0"/>
              </a:spcAft>
              <a:buFont typeface="Arial" charset="0"/>
              <a:defRPr lang="en-AU" sz="3600" b="0" i="0" kern="1200" cap="none" spc="0" baseline="0" dirty="0" smtClean="0">
                <a:solidFill>
                  <a:schemeClr val="tx1"/>
                </a:solidFill>
                <a:latin typeface="Graphik Black" panose="020B0503030202060203" pitchFamily="34" charset="77"/>
                <a:ea typeface="Roboto Black" panose="02000000000000000000" pitchFamily="2" charset="0"/>
                <a:cs typeface="Arial"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pPr>
              <a:lnSpc>
                <a:spcPct val="100000"/>
              </a:lnSpc>
            </a:pPr>
            <a:endParaRPr lang="en-GB" sz="3597" b="1" spc="-150" dirty="0">
              <a:latin typeface="Arial Black" panose="020B0604020202020204" pitchFamily="34" charset="0"/>
            </a:endParaRPr>
          </a:p>
        </p:txBody>
      </p:sp>
      <p:sp>
        <p:nvSpPr>
          <p:cNvPr id="32" name="Text Placeholder 2">
            <a:extLst>
              <a:ext uri="{FF2B5EF4-FFF2-40B4-BE49-F238E27FC236}">
                <a16:creationId xmlns:a16="http://schemas.microsoft.com/office/drawing/2014/main" id="{7DDAF2B4-826A-4D56-9665-3240BB723C45}"/>
              </a:ext>
            </a:extLst>
          </p:cNvPr>
          <p:cNvSpPr txBox="1">
            <a:spLocks/>
          </p:cNvSpPr>
          <p:nvPr/>
        </p:nvSpPr>
        <p:spPr>
          <a:xfrm>
            <a:off x="1727001" y="873876"/>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597" b="1" spc="-150" dirty="0">
              <a:latin typeface="Arial Black" panose="020B0604020202020204" pitchFamily="34" charset="0"/>
            </a:endParaRPr>
          </a:p>
        </p:txBody>
      </p:sp>
      <p:sp>
        <p:nvSpPr>
          <p:cNvPr id="8" name="TextBox 7"/>
          <p:cNvSpPr txBox="1"/>
          <p:nvPr/>
        </p:nvSpPr>
        <p:spPr>
          <a:xfrm>
            <a:off x="750288" y="2118447"/>
            <a:ext cx="2063520" cy="1191026"/>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Risk/Issue Submitter /Owner completes the online form.</a:t>
            </a:r>
          </a:p>
        </p:txBody>
      </p:sp>
      <p:sp>
        <p:nvSpPr>
          <p:cNvPr id="9" name="TextBox 8"/>
          <p:cNvSpPr txBox="1"/>
          <p:nvPr/>
        </p:nvSpPr>
        <p:spPr>
          <a:xfrm>
            <a:off x="3677072" y="2118447"/>
            <a:ext cx="1931745" cy="1259907"/>
          </a:xfrm>
          <a:prstGeom prst="rect">
            <a:avLst/>
          </a:prstGeom>
          <a:noFill/>
          <a:ln w="25400">
            <a:solidFill>
              <a:schemeClr val="tx1"/>
            </a:solidFill>
          </a:ln>
        </p:spPr>
        <p:txBody>
          <a:bodyPr wrap="square" lIns="0" tIns="0" rIns="0" bIns="45702" rtlCol="0">
            <a:noAutofit/>
          </a:bodyPr>
          <a:lstStyle>
            <a:defPPr>
              <a:defRPr lang="en-US"/>
            </a:defPPr>
            <a:lvl1pPr algn="ctr">
              <a:defRPr sz="1600">
                <a:solidFill>
                  <a:srgbClr val="0070C0"/>
                </a:solidFill>
                <a:latin typeface="Arial" panose="020B0604020202020204" pitchFamily="34" charset="0"/>
                <a:cs typeface="Arial" panose="020B0604020202020204" pitchFamily="34" charset="0"/>
              </a:defRPr>
            </a:lvl1pPr>
          </a:lstStyle>
          <a:p>
            <a:r>
              <a:rPr lang="en-US" sz="1599" dirty="0">
                <a:solidFill>
                  <a:schemeClr val="tx1"/>
                </a:solidFill>
              </a:rPr>
              <a:t>Risk Lead receives the information, reviews the risk/issue for completeness and relevancy.</a:t>
            </a:r>
          </a:p>
        </p:txBody>
      </p:sp>
      <p:sp>
        <p:nvSpPr>
          <p:cNvPr id="10" name="TextBox 9"/>
          <p:cNvSpPr txBox="1"/>
          <p:nvPr/>
        </p:nvSpPr>
        <p:spPr>
          <a:xfrm>
            <a:off x="6428594" y="2118447"/>
            <a:ext cx="1931745" cy="1259908"/>
          </a:xfrm>
          <a:prstGeom prst="rect">
            <a:avLst/>
          </a:prstGeom>
          <a:noFill/>
          <a:ln w="25400">
            <a:solidFill>
              <a:schemeClr val="tx1"/>
            </a:solidFill>
          </a:ln>
        </p:spPr>
        <p:txBody>
          <a:bodyPr wrap="square" lIns="0" tIns="0" rIns="0" bIns="45702" rtlCol="0">
            <a:noAutofit/>
          </a:bodyPr>
          <a:lstStyle/>
          <a:p>
            <a:pPr algn="ctr"/>
            <a:r>
              <a:rPr lang="en-US" sz="1599" dirty="0">
                <a:latin typeface="Arial" panose="020B0604020202020204" pitchFamily="34" charset="0"/>
                <a:cs typeface="Arial" panose="020B0604020202020204" pitchFamily="34" charset="0"/>
              </a:rPr>
              <a:t>Risk Lead contacts the owner and the submitter for additional details/clarification.</a:t>
            </a:r>
          </a:p>
        </p:txBody>
      </p:sp>
      <p:sp>
        <p:nvSpPr>
          <p:cNvPr id="11" name="TextBox 10"/>
          <p:cNvSpPr txBox="1"/>
          <p:nvPr/>
        </p:nvSpPr>
        <p:spPr>
          <a:xfrm>
            <a:off x="9216539" y="2118447"/>
            <a:ext cx="1931745" cy="1259907"/>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 Lead enters the risk/issue in the register.</a:t>
            </a:r>
          </a:p>
        </p:txBody>
      </p:sp>
      <p:sp>
        <p:nvSpPr>
          <p:cNvPr id="12" name="Right Arrow 11"/>
          <p:cNvSpPr/>
          <p:nvPr/>
        </p:nvSpPr>
        <p:spPr>
          <a:xfrm>
            <a:off x="2954081" y="2626570"/>
            <a:ext cx="505640" cy="24128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5789314" y="2626570"/>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8504831" y="2626570"/>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9654" y="1674554"/>
            <a:ext cx="5840055" cy="617361"/>
          </a:xfrm>
          <a:prstGeom prst="rect">
            <a:avLst/>
          </a:prstGeom>
          <a:noFill/>
        </p:spPr>
        <p:txBody>
          <a:bodyPr wrap="square" lIns="0" tIns="0" rIns="0" bIns="45702" rtlCol="0">
            <a:noAutofit/>
          </a:bodyPr>
          <a:lstStyle/>
          <a:p>
            <a:r>
              <a:rPr lang="en-US" sz="2399" b="1" u="sng" dirty="0"/>
              <a:t>Risk/Issue Submission Process</a:t>
            </a:r>
          </a:p>
        </p:txBody>
      </p:sp>
      <p:sp>
        <p:nvSpPr>
          <p:cNvPr id="4" name="TextBox 3">
            <a:extLst>
              <a:ext uri="{FF2B5EF4-FFF2-40B4-BE49-F238E27FC236}">
                <a16:creationId xmlns:a16="http://schemas.microsoft.com/office/drawing/2014/main" id="{32E5DF66-1BCA-4207-BCC7-EDC8B93E7881}"/>
              </a:ext>
            </a:extLst>
          </p:cNvPr>
          <p:cNvSpPr txBox="1"/>
          <p:nvPr/>
        </p:nvSpPr>
        <p:spPr>
          <a:xfrm>
            <a:off x="788014" y="3964091"/>
            <a:ext cx="5840055" cy="617361"/>
          </a:xfrm>
          <a:prstGeom prst="rect">
            <a:avLst/>
          </a:prstGeom>
          <a:noFill/>
        </p:spPr>
        <p:txBody>
          <a:bodyPr wrap="square" lIns="0" tIns="0" rIns="0" bIns="45702" rtlCol="0">
            <a:noAutofit/>
          </a:bodyPr>
          <a:lstStyle/>
          <a:p>
            <a:r>
              <a:rPr lang="en-US" sz="2399" b="1" u="sng" dirty="0"/>
              <a:t>Risk/Issue Update Process</a:t>
            </a:r>
          </a:p>
        </p:txBody>
      </p:sp>
      <p:sp>
        <p:nvSpPr>
          <p:cNvPr id="29" name="TextBox 28">
            <a:extLst>
              <a:ext uri="{FF2B5EF4-FFF2-40B4-BE49-F238E27FC236}">
                <a16:creationId xmlns:a16="http://schemas.microsoft.com/office/drawing/2014/main" id="{09CA9204-57EA-4741-9C09-5F2FD41B28EC}"/>
              </a:ext>
            </a:extLst>
          </p:cNvPr>
          <p:cNvSpPr txBox="1"/>
          <p:nvPr/>
        </p:nvSpPr>
        <p:spPr>
          <a:xfrm>
            <a:off x="3555868" y="5666343"/>
            <a:ext cx="3274826" cy="830997"/>
          </a:xfrm>
          <a:prstGeom prst="rect">
            <a:avLst/>
          </a:prstGeom>
          <a:noFill/>
        </p:spPr>
        <p:txBody>
          <a:bodyPr wrap="square">
            <a:spAutoFit/>
          </a:bodyPr>
          <a:lstStyle/>
          <a:p>
            <a:pPr marL="742950" lvl="1" indent="-285750">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Critical risks</a:t>
            </a:r>
          </a:p>
          <a:p>
            <a:pPr marL="742950" lvl="1" indent="-285750">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Risks with upcoming trigger dates</a:t>
            </a:r>
          </a:p>
        </p:txBody>
      </p:sp>
      <p:sp>
        <p:nvSpPr>
          <p:cNvPr id="6" name="TextBox 5">
            <a:extLst>
              <a:ext uri="{FF2B5EF4-FFF2-40B4-BE49-F238E27FC236}">
                <a16:creationId xmlns:a16="http://schemas.microsoft.com/office/drawing/2014/main" id="{34422710-23F5-40FA-B0A0-A28F3F5C9D4E}"/>
              </a:ext>
            </a:extLst>
          </p:cNvPr>
          <p:cNvSpPr txBox="1"/>
          <p:nvPr/>
        </p:nvSpPr>
        <p:spPr>
          <a:xfrm>
            <a:off x="4065752" y="4438261"/>
            <a:ext cx="2063520" cy="1191026"/>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 Lead contacts Risk Owners monthly for updates.</a:t>
            </a:r>
          </a:p>
        </p:txBody>
      </p:sp>
      <p:sp>
        <p:nvSpPr>
          <p:cNvPr id="7" name="TextBox 6">
            <a:extLst>
              <a:ext uri="{FF2B5EF4-FFF2-40B4-BE49-F238E27FC236}">
                <a16:creationId xmlns:a16="http://schemas.microsoft.com/office/drawing/2014/main" id="{F9B666F0-4405-4994-95D0-3E48133CED9B}"/>
              </a:ext>
            </a:extLst>
          </p:cNvPr>
          <p:cNvSpPr txBox="1"/>
          <p:nvPr/>
        </p:nvSpPr>
        <p:spPr>
          <a:xfrm>
            <a:off x="764904" y="4438261"/>
            <a:ext cx="2063520" cy="1191026"/>
          </a:xfrm>
          <a:prstGeom prst="rect">
            <a:avLst/>
          </a:prstGeom>
          <a:noFill/>
          <a:ln w="25400">
            <a:solidFill>
              <a:schemeClr val="tx1"/>
            </a:solidFill>
          </a:ln>
        </p:spPr>
        <p:txBody>
          <a:bodyPr wrap="square" lIns="0" tIns="0" rIns="0" bIns="45702" rtlCol="0">
            <a:noAutofit/>
          </a:bodyPr>
          <a:lstStyle/>
          <a:p>
            <a:pPr algn="ctr"/>
            <a:br>
              <a:rPr lang="en-US" sz="800"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 Owner contacts Risk Lead if there are material changes to risks/issue.</a:t>
            </a:r>
          </a:p>
        </p:txBody>
      </p:sp>
      <p:sp>
        <p:nvSpPr>
          <p:cNvPr id="22" name="Title 21">
            <a:extLst>
              <a:ext uri="{FF2B5EF4-FFF2-40B4-BE49-F238E27FC236}">
                <a16:creationId xmlns:a16="http://schemas.microsoft.com/office/drawing/2014/main" id="{2DDE96C0-F8BE-4C30-8785-4DB8B362BF52}"/>
              </a:ext>
            </a:extLst>
          </p:cNvPr>
          <p:cNvSpPr>
            <a:spLocks noGrp="1"/>
          </p:cNvSpPr>
          <p:nvPr>
            <p:ph type="title"/>
          </p:nvPr>
        </p:nvSpPr>
        <p:spPr/>
        <p:txBody>
          <a:bodyPr/>
          <a:lstStyle/>
          <a:p>
            <a:r>
              <a:rPr lang="en-US" dirty="0"/>
              <a:t>BAS Risk management</a:t>
            </a:r>
          </a:p>
        </p:txBody>
      </p:sp>
      <p:sp>
        <p:nvSpPr>
          <p:cNvPr id="36" name="Text Placeholder 35">
            <a:extLst>
              <a:ext uri="{FF2B5EF4-FFF2-40B4-BE49-F238E27FC236}">
                <a16:creationId xmlns:a16="http://schemas.microsoft.com/office/drawing/2014/main" id="{E901B743-0705-47F3-8CBC-FA8D02DBE165}"/>
              </a:ext>
            </a:extLst>
          </p:cNvPr>
          <p:cNvSpPr>
            <a:spLocks noGrp="1"/>
          </p:cNvSpPr>
          <p:nvPr>
            <p:ph type="body" sz="quarter" idx="14"/>
          </p:nvPr>
        </p:nvSpPr>
        <p:spPr/>
        <p:txBody>
          <a:bodyPr/>
          <a:lstStyle/>
          <a:p>
            <a:r>
              <a:rPr lang="en-US" dirty="0"/>
              <a:t>Risk submission and update process</a:t>
            </a:r>
          </a:p>
        </p:txBody>
      </p:sp>
      <p:sp>
        <p:nvSpPr>
          <p:cNvPr id="41" name="TextBox 40">
            <a:extLst>
              <a:ext uri="{FF2B5EF4-FFF2-40B4-BE49-F238E27FC236}">
                <a16:creationId xmlns:a16="http://schemas.microsoft.com/office/drawing/2014/main" id="{5E8842AE-D8DF-4855-B7D5-CC0AADBC1E7D}"/>
              </a:ext>
            </a:extLst>
          </p:cNvPr>
          <p:cNvSpPr txBox="1"/>
          <p:nvPr/>
        </p:nvSpPr>
        <p:spPr>
          <a:xfrm>
            <a:off x="7004705" y="4438261"/>
            <a:ext cx="1931745" cy="1259907"/>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updates the Risk Register.</a:t>
            </a:r>
          </a:p>
        </p:txBody>
      </p:sp>
      <p:grpSp>
        <p:nvGrpSpPr>
          <p:cNvPr id="23" name="Group 22">
            <a:extLst>
              <a:ext uri="{FF2B5EF4-FFF2-40B4-BE49-F238E27FC236}">
                <a16:creationId xmlns:a16="http://schemas.microsoft.com/office/drawing/2014/main" id="{6490B7C2-FB3D-4DA9-A9F8-A327DA2EF5E4}"/>
              </a:ext>
            </a:extLst>
          </p:cNvPr>
          <p:cNvGrpSpPr/>
          <p:nvPr/>
        </p:nvGrpSpPr>
        <p:grpSpPr>
          <a:xfrm>
            <a:off x="2973380" y="4947631"/>
            <a:ext cx="969188" cy="266526"/>
            <a:chOff x="2990286" y="4947631"/>
            <a:chExt cx="969188" cy="266526"/>
          </a:xfrm>
        </p:grpSpPr>
        <p:sp>
          <p:nvSpPr>
            <p:cNvPr id="39" name="Right Arrow 11">
              <a:extLst>
                <a:ext uri="{FF2B5EF4-FFF2-40B4-BE49-F238E27FC236}">
                  <a16:creationId xmlns:a16="http://schemas.microsoft.com/office/drawing/2014/main" id="{1E6C4AA0-8968-43CE-945F-6F28F848FEF6}"/>
                </a:ext>
              </a:extLst>
            </p:cNvPr>
            <p:cNvSpPr/>
            <p:nvPr/>
          </p:nvSpPr>
          <p:spPr>
            <a:xfrm>
              <a:off x="3752646" y="4947631"/>
              <a:ext cx="206828" cy="259733"/>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26F99A9-CDE8-4CE8-B7CE-214FD92031AA}"/>
                </a:ext>
              </a:extLst>
            </p:cNvPr>
            <p:cNvSpPr/>
            <p:nvPr/>
          </p:nvSpPr>
          <p:spPr>
            <a:xfrm>
              <a:off x="3605728" y="5007400"/>
              <a:ext cx="95250" cy="153782"/>
            </a:xfrm>
            <a:prstGeom prst="rect">
              <a:avLst/>
            </a:prstGeom>
            <a:solidFill>
              <a:srgbClr val="0070C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8" name="Rectangle 17">
              <a:extLst>
                <a:ext uri="{FF2B5EF4-FFF2-40B4-BE49-F238E27FC236}">
                  <a16:creationId xmlns:a16="http://schemas.microsoft.com/office/drawing/2014/main" id="{36875E64-CCFA-468C-B9C7-52DAA4FEF025}"/>
                </a:ext>
              </a:extLst>
            </p:cNvPr>
            <p:cNvSpPr/>
            <p:nvPr/>
          </p:nvSpPr>
          <p:spPr>
            <a:xfrm>
              <a:off x="3285671" y="5007400"/>
              <a:ext cx="95250" cy="153782"/>
            </a:xfrm>
            <a:prstGeom prst="rect">
              <a:avLst/>
            </a:prstGeom>
            <a:solidFill>
              <a:srgbClr val="0070C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9" name="Rectangle 18">
              <a:extLst>
                <a:ext uri="{FF2B5EF4-FFF2-40B4-BE49-F238E27FC236}">
                  <a16:creationId xmlns:a16="http://schemas.microsoft.com/office/drawing/2014/main" id="{2532014E-7D3A-4186-8A6A-B2D7F6E48E5A}"/>
                </a:ext>
              </a:extLst>
            </p:cNvPr>
            <p:cNvSpPr/>
            <p:nvPr/>
          </p:nvSpPr>
          <p:spPr>
            <a:xfrm>
              <a:off x="3445699" y="5007400"/>
              <a:ext cx="95250" cy="153782"/>
            </a:xfrm>
            <a:prstGeom prst="rect">
              <a:avLst/>
            </a:prstGeom>
            <a:solidFill>
              <a:srgbClr val="0070C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1" name="Right Arrow 11">
              <a:extLst>
                <a:ext uri="{FF2B5EF4-FFF2-40B4-BE49-F238E27FC236}">
                  <a16:creationId xmlns:a16="http://schemas.microsoft.com/office/drawing/2014/main" id="{6707DB3F-5723-42A6-8019-C09D85CE9804}"/>
                </a:ext>
              </a:extLst>
            </p:cNvPr>
            <p:cNvSpPr/>
            <p:nvPr/>
          </p:nvSpPr>
          <p:spPr>
            <a:xfrm flipH="1">
              <a:off x="2990286" y="4954424"/>
              <a:ext cx="206828" cy="259733"/>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ight Arrow 12">
            <a:extLst>
              <a:ext uri="{FF2B5EF4-FFF2-40B4-BE49-F238E27FC236}">
                <a16:creationId xmlns:a16="http://schemas.microsoft.com/office/drawing/2014/main" id="{BF1FC0CB-7453-4AD6-8895-79D4540C296A}"/>
              </a:ext>
            </a:extLst>
          </p:cNvPr>
          <p:cNvSpPr/>
          <p:nvPr/>
        </p:nvSpPr>
        <p:spPr>
          <a:xfrm>
            <a:off x="6325054" y="4917221"/>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03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DC41C-CF20-4F75-AB2F-F14D10B5303F}"/>
              </a:ext>
            </a:extLst>
          </p:cNvPr>
          <p:cNvSpPr>
            <a:spLocks noGrp="1"/>
          </p:cNvSpPr>
          <p:nvPr>
            <p:ph type="body" sz="quarter" idx="30"/>
          </p:nvPr>
        </p:nvSpPr>
        <p:spPr>
          <a:xfrm>
            <a:off x="7057463" y="1955425"/>
            <a:ext cx="4633092" cy="512762"/>
          </a:xfrm>
        </p:spPr>
        <p:txBody>
          <a:bodyPr/>
          <a:lstStyle/>
          <a:p>
            <a:r>
              <a:rPr lang="en-US" dirty="0"/>
              <a:t>Core Applications -  Global Design Outcomes and Next Steps</a:t>
            </a:r>
          </a:p>
        </p:txBody>
      </p:sp>
      <p:sp>
        <p:nvSpPr>
          <p:cNvPr id="3" name="Text Placeholder 2">
            <a:extLst>
              <a:ext uri="{FF2B5EF4-FFF2-40B4-BE49-F238E27FC236}">
                <a16:creationId xmlns:a16="http://schemas.microsoft.com/office/drawing/2014/main" id="{59E65AB3-B02D-4F60-9776-D5BEC7F9F80B}"/>
              </a:ext>
            </a:extLst>
          </p:cNvPr>
          <p:cNvSpPr>
            <a:spLocks noGrp="1"/>
          </p:cNvSpPr>
          <p:nvPr>
            <p:ph type="body" sz="quarter" idx="31"/>
          </p:nvPr>
        </p:nvSpPr>
        <p:spPr>
          <a:xfrm>
            <a:off x="7057463" y="3259383"/>
            <a:ext cx="4633092" cy="512762"/>
          </a:xfrm>
        </p:spPr>
        <p:txBody>
          <a:bodyPr/>
          <a:lstStyle/>
          <a:p>
            <a:r>
              <a:rPr lang="en-US" dirty="0"/>
              <a:t>Enterprise Data Warehouse - Global Design Outcomes and Next Steps</a:t>
            </a:r>
          </a:p>
        </p:txBody>
      </p:sp>
      <p:sp>
        <p:nvSpPr>
          <p:cNvPr id="4" name="Text Placeholder 3">
            <a:extLst>
              <a:ext uri="{FF2B5EF4-FFF2-40B4-BE49-F238E27FC236}">
                <a16:creationId xmlns:a16="http://schemas.microsoft.com/office/drawing/2014/main" id="{43ED9795-F3F3-41A1-9759-198B92B827B9}"/>
              </a:ext>
            </a:extLst>
          </p:cNvPr>
          <p:cNvSpPr>
            <a:spLocks noGrp="1"/>
          </p:cNvSpPr>
          <p:nvPr>
            <p:ph type="body" sz="quarter" idx="32"/>
          </p:nvPr>
        </p:nvSpPr>
        <p:spPr>
          <a:xfrm>
            <a:off x="7057463" y="4563341"/>
            <a:ext cx="4252794" cy="512762"/>
          </a:xfrm>
        </p:spPr>
        <p:txBody>
          <a:bodyPr/>
          <a:lstStyle/>
          <a:p>
            <a:r>
              <a:rPr lang="en-US" dirty="0"/>
              <a:t>Risk Management – Your Role</a:t>
            </a:r>
          </a:p>
        </p:txBody>
      </p:sp>
      <p:sp>
        <p:nvSpPr>
          <p:cNvPr id="5" name="Text Placeholder 4">
            <a:extLst>
              <a:ext uri="{FF2B5EF4-FFF2-40B4-BE49-F238E27FC236}">
                <a16:creationId xmlns:a16="http://schemas.microsoft.com/office/drawing/2014/main" id="{364E6708-9D41-46EB-A398-36DAF9FA6299}"/>
              </a:ext>
            </a:extLst>
          </p:cNvPr>
          <p:cNvSpPr>
            <a:spLocks noGrp="1"/>
          </p:cNvSpPr>
          <p:nvPr>
            <p:ph type="body" sz="quarter" idx="33"/>
          </p:nvPr>
        </p:nvSpPr>
        <p:spPr>
          <a:xfrm>
            <a:off x="7057463" y="5867300"/>
            <a:ext cx="3686175" cy="512762"/>
          </a:xfrm>
        </p:spPr>
        <p:txBody>
          <a:bodyPr/>
          <a:lstStyle/>
          <a:p>
            <a:r>
              <a:rPr lang="en-US" dirty="0"/>
              <a:t>Pulse Check</a:t>
            </a:r>
          </a:p>
        </p:txBody>
      </p:sp>
    </p:spTree>
    <p:extLst>
      <p:ext uri="{BB962C8B-B14F-4D97-AF65-F5344CB8AC3E}">
        <p14:creationId xmlns:p14="http://schemas.microsoft.com/office/powerpoint/2010/main" val="384408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838DD-9E0B-4435-BA07-03D19C80E578}"/>
              </a:ext>
            </a:extLst>
          </p:cNvPr>
          <p:cNvSpPr>
            <a:spLocks noGrp="1"/>
          </p:cNvSpPr>
          <p:nvPr>
            <p:ph type="title"/>
          </p:nvPr>
        </p:nvSpPr>
        <p:spPr/>
        <p:txBody>
          <a:bodyPr/>
          <a:lstStyle/>
          <a:p>
            <a:r>
              <a:rPr lang="en-US" sz="3600" b="1" spc="-150" dirty="0">
                <a:latin typeface="Arial Black" panose="020B0604020202020204" pitchFamily="34" charset="0"/>
              </a:rPr>
              <a:t>BAS Risk Management</a:t>
            </a:r>
            <a:br>
              <a:rPr lang="en-GB" sz="3600" b="1" spc="-150" dirty="0">
                <a:latin typeface="Arial Black" panose="020B0604020202020204" pitchFamily="34" charset="0"/>
              </a:rPr>
            </a:br>
            <a:endParaRPr lang="en-US" dirty="0"/>
          </a:p>
        </p:txBody>
      </p:sp>
      <p:sp>
        <p:nvSpPr>
          <p:cNvPr id="4" name="Text Placeholder 3">
            <a:extLst>
              <a:ext uri="{FF2B5EF4-FFF2-40B4-BE49-F238E27FC236}">
                <a16:creationId xmlns:a16="http://schemas.microsoft.com/office/drawing/2014/main" id="{24878C9A-161E-4EA2-AB15-1F6A24FC6A39}"/>
              </a:ext>
            </a:extLst>
          </p:cNvPr>
          <p:cNvSpPr>
            <a:spLocks noGrp="1"/>
          </p:cNvSpPr>
          <p:nvPr>
            <p:ph type="body" sz="quarter" idx="14"/>
          </p:nvPr>
        </p:nvSpPr>
        <p:spPr/>
        <p:txBody>
          <a:bodyPr/>
          <a:lstStyle/>
          <a:p>
            <a:r>
              <a:rPr lang="en-US" dirty="0"/>
              <a:t>Risk categories</a:t>
            </a:r>
          </a:p>
        </p:txBody>
      </p:sp>
      <p:graphicFrame>
        <p:nvGraphicFramePr>
          <p:cNvPr id="6" name="Table 5">
            <a:extLst>
              <a:ext uri="{FF2B5EF4-FFF2-40B4-BE49-F238E27FC236}">
                <a16:creationId xmlns:a16="http://schemas.microsoft.com/office/drawing/2014/main" id="{598F138A-40AA-4632-A3D2-EEE9A1AADE5A}"/>
              </a:ext>
            </a:extLst>
          </p:cNvPr>
          <p:cNvGraphicFramePr>
            <a:graphicFrameLocks noGrp="1"/>
          </p:cNvGraphicFramePr>
          <p:nvPr>
            <p:extLst>
              <p:ext uri="{D42A27DB-BD31-4B8C-83A1-F6EECF244321}">
                <p14:modId xmlns:p14="http://schemas.microsoft.com/office/powerpoint/2010/main" val="2583362756"/>
              </p:ext>
            </p:extLst>
          </p:nvPr>
        </p:nvGraphicFramePr>
        <p:xfrm>
          <a:off x="679330" y="2408092"/>
          <a:ext cx="10358784" cy="3768066"/>
        </p:xfrm>
        <a:graphic>
          <a:graphicData uri="http://schemas.openxmlformats.org/drawingml/2006/table">
            <a:tbl>
              <a:tblPr firstRow="1" bandRow="1">
                <a:tableStyleId>{BC89EF96-8CEA-46FF-86C4-4CE0E7609802}</a:tableStyleId>
              </a:tblPr>
              <a:tblGrid>
                <a:gridCol w="8301384">
                  <a:extLst>
                    <a:ext uri="{9D8B030D-6E8A-4147-A177-3AD203B41FA5}">
                      <a16:colId xmlns:a16="http://schemas.microsoft.com/office/drawing/2014/main" val="711644712"/>
                    </a:ext>
                  </a:extLst>
                </a:gridCol>
                <a:gridCol w="2057400">
                  <a:extLst>
                    <a:ext uri="{9D8B030D-6E8A-4147-A177-3AD203B41FA5}">
                      <a16:colId xmlns:a16="http://schemas.microsoft.com/office/drawing/2014/main" val="1736864014"/>
                    </a:ext>
                  </a:extLst>
                </a:gridCol>
              </a:tblGrid>
              <a:tr h="509754">
                <a:tc>
                  <a:txBody>
                    <a:bodyPr/>
                    <a:lstStyle/>
                    <a:p>
                      <a:pPr algn="ctr"/>
                      <a:r>
                        <a:rPr lang="en-US" sz="1800" dirty="0">
                          <a:solidFill>
                            <a:schemeClr val="bg1"/>
                          </a:solidFill>
                        </a:rPr>
                        <a:t>Risk Category</a:t>
                      </a:r>
                    </a:p>
                  </a:txBody>
                  <a:tcPr marL="91404" marR="91404" marT="45702" marB="45702" anchor="ctr">
                    <a:solidFill>
                      <a:schemeClr val="bg2">
                        <a:lumMod val="50000"/>
                      </a:schemeClr>
                    </a:solidFill>
                  </a:tcPr>
                </a:tc>
                <a:tc>
                  <a:txBody>
                    <a:bodyPr/>
                    <a:lstStyle/>
                    <a:p>
                      <a:pPr algn="ctr"/>
                      <a:r>
                        <a:rPr lang="en-US" sz="1800" dirty="0">
                          <a:solidFill>
                            <a:schemeClr val="bg1"/>
                          </a:solidFill>
                        </a:rPr>
                        <a:t># Risks</a:t>
                      </a:r>
                      <a:br>
                        <a:rPr lang="en-US" sz="1800" dirty="0">
                          <a:solidFill>
                            <a:schemeClr val="bg1"/>
                          </a:solidFill>
                        </a:rPr>
                      </a:br>
                      <a:r>
                        <a:rPr lang="en-US" sz="1800" dirty="0">
                          <a:solidFill>
                            <a:schemeClr val="bg1"/>
                          </a:solidFill>
                        </a:rPr>
                        <a:t>(10/23/2020)</a:t>
                      </a:r>
                    </a:p>
                  </a:txBody>
                  <a:tcPr marL="91404" marR="91404" marT="45702" marB="45702" anchor="ctr">
                    <a:solidFill>
                      <a:schemeClr val="bg2">
                        <a:lumMod val="50000"/>
                      </a:schemeClr>
                    </a:solidFill>
                  </a:tcPr>
                </a:tc>
                <a:extLst>
                  <a:ext uri="{0D108BD9-81ED-4DB2-BD59-A6C34878D82A}">
                    <a16:rowId xmlns:a16="http://schemas.microsoft.com/office/drawing/2014/main" val="3567243072"/>
                  </a:ext>
                </a:extLst>
              </a:tr>
              <a:tr h="347558">
                <a:tc>
                  <a:txBody>
                    <a:bodyPr/>
                    <a:lstStyle/>
                    <a:p>
                      <a:pPr algn="l" fontAlgn="b"/>
                      <a:r>
                        <a:rPr lang="en-US" sz="1800" b="1" u="none" strike="noStrike" dirty="0">
                          <a:solidFill>
                            <a:schemeClr val="bg2">
                              <a:lumMod val="25000"/>
                            </a:schemeClr>
                          </a:solidFill>
                          <a:effectLst/>
                        </a:rPr>
                        <a:t> Budget</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3  </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2258814979"/>
                  </a:ext>
                </a:extLst>
              </a:tr>
              <a:tr h="347558">
                <a:tc>
                  <a:txBody>
                    <a:bodyPr/>
                    <a:lstStyle/>
                    <a:p>
                      <a:pPr algn="l" fontAlgn="b"/>
                      <a:r>
                        <a:rPr lang="en-US" sz="1800" b="1" u="none" strike="noStrike" dirty="0">
                          <a:solidFill>
                            <a:schemeClr val="bg2">
                              <a:lumMod val="25000"/>
                            </a:schemeClr>
                          </a:solidFill>
                          <a:effectLst/>
                        </a:rPr>
                        <a:t> Enterprise Data Warehouse</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1  </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130271627"/>
                  </a:ext>
                </a:extLst>
              </a:tr>
              <a:tr h="347558">
                <a:tc>
                  <a:txBody>
                    <a:bodyPr/>
                    <a:lstStyle/>
                    <a:p>
                      <a:pPr algn="l" fontAlgn="b"/>
                      <a:r>
                        <a:rPr lang="en-US" sz="1800" b="1" u="none" strike="noStrike" dirty="0">
                          <a:solidFill>
                            <a:schemeClr val="bg2">
                              <a:lumMod val="25000"/>
                            </a:schemeClr>
                          </a:solidFill>
                          <a:effectLst/>
                        </a:rPr>
                        <a:t> Functional – Core Apps</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i="0" u="none" strike="noStrike" dirty="0">
                          <a:solidFill>
                            <a:schemeClr val="bg2">
                              <a:lumMod val="25000"/>
                            </a:schemeClr>
                          </a:solidFill>
                          <a:effectLst/>
                          <a:latin typeface="Arial" panose="020B0604020202020204" pitchFamily="34" charset="0"/>
                        </a:rPr>
                        <a:t>18</a:t>
                      </a:r>
                    </a:p>
                  </a:txBody>
                  <a:tcPr marL="0" marR="0" marT="0" marB="0" anchor="ctr"/>
                </a:tc>
                <a:extLst>
                  <a:ext uri="{0D108BD9-81ED-4DB2-BD59-A6C34878D82A}">
                    <a16:rowId xmlns:a16="http://schemas.microsoft.com/office/drawing/2014/main" val="292764988"/>
                  </a:ext>
                </a:extLst>
              </a:tr>
              <a:tr h="347558">
                <a:tc>
                  <a:txBody>
                    <a:bodyPr/>
                    <a:lstStyle/>
                    <a:p>
                      <a:pPr algn="l" fontAlgn="b"/>
                      <a:r>
                        <a:rPr lang="en-US" sz="1800" b="1" u="none" strike="noStrike" dirty="0">
                          <a:solidFill>
                            <a:schemeClr val="bg2">
                              <a:lumMod val="25000"/>
                            </a:schemeClr>
                          </a:solidFill>
                          <a:effectLst/>
                        </a:rPr>
                        <a:t> Integration</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2</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2446133110"/>
                  </a:ext>
                </a:extLst>
              </a:tr>
              <a:tr h="347558">
                <a:tc>
                  <a:txBody>
                    <a:bodyPr/>
                    <a:lstStyle/>
                    <a:p>
                      <a:pPr algn="l" fontAlgn="b"/>
                      <a:r>
                        <a:rPr lang="en-US" sz="1800" b="1" u="none" strike="noStrike" dirty="0">
                          <a:solidFill>
                            <a:schemeClr val="bg2">
                              <a:lumMod val="25000"/>
                            </a:schemeClr>
                          </a:solidFill>
                          <a:effectLst/>
                        </a:rPr>
                        <a:t> Migration (includes data conversion, testing, Go-Live)</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14</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541666529"/>
                  </a:ext>
                </a:extLst>
              </a:tr>
              <a:tr h="347558">
                <a:tc>
                  <a:txBody>
                    <a:bodyPr/>
                    <a:lstStyle/>
                    <a:p>
                      <a:pPr algn="l" fontAlgn="b"/>
                      <a:r>
                        <a:rPr lang="en-US" sz="1800" b="1" u="none" strike="noStrike" dirty="0">
                          <a:solidFill>
                            <a:schemeClr val="bg2">
                              <a:lumMod val="25000"/>
                            </a:schemeClr>
                          </a:solidFill>
                          <a:effectLst/>
                        </a:rPr>
                        <a:t> Organization Change Management</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9</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25763154"/>
                  </a:ext>
                </a:extLst>
              </a:tr>
              <a:tr h="347558">
                <a:tc>
                  <a:txBody>
                    <a:bodyPr/>
                    <a:lstStyle/>
                    <a:p>
                      <a:pPr algn="l" fontAlgn="b"/>
                      <a:r>
                        <a:rPr lang="en-US" sz="1800" b="1" u="none" strike="noStrike" dirty="0">
                          <a:solidFill>
                            <a:schemeClr val="bg2">
                              <a:lumMod val="25000"/>
                            </a:schemeClr>
                          </a:solidFill>
                          <a:effectLst/>
                        </a:rPr>
                        <a:t> Program Management (includes resources, schedule, scope, reporting)</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23</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49420226"/>
                  </a:ext>
                </a:extLst>
              </a:tr>
              <a:tr h="347558">
                <a:tc>
                  <a:txBody>
                    <a:bodyPr/>
                    <a:lstStyle/>
                    <a:p>
                      <a:pPr algn="l" fontAlgn="b"/>
                      <a:r>
                        <a:rPr lang="en-US" sz="1800" b="1" u="none" strike="noStrike" dirty="0">
                          <a:solidFill>
                            <a:schemeClr val="bg2">
                              <a:lumMod val="25000"/>
                            </a:schemeClr>
                          </a:solidFill>
                          <a:effectLst/>
                        </a:rPr>
                        <a:t> Security</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5</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095523416"/>
                  </a:ext>
                </a:extLst>
              </a:tr>
              <a:tr h="347558">
                <a:tc>
                  <a:txBody>
                    <a:bodyPr/>
                    <a:lstStyle/>
                    <a:p>
                      <a:pPr algn="l" fontAlgn="b"/>
                      <a:r>
                        <a:rPr lang="en-US" sz="1800" b="1" u="none" strike="noStrike" dirty="0">
                          <a:solidFill>
                            <a:schemeClr val="bg2">
                              <a:lumMod val="25000"/>
                            </a:schemeClr>
                          </a:solidFill>
                          <a:effectLst/>
                        </a:rPr>
                        <a:t> Technical (includes hosting, infrastructure, networking etc.)</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13</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1974410602"/>
                  </a:ext>
                </a:extLst>
              </a:tr>
            </a:tbl>
          </a:graphicData>
        </a:graphic>
      </p:graphicFrame>
      <p:sp>
        <p:nvSpPr>
          <p:cNvPr id="8" name="TextBox 7">
            <a:extLst>
              <a:ext uri="{FF2B5EF4-FFF2-40B4-BE49-F238E27FC236}">
                <a16:creationId xmlns:a16="http://schemas.microsoft.com/office/drawing/2014/main" id="{EEA79C52-16E7-417D-A38D-AC08DCF9C2DC}"/>
              </a:ext>
            </a:extLst>
          </p:cNvPr>
          <p:cNvSpPr txBox="1"/>
          <p:nvPr/>
        </p:nvSpPr>
        <p:spPr>
          <a:xfrm>
            <a:off x="603129" y="1667049"/>
            <a:ext cx="9509699" cy="461665"/>
          </a:xfrm>
          <a:prstGeom prst="rect">
            <a:avLst/>
          </a:prstGeom>
          <a:noFill/>
        </p:spPr>
        <p:txBody>
          <a:bodyPr wrap="square">
            <a:spAutoFit/>
          </a:bodyPr>
          <a:lstStyle/>
          <a:p>
            <a:pPr defTabSz="914400">
              <a:spcBef>
                <a:spcPts val="200"/>
              </a:spcBef>
              <a:spcAft>
                <a:spcPts val="200"/>
              </a:spcAft>
              <a:defRPr/>
            </a:pPr>
            <a:r>
              <a:rPr lang="en-US" sz="2400" dirty="0">
                <a:solidFill>
                  <a:schemeClr val="accent1"/>
                </a:solidFill>
                <a:latin typeface="Arial Black" panose="020B0A04020102020204" pitchFamily="34" charset="0"/>
                <a:cs typeface="Arial" panose="020B0604020202020204" pitchFamily="34" charset="0"/>
              </a:rPr>
              <a:t>Risks are currently spread across all categories.</a:t>
            </a:r>
          </a:p>
        </p:txBody>
      </p:sp>
    </p:spTree>
    <p:extLst>
      <p:ext uri="{BB962C8B-B14F-4D97-AF65-F5344CB8AC3E}">
        <p14:creationId xmlns:p14="http://schemas.microsoft.com/office/powerpoint/2010/main" val="224595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0868666-5E6B-4744-8767-3833BFF0F30B}"/>
              </a:ext>
            </a:extLst>
          </p:cNvPr>
          <p:cNvSpPr txBox="1">
            <a:spLocks/>
          </p:cNvSpPr>
          <p:nvPr/>
        </p:nvSpPr>
        <p:spPr>
          <a:xfrm>
            <a:off x="1153865" y="1711703"/>
            <a:ext cx="9597303" cy="3448466"/>
          </a:xfrm>
          <a:prstGeom prst="rect">
            <a:avLst/>
          </a:prstGeom>
          <a:ln>
            <a:noFill/>
          </a:ln>
        </p:spPr>
        <p:txBody>
          <a:bodyPr>
            <a:normAutofit/>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2399" b="1" dirty="0"/>
          </a:p>
        </p:txBody>
      </p:sp>
      <p:sp>
        <p:nvSpPr>
          <p:cNvPr id="31" name="Text Placeholder 2">
            <a:extLst>
              <a:ext uri="{FF2B5EF4-FFF2-40B4-BE49-F238E27FC236}">
                <a16:creationId xmlns:a16="http://schemas.microsoft.com/office/drawing/2014/main" id="{E70B2D4C-1730-4D13-A840-B45E52AC69B7}"/>
              </a:ext>
            </a:extLst>
          </p:cNvPr>
          <p:cNvSpPr txBox="1">
            <a:spLocks/>
          </p:cNvSpPr>
          <p:nvPr/>
        </p:nvSpPr>
        <p:spPr>
          <a:xfrm>
            <a:off x="1424183" y="831948"/>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1999" b="1" dirty="0">
              <a:solidFill>
                <a:srgbClr val="0070C0"/>
              </a:solidFill>
            </a:endParaRPr>
          </a:p>
        </p:txBody>
      </p:sp>
      <p:sp>
        <p:nvSpPr>
          <p:cNvPr id="32" name="Text Placeholder 2">
            <a:extLst>
              <a:ext uri="{FF2B5EF4-FFF2-40B4-BE49-F238E27FC236}">
                <a16:creationId xmlns:a16="http://schemas.microsoft.com/office/drawing/2014/main" id="{7DDAF2B4-826A-4D56-9665-3240BB723C45}"/>
              </a:ext>
            </a:extLst>
          </p:cNvPr>
          <p:cNvSpPr txBox="1">
            <a:spLocks/>
          </p:cNvSpPr>
          <p:nvPr/>
        </p:nvSpPr>
        <p:spPr>
          <a:xfrm>
            <a:off x="1727001" y="873876"/>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597" b="1" spc="-150" dirty="0">
              <a:latin typeface="Arial Black" panose="020B0604020202020204" pitchFamily="34" charset="0"/>
            </a:endParaRPr>
          </a:p>
        </p:txBody>
      </p:sp>
      <p:sp>
        <p:nvSpPr>
          <p:cNvPr id="15" name="TextBox 14"/>
          <p:cNvSpPr txBox="1"/>
          <p:nvPr/>
        </p:nvSpPr>
        <p:spPr>
          <a:xfrm>
            <a:off x="750289" y="2877350"/>
            <a:ext cx="2095848" cy="1259908"/>
          </a:xfrm>
          <a:prstGeom prst="rect">
            <a:avLst/>
          </a:prstGeom>
          <a:noFill/>
          <a:ln w="25400">
            <a:solidFill>
              <a:schemeClr val="tx1"/>
            </a:solidFill>
          </a:ln>
        </p:spPr>
        <p:txBody>
          <a:bodyPr wrap="square" lIns="0" tIns="0" rIns="0" bIns="45702" rtlCol="0">
            <a:noAutofit/>
          </a:bodyPr>
          <a:lstStyle/>
          <a:p>
            <a:pPr algn="ctr"/>
            <a:endParaRPr lang="en-US" sz="8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Owner submits information via email</a:t>
            </a: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to the Risk Lead for closing a risk.</a:t>
            </a:r>
          </a:p>
        </p:txBody>
      </p:sp>
      <p:sp>
        <p:nvSpPr>
          <p:cNvPr id="16" name="TextBox 15"/>
          <p:cNvSpPr txBox="1"/>
          <p:nvPr/>
        </p:nvSpPr>
        <p:spPr>
          <a:xfrm>
            <a:off x="3649681" y="2840616"/>
            <a:ext cx="1931745" cy="1259907"/>
          </a:xfrm>
          <a:prstGeom prst="rect">
            <a:avLst/>
          </a:prstGeom>
          <a:noFill/>
          <a:ln w="25400">
            <a:solidFill>
              <a:schemeClr val="tx1"/>
            </a:solidFill>
          </a:ln>
        </p:spPr>
        <p:txBody>
          <a:bodyPr wrap="square" lIns="0" tIns="0" rIns="0" bIns="45702" rtlCol="0">
            <a:noAutofit/>
          </a:bodyPr>
          <a:lstStyle/>
          <a:p>
            <a:pPr algn="ctr"/>
            <a:endParaRPr lang="en-US" sz="1599"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reviews the details.</a:t>
            </a:r>
          </a:p>
        </p:txBody>
      </p:sp>
      <p:sp>
        <p:nvSpPr>
          <p:cNvPr id="17" name="TextBox 16"/>
          <p:cNvSpPr txBox="1"/>
          <p:nvPr/>
        </p:nvSpPr>
        <p:spPr>
          <a:xfrm>
            <a:off x="6421905" y="2877350"/>
            <a:ext cx="1931745" cy="1259908"/>
          </a:xfrm>
          <a:prstGeom prst="rect">
            <a:avLst/>
          </a:prstGeom>
          <a:noFill/>
          <a:ln w="25400">
            <a:solidFill>
              <a:schemeClr val="tx1"/>
            </a:solidFill>
          </a:ln>
        </p:spPr>
        <p:txBody>
          <a:bodyPr wrap="square" lIns="0" tIns="0" rIns="0" bIns="45702" rtlCol="0">
            <a:noAutofit/>
          </a:bodyPr>
          <a:lstStyle/>
          <a:p>
            <a:pPr algn="ctr"/>
            <a:endParaRPr lang="en-US" sz="8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contacts the owner for additional details/clarification.</a:t>
            </a:r>
          </a:p>
        </p:txBody>
      </p:sp>
      <p:sp>
        <p:nvSpPr>
          <p:cNvPr id="18" name="TextBox 17"/>
          <p:cNvSpPr txBox="1"/>
          <p:nvPr/>
        </p:nvSpPr>
        <p:spPr>
          <a:xfrm>
            <a:off x="9291130" y="2877350"/>
            <a:ext cx="2222146" cy="1259907"/>
          </a:xfrm>
          <a:prstGeom prst="rect">
            <a:avLst/>
          </a:prstGeom>
          <a:noFill/>
          <a:ln w="25400">
            <a:solidFill>
              <a:schemeClr val="tx1"/>
            </a:solidFill>
          </a:ln>
        </p:spPr>
        <p:txBody>
          <a:bodyPr wrap="square" lIns="0" tIns="0" rIns="0" bIns="45702" rtlCol="0">
            <a:noAutofit/>
          </a:bodyPr>
          <a:lstStyle/>
          <a:p>
            <a:pPr algn="ctr"/>
            <a:endParaRPr lang="en-US" sz="4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enters the relevant information in the register and indicates the risk as closed.</a:t>
            </a:r>
          </a:p>
        </p:txBody>
      </p:sp>
      <p:sp>
        <p:nvSpPr>
          <p:cNvPr id="19" name="Right Arrow 18"/>
          <p:cNvSpPr/>
          <p:nvPr/>
        </p:nvSpPr>
        <p:spPr>
          <a:xfrm>
            <a:off x="3003242" y="3301871"/>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5789315" y="3301872"/>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8567660" y="3338605"/>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50288" y="2067557"/>
            <a:ext cx="5840055" cy="617361"/>
          </a:xfrm>
          <a:prstGeom prst="rect">
            <a:avLst/>
          </a:prstGeom>
          <a:noFill/>
        </p:spPr>
        <p:txBody>
          <a:bodyPr wrap="square" lIns="0" tIns="0" rIns="0" bIns="45702" rtlCol="0">
            <a:noAutofit/>
          </a:bodyPr>
          <a:lstStyle/>
          <a:p>
            <a:r>
              <a:rPr lang="en-US" sz="2399" b="1" u="sng" dirty="0"/>
              <a:t>Risk/Issue Closure Process</a:t>
            </a:r>
          </a:p>
        </p:txBody>
      </p:sp>
      <p:sp>
        <p:nvSpPr>
          <p:cNvPr id="5" name="Title 4">
            <a:extLst>
              <a:ext uri="{FF2B5EF4-FFF2-40B4-BE49-F238E27FC236}">
                <a16:creationId xmlns:a16="http://schemas.microsoft.com/office/drawing/2014/main" id="{DD084C90-D25C-46FA-B225-349EF226FEFC}"/>
              </a:ext>
            </a:extLst>
          </p:cNvPr>
          <p:cNvSpPr>
            <a:spLocks noGrp="1"/>
          </p:cNvSpPr>
          <p:nvPr>
            <p:ph type="title"/>
          </p:nvPr>
        </p:nvSpPr>
        <p:spPr/>
        <p:txBody>
          <a:bodyPr/>
          <a:lstStyle/>
          <a:p>
            <a:r>
              <a:rPr lang="en-US" dirty="0"/>
              <a:t>Bas risk management</a:t>
            </a:r>
          </a:p>
        </p:txBody>
      </p:sp>
      <p:sp>
        <p:nvSpPr>
          <p:cNvPr id="6" name="Text Placeholder 5">
            <a:extLst>
              <a:ext uri="{FF2B5EF4-FFF2-40B4-BE49-F238E27FC236}">
                <a16:creationId xmlns:a16="http://schemas.microsoft.com/office/drawing/2014/main" id="{DF85A80F-ECB0-410F-80F9-E869E66D0A8E}"/>
              </a:ext>
            </a:extLst>
          </p:cNvPr>
          <p:cNvSpPr>
            <a:spLocks noGrp="1"/>
          </p:cNvSpPr>
          <p:nvPr>
            <p:ph type="body" sz="quarter" idx="14"/>
          </p:nvPr>
        </p:nvSpPr>
        <p:spPr/>
        <p:txBody>
          <a:bodyPr/>
          <a:lstStyle/>
          <a:p>
            <a:r>
              <a:rPr lang="en-US" dirty="0"/>
              <a:t>Risk closure process</a:t>
            </a:r>
          </a:p>
        </p:txBody>
      </p:sp>
    </p:spTree>
    <p:extLst>
      <p:ext uri="{BB962C8B-B14F-4D97-AF65-F5344CB8AC3E}">
        <p14:creationId xmlns:p14="http://schemas.microsoft.com/office/powerpoint/2010/main" val="85311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0868666-5E6B-4744-8767-3833BFF0F30B}"/>
              </a:ext>
            </a:extLst>
          </p:cNvPr>
          <p:cNvSpPr txBox="1">
            <a:spLocks/>
          </p:cNvSpPr>
          <p:nvPr/>
        </p:nvSpPr>
        <p:spPr>
          <a:xfrm>
            <a:off x="1153865" y="1711703"/>
            <a:ext cx="9597303" cy="3448466"/>
          </a:xfrm>
          <a:prstGeom prst="rect">
            <a:avLst/>
          </a:prstGeom>
          <a:ln>
            <a:noFill/>
          </a:ln>
        </p:spPr>
        <p:txBody>
          <a:bodyPr>
            <a:normAutofit/>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2399" b="1" dirty="0"/>
          </a:p>
        </p:txBody>
      </p:sp>
      <p:sp>
        <p:nvSpPr>
          <p:cNvPr id="32" name="Text Placeholder 2">
            <a:extLst>
              <a:ext uri="{FF2B5EF4-FFF2-40B4-BE49-F238E27FC236}">
                <a16:creationId xmlns:a16="http://schemas.microsoft.com/office/drawing/2014/main" id="{7DDAF2B4-826A-4D56-9665-3240BB723C45}"/>
              </a:ext>
            </a:extLst>
          </p:cNvPr>
          <p:cNvSpPr txBox="1">
            <a:spLocks/>
          </p:cNvSpPr>
          <p:nvPr/>
        </p:nvSpPr>
        <p:spPr>
          <a:xfrm>
            <a:off x="1727001" y="873876"/>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597" b="1" spc="-150" dirty="0">
              <a:latin typeface="Arial Black"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16153776"/>
              </p:ext>
            </p:extLst>
          </p:nvPr>
        </p:nvGraphicFramePr>
        <p:xfrm>
          <a:off x="583995" y="1851093"/>
          <a:ext cx="11021606" cy="4599692"/>
        </p:xfrm>
        <a:graphic>
          <a:graphicData uri="http://schemas.openxmlformats.org/drawingml/2006/table">
            <a:tbl>
              <a:tblPr firstRow="1" bandRow="1">
                <a:tableStyleId>{5C22544A-7EE6-4342-B048-85BDC9FD1C3A}</a:tableStyleId>
              </a:tblPr>
              <a:tblGrid>
                <a:gridCol w="5256366">
                  <a:extLst>
                    <a:ext uri="{9D8B030D-6E8A-4147-A177-3AD203B41FA5}">
                      <a16:colId xmlns:a16="http://schemas.microsoft.com/office/drawing/2014/main" val="2418685307"/>
                    </a:ext>
                  </a:extLst>
                </a:gridCol>
                <a:gridCol w="5765240">
                  <a:extLst>
                    <a:ext uri="{9D8B030D-6E8A-4147-A177-3AD203B41FA5}">
                      <a16:colId xmlns:a16="http://schemas.microsoft.com/office/drawing/2014/main" val="2017000902"/>
                    </a:ext>
                  </a:extLst>
                </a:gridCol>
              </a:tblGrid>
              <a:tr h="778963">
                <a:tc>
                  <a:txBody>
                    <a:bodyPr/>
                    <a:lstStyle/>
                    <a:p>
                      <a:pPr algn="l"/>
                      <a:r>
                        <a:rPr lang="en-US" sz="2200" b="1">
                          <a:solidFill>
                            <a:schemeClr val="bg1"/>
                          </a:solidFill>
                        </a:rPr>
                        <a:t>                            Risk </a:t>
                      </a:r>
                      <a:r>
                        <a:rPr lang="en-US" sz="2200" b="1" dirty="0">
                          <a:solidFill>
                            <a:schemeClr val="bg1"/>
                          </a:solidFill>
                        </a:rPr>
                        <a:t>Owners</a:t>
                      </a:r>
                    </a:p>
                  </a:txBody>
                  <a:tcPr marL="91404" marR="91404" marT="45702" marB="45702" anchor="ctr">
                    <a:solidFill>
                      <a:schemeClr val="bg2">
                        <a:lumMod val="25000"/>
                      </a:schemeClr>
                    </a:solidFill>
                  </a:tcPr>
                </a:tc>
                <a:tc>
                  <a:txBody>
                    <a:bodyPr/>
                    <a:lstStyle/>
                    <a:p>
                      <a:pPr algn="l"/>
                      <a:r>
                        <a:rPr lang="en-US" sz="2200" b="1" dirty="0">
                          <a:solidFill>
                            <a:schemeClr val="bg1"/>
                          </a:solidFill>
                        </a:rPr>
                        <a:t>                   Risk Lead</a:t>
                      </a:r>
                    </a:p>
                  </a:txBody>
                  <a:tcPr marL="91404" marR="91404" marT="45702" marB="45702" anchor="ctr">
                    <a:solidFill>
                      <a:schemeClr val="bg2">
                        <a:lumMod val="25000"/>
                      </a:schemeClr>
                    </a:solidFill>
                  </a:tcPr>
                </a:tc>
                <a:extLst>
                  <a:ext uri="{0D108BD9-81ED-4DB2-BD59-A6C34878D82A}">
                    <a16:rowId xmlns:a16="http://schemas.microsoft.com/office/drawing/2014/main" val="1792763996"/>
                  </a:ext>
                </a:extLst>
              </a:tr>
              <a:tr h="1255055">
                <a:tc>
                  <a:txBody>
                    <a:bodyPr/>
                    <a:lstStyle/>
                    <a:p>
                      <a:pPr algn="l"/>
                      <a:r>
                        <a:rPr lang="en-US" sz="1800" b="0" dirty="0">
                          <a:solidFill>
                            <a:schemeClr val="tx1"/>
                          </a:solidFill>
                          <a:latin typeface="Arial" panose="020B0604020202020204" pitchFamily="34" charset="0"/>
                          <a:cs typeface="Arial" panose="020B0604020202020204" pitchFamily="34" charset="0"/>
                        </a:rPr>
                        <a:t>Accountable for the risk and its impacts, including implementation and performance of the risk response plan</a:t>
                      </a:r>
                    </a:p>
                  </a:txBody>
                  <a:tcPr marL="91404" marR="91404" marT="45702" marB="45702" anchor="ctr">
                    <a:solidFill>
                      <a:schemeClr val="bg1">
                        <a:lumMod val="8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Facilitates the risk</a:t>
                      </a:r>
                      <a:r>
                        <a:rPr lang="en-US" sz="1800" b="0" baseline="0" dirty="0">
                          <a:solidFill>
                            <a:schemeClr val="tx1"/>
                          </a:solidFill>
                          <a:latin typeface="Arial" panose="020B0604020202020204" pitchFamily="34" charset="0"/>
                          <a:cs typeface="Arial" panose="020B0604020202020204" pitchFamily="34" charset="0"/>
                        </a:rPr>
                        <a:t> management process, assists with identifying risks, logs the risks/issues in the register, and facilitates the risk meetings</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extLst>
                  <a:ext uri="{0D108BD9-81ED-4DB2-BD59-A6C34878D82A}">
                    <a16:rowId xmlns:a16="http://schemas.microsoft.com/office/drawing/2014/main" val="955054818"/>
                  </a:ext>
                </a:extLst>
              </a:tr>
              <a:tr h="1128495">
                <a:tc>
                  <a:txBody>
                    <a:bodyPr/>
                    <a:lstStyle/>
                    <a:p>
                      <a:r>
                        <a:rPr lang="en-US" sz="1800" b="0" dirty="0">
                          <a:solidFill>
                            <a:schemeClr val="tx1"/>
                          </a:solidFill>
                          <a:latin typeface="Arial" panose="020B0604020202020204" pitchFamily="34" charset="0"/>
                          <a:cs typeface="Arial" panose="020B0604020202020204" pitchFamily="34" charset="0"/>
                        </a:rPr>
                        <a:t>Escalates</a:t>
                      </a:r>
                      <a:r>
                        <a:rPr lang="en-US" sz="1800" b="0" baseline="0" dirty="0">
                          <a:solidFill>
                            <a:schemeClr val="tx1"/>
                          </a:solidFill>
                          <a:latin typeface="Arial" panose="020B0604020202020204" pitchFamily="34" charset="0"/>
                          <a:cs typeface="Arial" panose="020B0604020202020204" pitchFamily="34" charset="0"/>
                        </a:rPr>
                        <a:t> risk if existing mitigation is not effective or if decisions or additional resources etc. are needed to manage the risk</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Provides guidance and technical assistance</a:t>
                      </a:r>
                      <a:r>
                        <a:rPr lang="en-US" sz="1800" b="0" baseline="0" dirty="0">
                          <a:solidFill>
                            <a:schemeClr val="tx1"/>
                          </a:solidFill>
                          <a:latin typeface="Arial" panose="020B0604020202020204" pitchFamily="34" charset="0"/>
                          <a:cs typeface="Arial" panose="020B0604020202020204" pitchFamily="34" charset="0"/>
                        </a:rPr>
                        <a:t> to BAS risk owners so they have sufficient knowledge and resources to manage their risks</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extLst>
                  <a:ext uri="{0D108BD9-81ED-4DB2-BD59-A6C34878D82A}">
                    <a16:rowId xmlns:a16="http://schemas.microsoft.com/office/drawing/2014/main" val="4164623680"/>
                  </a:ext>
                </a:extLst>
              </a:tr>
              <a:tr h="1437179">
                <a:tc>
                  <a:txBody>
                    <a:bodyPr/>
                    <a:lstStyle/>
                    <a:p>
                      <a:r>
                        <a:rPr lang="en-US" sz="1800" b="0" dirty="0">
                          <a:solidFill>
                            <a:schemeClr val="tx1"/>
                          </a:solidFill>
                          <a:latin typeface="Arial" panose="020B0604020202020204" pitchFamily="34" charset="0"/>
                          <a:cs typeface="Arial" panose="020B0604020202020204" pitchFamily="34" charset="0"/>
                        </a:rPr>
                        <a:t>Provides</a:t>
                      </a:r>
                      <a:r>
                        <a:rPr lang="en-US" sz="1800" b="0" baseline="0" dirty="0">
                          <a:solidFill>
                            <a:schemeClr val="tx1"/>
                          </a:solidFill>
                          <a:latin typeface="Arial" panose="020B0604020202020204" pitchFamily="34" charset="0"/>
                          <a:cs typeface="Arial" panose="020B0604020202020204" pitchFamily="34" charset="0"/>
                        </a:rPr>
                        <a:t> updates to the risk and participates in regularly scheduled risk meetings</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Connects stakeholders and builds support for implementing an evidence-base</a:t>
                      </a:r>
                      <a:r>
                        <a:rPr lang="en-US" sz="1800" b="0" baseline="0" dirty="0">
                          <a:solidFill>
                            <a:schemeClr val="tx1"/>
                          </a:solidFill>
                          <a:latin typeface="Arial" panose="020B0604020202020204" pitchFamily="34" charset="0"/>
                          <a:cs typeface="Arial" panose="020B0604020202020204" pitchFamily="34" charset="0"/>
                        </a:rPr>
                        <a:t>d approach to BAS Risk Management</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extLst>
                  <a:ext uri="{0D108BD9-81ED-4DB2-BD59-A6C34878D82A}">
                    <a16:rowId xmlns:a16="http://schemas.microsoft.com/office/drawing/2014/main" val="1093036632"/>
                  </a:ext>
                </a:extLst>
              </a:tr>
            </a:tbl>
          </a:graphicData>
        </a:graphic>
      </p:graphicFrame>
      <p:sp>
        <p:nvSpPr>
          <p:cNvPr id="2" name="Title 1">
            <a:extLst>
              <a:ext uri="{FF2B5EF4-FFF2-40B4-BE49-F238E27FC236}">
                <a16:creationId xmlns:a16="http://schemas.microsoft.com/office/drawing/2014/main" id="{D4A820EB-7A88-4E35-B304-E45C5ABEE0BE}"/>
              </a:ext>
            </a:extLst>
          </p:cNvPr>
          <p:cNvSpPr>
            <a:spLocks noGrp="1"/>
          </p:cNvSpPr>
          <p:nvPr>
            <p:ph type="title"/>
          </p:nvPr>
        </p:nvSpPr>
        <p:spPr/>
        <p:txBody>
          <a:bodyPr/>
          <a:lstStyle/>
          <a:p>
            <a:r>
              <a:rPr lang="en-US" dirty="0"/>
              <a:t>Bas Risk management</a:t>
            </a:r>
          </a:p>
        </p:txBody>
      </p:sp>
      <p:sp>
        <p:nvSpPr>
          <p:cNvPr id="3" name="Text Placeholder 2">
            <a:extLst>
              <a:ext uri="{FF2B5EF4-FFF2-40B4-BE49-F238E27FC236}">
                <a16:creationId xmlns:a16="http://schemas.microsoft.com/office/drawing/2014/main" id="{75ADD081-FCA6-4A69-AACD-A484B375BA21}"/>
              </a:ext>
            </a:extLst>
          </p:cNvPr>
          <p:cNvSpPr>
            <a:spLocks noGrp="1"/>
          </p:cNvSpPr>
          <p:nvPr>
            <p:ph type="body" sz="quarter" idx="14"/>
          </p:nvPr>
        </p:nvSpPr>
        <p:spPr/>
        <p:txBody>
          <a:bodyPr/>
          <a:lstStyle/>
          <a:p>
            <a:r>
              <a:rPr lang="en-US" dirty="0"/>
              <a:t>Roles and responsibilities</a:t>
            </a:r>
          </a:p>
        </p:txBody>
      </p:sp>
      <p:pic>
        <p:nvPicPr>
          <p:cNvPr id="10" name="Picture 9" descr="A person posing for the camera&#10;&#10;Description automatically generated">
            <a:extLst>
              <a:ext uri="{FF2B5EF4-FFF2-40B4-BE49-F238E27FC236}">
                <a16:creationId xmlns:a16="http://schemas.microsoft.com/office/drawing/2014/main" id="{19DDB7DD-7FB8-4550-BEA9-A666B6DC253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1637" y="1711703"/>
            <a:ext cx="728364" cy="926844"/>
          </a:xfrm>
          <a:prstGeom prst="rect">
            <a:avLst/>
          </a:prstGeom>
        </p:spPr>
      </p:pic>
      <p:sp>
        <p:nvSpPr>
          <p:cNvPr id="14" name="Rectangle 13">
            <a:extLst>
              <a:ext uri="{FF2B5EF4-FFF2-40B4-BE49-F238E27FC236}">
                <a16:creationId xmlns:a16="http://schemas.microsoft.com/office/drawing/2014/main" id="{C96A1693-9612-4515-8176-42062F76C78C}"/>
              </a:ext>
            </a:extLst>
          </p:cNvPr>
          <p:cNvSpPr/>
          <p:nvPr/>
        </p:nvSpPr>
        <p:spPr>
          <a:xfrm>
            <a:off x="1310001" y="1850571"/>
            <a:ext cx="322856" cy="787976"/>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0" name="Rectangle 19">
            <a:extLst>
              <a:ext uri="{FF2B5EF4-FFF2-40B4-BE49-F238E27FC236}">
                <a16:creationId xmlns:a16="http://schemas.microsoft.com/office/drawing/2014/main" id="{69C848B8-4655-4462-9488-AED6C3890A93}"/>
              </a:ext>
            </a:extLst>
          </p:cNvPr>
          <p:cNvSpPr/>
          <p:nvPr/>
        </p:nvSpPr>
        <p:spPr>
          <a:xfrm>
            <a:off x="10349095" y="1667409"/>
            <a:ext cx="971943" cy="952096"/>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pic>
        <p:nvPicPr>
          <p:cNvPr id="18" name="Picture 17" descr="A person wearing a suit and tie&#10;&#10;Description automatically generated">
            <a:extLst>
              <a:ext uri="{FF2B5EF4-FFF2-40B4-BE49-F238E27FC236}">
                <a16:creationId xmlns:a16="http://schemas.microsoft.com/office/drawing/2014/main" id="{5C98C484-59B4-47D4-A9F4-C894845AF4AD}"/>
              </a:ext>
            </a:extLst>
          </p:cNvPr>
          <p:cNvPicPr>
            <a:picLocks noChangeAspect="1"/>
          </p:cNvPicPr>
          <p:nvPr/>
        </p:nvPicPr>
        <p:blipFill>
          <a:blip r:embed="rId5"/>
          <a:stretch>
            <a:fillRect/>
          </a:stretch>
        </p:blipFill>
        <p:spPr>
          <a:xfrm>
            <a:off x="10641129" y="1727269"/>
            <a:ext cx="1150909" cy="923544"/>
          </a:xfrm>
          <a:prstGeom prst="rect">
            <a:avLst/>
          </a:prstGeom>
        </p:spPr>
      </p:pic>
    </p:spTree>
    <p:extLst>
      <p:ext uri="{BB962C8B-B14F-4D97-AF65-F5344CB8AC3E}">
        <p14:creationId xmlns:p14="http://schemas.microsoft.com/office/powerpoint/2010/main" val="307141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53AD-7635-4253-9BA3-276F7451FEAE}"/>
              </a:ext>
            </a:extLst>
          </p:cNvPr>
          <p:cNvSpPr>
            <a:spLocks noGrp="1"/>
          </p:cNvSpPr>
          <p:nvPr>
            <p:ph type="title"/>
          </p:nvPr>
        </p:nvSpPr>
        <p:spPr/>
        <p:txBody>
          <a:bodyPr/>
          <a:lstStyle/>
          <a:p>
            <a:r>
              <a:rPr lang="en-US" dirty="0"/>
              <a:t>Bas risk management</a:t>
            </a:r>
          </a:p>
        </p:txBody>
      </p:sp>
      <p:sp>
        <p:nvSpPr>
          <p:cNvPr id="3" name="Text Placeholder 2">
            <a:extLst>
              <a:ext uri="{FF2B5EF4-FFF2-40B4-BE49-F238E27FC236}">
                <a16:creationId xmlns:a16="http://schemas.microsoft.com/office/drawing/2014/main" id="{BC1E4825-C706-4515-BBCC-CED8FC530358}"/>
              </a:ext>
            </a:extLst>
          </p:cNvPr>
          <p:cNvSpPr>
            <a:spLocks noGrp="1"/>
          </p:cNvSpPr>
          <p:nvPr>
            <p:ph type="body" sz="quarter" idx="14"/>
          </p:nvPr>
        </p:nvSpPr>
        <p:spPr/>
        <p:txBody>
          <a:bodyPr/>
          <a:lstStyle/>
          <a:p>
            <a:r>
              <a:rPr lang="en-US" dirty="0"/>
              <a:t>Some commonly asked questions</a:t>
            </a:r>
          </a:p>
        </p:txBody>
      </p:sp>
      <p:graphicFrame>
        <p:nvGraphicFramePr>
          <p:cNvPr id="5" name="Diagram 4">
            <a:extLst>
              <a:ext uri="{FF2B5EF4-FFF2-40B4-BE49-F238E27FC236}">
                <a16:creationId xmlns:a16="http://schemas.microsoft.com/office/drawing/2014/main" id="{7F309B21-C251-4FF3-8DC6-CBAD921E752F}"/>
              </a:ext>
            </a:extLst>
          </p:cNvPr>
          <p:cNvGraphicFramePr/>
          <p:nvPr>
            <p:extLst>
              <p:ext uri="{D42A27DB-BD31-4B8C-83A1-F6EECF244321}">
                <p14:modId xmlns:p14="http://schemas.microsoft.com/office/powerpoint/2010/main" val="1991416023"/>
              </p:ext>
            </p:extLst>
          </p:nvPr>
        </p:nvGraphicFramePr>
        <p:xfrm>
          <a:off x="2531949" y="1698171"/>
          <a:ext cx="8908937" cy="4135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Questions">
            <a:extLst>
              <a:ext uri="{FF2B5EF4-FFF2-40B4-BE49-F238E27FC236}">
                <a16:creationId xmlns:a16="http://schemas.microsoft.com/office/drawing/2014/main" id="{FED55EC3-F6E6-46D1-A88D-CAA29D0497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354" y="2753347"/>
            <a:ext cx="2014596" cy="2014596"/>
          </a:xfrm>
          <a:prstGeom prst="rect">
            <a:avLst/>
          </a:prstGeom>
        </p:spPr>
      </p:pic>
    </p:spTree>
    <p:extLst>
      <p:ext uri="{BB962C8B-B14F-4D97-AF65-F5344CB8AC3E}">
        <p14:creationId xmlns:p14="http://schemas.microsoft.com/office/powerpoint/2010/main" val="42451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F4CF-10D6-40D9-AF8F-17BEF2AFA21E}"/>
              </a:ext>
            </a:extLst>
          </p:cNvPr>
          <p:cNvSpPr>
            <a:spLocks noGrp="1"/>
          </p:cNvSpPr>
          <p:nvPr>
            <p:ph type="title"/>
          </p:nvPr>
        </p:nvSpPr>
        <p:spPr/>
        <p:txBody>
          <a:bodyPr/>
          <a:lstStyle/>
          <a:p>
            <a:r>
              <a:rPr lang="en-US" dirty="0"/>
              <a:t>Bas risk management</a:t>
            </a:r>
          </a:p>
        </p:txBody>
      </p:sp>
      <p:sp>
        <p:nvSpPr>
          <p:cNvPr id="3" name="Text Placeholder 2">
            <a:extLst>
              <a:ext uri="{FF2B5EF4-FFF2-40B4-BE49-F238E27FC236}">
                <a16:creationId xmlns:a16="http://schemas.microsoft.com/office/drawing/2014/main" id="{C5346133-C8E5-4122-B932-41E38CB56333}"/>
              </a:ext>
            </a:extLst>
          </p:cNvPr>
          <p:cNvSpPr>
            <a:spLocks noGrp="1"/>
          </p:cNvSpPr>
          <p:nvPr>
            <p:ph type="body" sz="quarter" idx="14"/>
          </p:nvPr>
        </p:nvSpPr>
        <p:spPr/>
        <p:txBody>
          <a:bodyPr/>
          <a:lstStyle/>
          <a:p>
            <a:r>
              <a:rPr lang="en-US" dirty="0"/>
              <a:t>Risk management on the bas website</a:t>
            </a:r>
          </a:p>
        </p:txBody>
      </p:sp>
      <p:sp>
        <p:nvSpPr>
          <p:cNvPr id="5" name="TextBox 4">
            <a:extLst>
              <a:ext uri="{FF2B5EF4-FFF2-40B4-BE49-F238E27FC236}">
                <a16:creationId xmlns:a16="http://schemas.microsoft.com/office/drawing/2014/main" id="{7E871343-264E-4C70-93BE-1294DEC00F8D}"/>
              </a:ext>
            </a:extLst>
          </p:cNvPr>
          <p:cNvSpPr txBox="1"/>
          <p:nvPr/>
        </p:nvSpPr>
        <p:spPr>
          <a:xfrm>
            <a:off x="1609546" y="1705506"/>
            <a:ext cx="9559197" cy="677108"/>
          </a:xfrm>
          <a:prstGeom prst="rect">
            <a:avLst/>
          </a:prstGeom>
          <a:noFill/>
        </p:spPr>
        <p:txBody>
          <a:bodyPr wrap="square" rtlCol="0">
            <a:spAutoFit/>
          </a:bodyPr>
          <a:lstStyle/>
          <a:p>
            <a:r>
              <a:rPr lang="en-US" sz="2000" dirty="0">
                <a:hlinkClick r:id="rId2"/>
              </a:rPr>
              <a:t>https://www.commerce.gov/ofm/bas-homepage/business-applications-solution-bas</a:t>
            </a:r>
            <a:endParaRPr lang="en-US" sz="2000" dirty="0"/>
          </a:p>
          <a:p>
            <a:endParaRPr lang="en-US" dirty="0"/>
          </a:p>
        </p:txBody>
      </p:sp>
      <p:sp>
        <p:nvSpPr>
          <p:cNvPr id="8" name="TextBox 7">
            <a:extLst>
              <a:ext uri="{FF2B5EF4-FFF2-40B4-BE49-F238E27FC236}">
                <a16:creationId xmlns:a16="http://schemas.microsoft.com/office/drawing/2014/main" id="{67FD70ED-E64F-435A-AAED-027301566296}"/>
              </a:ext>
            </a:extLst>
          </p:cNvPr>
          <p:cNvSpPr txBox="1"/>
          <p:nvPr/>
        </p:nvSpPr>
        <p:spPr>
          <a:xfrm>
            <a:off x="1457146" y="6218379"/>
            <a:ext cx="9366567" cy="369332"/>
          </a:xfrm>
          <a:prstGeom prst="rect">
            <a:avLst/>
          </a:prstGeom>
          <a:noFill/>
        </p:spPr>
        <p:txBody>
          <a:bodyPr wrap="square" rtlCol="0">
            <a:spAutoFit/>
          </a:bodyPr>
          <a:lstStyle/>
          <a:p>
            <a:r>
              <a:rPr lang="en-US" b="1" dirty="0">
                <a:solidFill>
                  <a:srgbClr val="01138E"/>
                </a:solidFill>
              </a:rPr>
              <a:t>Because this is an open website, you may be asked to sign in for security purposes.</a:t>
            </a:r>
          </a:p>
        </p:txBody>
      </p:sp>
      <p:grpSp>
        <p:nvGrpSpPr>
          <p:cNvPr id="12" name="Group 11">
            <a:extLst>
              <a:ext uri="{FF2B5EF4-FFF2-40B4-BE49-F238E27FC236}">
                <a16:creationId xmlns:a16="http://schemas.microsoft.com/office/drawing/2014/main" id="{D14F4733-B595-4BF3-93E4-368246A1F970}"/>
              </a:ext>
            </a:extLst>
          </p:cNvPr>
          <p:cNvGrpSpPr/>
          <p:nvPr/>
        </p:nvGrpSpPr>
        <p:grpSpPr>
          <a:xfrm>
            <a:off x="2851354" y="2192313"/>
            <a:ext cx="6197421" cy="3795050"/>
            <a:chOff x="2851354" y="2192313"/>
            <a:chExt cx="6197421" cy="3795050"/>
          </a:xfrm>
        </p:grpSpPr>
        <p:pic>
          <p:nvPicPr>
            <p:cNvPr id="11" name="Picture 10">
              <a:extLst>
                <a:ext uri="{FF2B5EF4-FFF2-40B4-BE49-F238E27FC236}">
                  <a16:creationId xmlns:a16="http://schemas.microsoft.com/office/drawing/2014/main" id="{69E6F09D-14A7-4A2F-9C96-5D18733FCF27}"/>
                </a:ext>
              </a:extLst>
            </p:cNvPr>
            <p:cNvPicPr>
              <a:picLocks noChangeAspect="1"/>
            </p:cNvPicPr>
            <p:nvPr/>
          </p:nvPicPr>
          <p:blipFill>
            <a:blip r:embed="rId3"/>
            <a:stretch>
              <a:fillRect/>
            </a:stretch>
          </p:blipFill>
          <p:spPr>
            <a:xfrm>
              <a:off x="2851354" y="2192313"/>
              <a:ext cx="6197421" cy="3795050"/>
            </a:xfrm>
            <a:prstGeom prst="rect">
              <a:avLst/>
            </a:prstGeom>
            <a:ln>
              <a:solidFill>
                <a:schemeClr val="bg1">
                  <a:lumMod val="75000"/>
                </a:schemeClr>
              </a:solidFill>
            </a:ln>
          </p:spPr>
        </p:pic>
        <p:sp>
          <p:nvSpPr>
            <p:cNvPr id="7" name="Rectangle: Rounded Corners 6">
              <a:extLst>
                <a:ext uri="{FF2B5EF4-FFF2-40B4-BE49-F238E27FC236}">
                  <a16:creationId xmlns:a16="http://schemas.microsoft.com/office/drawing/2014/main" id="{484C5EE8-CCA1-486E-BFAC-B4C4C9D8CE00}"/>
                </a:ext>
              </a:extLst>
            </p:cNvPr>
            <p:cNvSpPr/>
            <p:nvPr/>
          </p:nvSpPr>
          <p:spPr>
            <a:xfrm>
              <a:off x="3136490" y="5355598"/>
              <a:ext cx="1465006" cy="314150"/>
            </a:xfrm>
            <a:prstGeom prst="roundRect">
              <a:avLst/>
            </a:prstGeom>
            <a:noFill/>
            <a:ln w="381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grpSp>
    </p:spTree>
    <p:extLst>
      <p:ext uri="{BB962C8B-B14F-4D97-AF65-F5344CB8AC3E}">
        <p14:creationId xmlns:p14="http://schemas.microsoft.com/office/powerpoint/2010/main" val="125611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CE27-FE6C-4374-824E-9A0D9A59BD73}"/>
              </a:ext>
            </a:extLst>
          </p:cNvPr>
          <p:cNvSpPr>
            <a:spLocks noGrp="1"/>
          </p:cNvSpPr>
          <p:nvPr>
            <p:ph type="title"/>
          </p:nvPr>
        </p:nvSpPr>
        <p:spPr/>
        <p:txBody>
          <a:bodyPr/>
          <a:lstStyle/>
          <a:p>
            <a:r>
              <a:rPr lang="en-US" dirty="0"/>
              <a:t>BAS PROGRAM TABLE TALK</a:t>
            </a:r>
          </a:p>
        </p:txBody>
      </p:sp>
      <p:sp>
        <p:nvSpPr>
          <p:cNvPr id="3" name="Text Placeholder 2">
            <a:extLst>
              <a:ext uri="{FF2B5EF4-FFF2-40B4-BE49-F238E27FC236}">
                <a16:creationId xmlns:a16="http://schemas.microsoft.com/office/drawing/2014/main" id="{0523E019-CC60-4811-AAFD-89115098A3B9}"/>
              </a:ext>
            </a:extLst>
          </p:cNvPr>
          <p:cNvSpPr>
            <a:spLocks noGrp="1"/>
          </p:cNvSpPr>
          <p:nvPr>
            <p:ph type="body" sz="quarter" idx="14"/>
          </p:nvPr>
        </p:nvSpPr>
        <p:spPr/>
        <p:txBody>
          <a:bodyPr/>
          <a:lstStyle/>
          <a:p>
            <a:r>
              <a:rPr lang="en-US" dirty="0"/>
              <a:t>NEXT event</a:t>
            </a:r>
          </a:p>
        </p:txBody>
      </p:sp>
      <p:sp>
        <p:nvSpPr>
          <p:cNvPr id="4" name="Text Placeholder 3">
            <a:extLst>
              <a:ext uri="{FF2B5EF4-FFF2-40B4-BE49-F238E27FC236}">
                <a16:creationId xmlns:a16="http://schemas.microsoft.com/office/drawing/2014/main" id="{2DF8A302-4B56-444F-9C3E-AFA8D20C60DC}"/>
              </a:ext>
            </a:extLst>
          </p:cNvPr>
          <p:cNvSpPr>
            <a:spLocks noGrp="1"/>
          </p:cNvSpPr>
          <p:nvPr>
            <p:ph type="body" sz="quarter" idx="17"/>
          </p:nvPr>
        </p:nvSpPr>
        <p:spPr>
          <a:xfrm>
            <a:off x="5408403" y="2405813"/>
            <a:ext cx="5498071" cy="3581550"/>
          </a:xfrm>
        </p:spPr>
        <p:txBody>
          <a:bodyPr/>
          <a:lstStyle/>
          <a:p>
            <a:r>
              <a:rPr lang="en-US" dirty="0">
                <a:solidFill>
                  <a:srgbClr val="4A66AC"/>
                </a:solidFill>
                <a:latin typeface="Arial Black"/>
                <a:cs typeface="Arial"/>
              </a:rPr>
              <a:t>Town Hall - </a:t>
            </a:r>
          </a:p>
          <a:p>
            <a:pPr marL="215900" lvl="1" indent="-215900"/>
            <a:r>
              <a:rPr lang="en-US" b="1" dirty="0"/>
              <a:t>Program Status Update</a:t>
            </a:r>
          </a:p>
          <a:p>
            <a:pPr marL="215900" lvl="1" indent="-215900"/>
            <a:r>
              <a:rPr lang="en-US" sz="2000" b="1" dirty="0">
                <a:latin typeface="+mj-lt"/>
              </a:rPr>
              <a:t>January 25, 2021 (NOAA and NIST)</a:t>
            </a:r>
          </a:p>
          <a:p>
            <a:pPr marL="215900" lvl="1" indent="-215900"/>
            <a:r>
              <a:rPr lang="en-US" sz="2000" b="1" dirty="0">
                <a:latin typeface="+mj-lt"/>
              </a:rPr>
              <a:t>January 26, 2021 (Census and HCHB)</a:t>
            </a:r>
          </a:p>
          <a:p>
            <a:pPr marL="215900" lvl="1" indent="-215900"/>
            <a:endParaRPr lang="en-US" sz="2000" b="1" dirty="0"/>
          </a:p>
          <a:p>
            <a:endParaRPr lang="en-US" dirty="0"/>
          </a:p>
        </p:txBody>
      </p:sp>
      <p:pic>
        <p:nvPicPr>
          <p:cNvPr id="1026" name="Picture 2" descr="Clipart calendar clip art, Clipart calendar clip art Transparent FREE for  download on WebStockReview 2020">
            <a:extLst>
              <a:ext uri="{FF2B5EF4-FFF2-40B4-BE49-F238E27FC236}">
                <a16:creationId xmlns:a16="http://schemas.microsoft.com/office/drawing/2014/main" id="{0FFF6BCE-D027-4E6A-B8CB-95BA1554E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763" y="2164686"/>
            <a:ext cx="3183573" cy="318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E255-55BD-4C4E-8B22-2B62FC506A4C}"/>
              </a:ext>
            </a:extLst>
          </p:cNvPr>
          <p:cNvSpPr>
            <a:spLocks noGrp="1"/>
          </p:cNvSpPr>
          <p:nvPr>
            <p:ph type="title"/>
          </p:nvPr>
        </p:nvSpPr>
        <p:spPr/>
        <p:txBody>
          <a:bodyPr/>
          <a:lstStyle/>
          <a:p>
            <a:r>
              <a:rPr lang="en-US" dirty="0"/>
              <a:t>BAS PROGRAM – Table talk</a:t>
            </a:r>
          </a:p>
        </p:txBody>
      </p:sp>
      <p:sp>
        <p:nvSpPr>
          <p:cNvPr id="3" name="Text Placeholder 2">
            <a:extLst>
              <a:ext uri="{FF2B5EF4-FFF2-40B4-BE49-F238E27FC236}">
                <a16:creationId xmlns:a16="http://schemas.microsoft.com/office/drawing/2014/main" id="{651A83F2-E0D2-40DA-A575-B697B99FE3AD}"/>
              </a:ext>
            </a:extLst>
          </p:cNvPr>
          <p:cNvSpPr>
            <a:spLocks noGrp="1"/>
          </p:cNvSpPr>
          <p:nvPr>
            <p:ph type="body" sz="quarter" idx="14"/>
          </p:nvPr>
        </p:nvSpPr>
        <p:spPr/>
        <p:txBody>
          <a:bodyPr/>
          <a:lstStyle/>
          <a:p>
            <a:r>
              <a:rPr lang="en-US" dirty="0"/>
              <a:t>Have a question about the BAS Program?</a:t>
            </a:r>
          </a:p>
        </p:txBody>
      </p:sp>
      <p:sp>
        <p:nvSpPr>
          <p:cNvPr id="14" name="Text Placeholder 13">
            <a:extLst>
              <a:ext uri="{FF2B5EF4-FFF2-40B4-BE49-F238E27FC236}">
                <a16:creationId xmlns:a16="http://schemas.microsoft.com/office/drawing/2014/main" id="{DC34AE0E-4DF4-4E05-A487-C167D6E38B2A}"/>
              </a:ext>
            </a:extLst>
          </p:cNvPr>
          <p:cNvSpPr>
            <a:spLocks noGrp="1"/>
          </p:cNvSpPr>
          <p:nvPr>
            <p:ph type="body" sz="quarter" idx="18"/>
          </p:nvPr>
        </p:nvSpPr>
        <p:spPr>
          <a:xfrm>
            <a:off x="4759604" y="2072618"/>
            <a:ext cx="6928811" cy="2756557"/>
          </a:xfrm>
        </p:spPr>
        <p:txBody>
          <a:bodyPr/>
          <a:lstStyle/>
          <a:p>
            <a:r>
              <a:rPr lang="en-US" dirty="0">
                <a:solidFill>
                  <a:schemeClr val="accent1"/>
                </a:solidFill>
              </a:rPr>
              <a:t>Several ways to get your question answered:</a:t>
            </a:r>
          </a:p>
          <a:p>
            <a:pPr marL="342900" indent="-342900">
              <a:buFont typeface="Arial" panose="020B0604020202020204" pitchFamily="34" charset="0"/>
              <a:buChar char="•"/>
            </a:pPr>
            <a:r>
              <a:rPr lang="en-US" sz="2200" dirty="0">
                <a:latin typeface="+mn-lt"/>
              </a:rPr>
              <a:t>Use the chat window for this event.</a:t>
            </a:r>
          </a:p>
          <a:p>
            <a:pPr marL="342900" indent="-342900">
              <a:buFont typeface="Arial" panose="020B0604020202020204" pitchFamily="34" charset="0"/>
              <a:buChar char="•"/>
            </a:pPr>
            <a:r>
              <a:rPr lang="en-US" sz="2200" dirty="0">
                <a:latin typeface="+mn-lt"/>
              </a:rPr>
              <a:t>Type your question in the Menti.com survey – last question.</a:t>
            </a:r>
          </a:p>
          <a:p>
            <a:pPr marL="342900" indent="-342900">
              <a:buClr>
                <a:srgbClr val="595959"/>
              </a:buClr>
              <a:buFont typeface="Arial" panose="020B0604020202020204" pitchFamily="34" charset="0"/>
              <a:buChar char="•"/>
            </a:pPr>
            <a:r>
              <a:rPr lang="en-US" sz="2200" i="1" dirty="0">
                <a:solidFill>
                  <a:srgbClr val="FF0000"/>
                </a:solidFill>
                <a:latin typeface="+mn-lt"/>
              </a:rPr>
              <a:t>*NEW* </a:t>
            </a:r>
            <a:r>
              <a:rPr lang="en-US" sz="2200" dirty="0">
                <a:latin typeface="+mn-lt"/>
              </a:rPr>
              <a:t>Use the “Submit a BAS Question” feature in the “</a:t>
            </a:r>
            <a:r>
              <a:rPr lang="en-US" sz="2200" dirty="0">
                <a:solidFill>
                  <a:srgbClr val="4A66AC"/>
                </a:solidFill>
                <a:latin typeface="+mn-lt"/>
                <a:hlinkClick r:id="rId2">
                  <a:extLst>
                    <a:ext uri="{A12FA001-AC4F-418D-AE19-62706E023703}">
                      <ahyp:hlinkClr xmlns:ahyp="http://schemas.microsoft.com/office/drawing/2018/hyperlinkcolor" val="tx"/>
                    </a:ext>
                  </a:extLst>
                </a:hlinkClick>
              </a:rPr>
              <a:t>Questions about BAS</a:t>
            </a:r>
            <a:r>
              <a:rPr lang="en-US" sz="2200" dirty="0">
                <a:latin typeface="+mn-lt"/>
              </a:rPr>
              <a:t>” section of the website.</a:t>
            </a:r>
          </a:p>
        </p:txBody>
      </p:sp>
      <p:grpSp>
        <p:nvGrpSpPr>
          <p:cNvPr id="4" name="Group 3">
            <a:extLst>
              <a:ext uri="{FF2B5EF4-FFF2-40B4-BE49-F238E27FC236}">
                <a16:creationId xmlns:a16="http://schemas.microsoft.com/office/drawing/2014/main" id="{56F4B028-2FF3-447E-B235-D999C1C2B58A}"/>
              </a:ext>
            </a:extLst>
          </p:cNvPr>
          <p:cNvGrpSpPr/>
          <p:nvPr/>
        </p:nvGrpSpPr>
        <p:grpSpPr>
          <a:xfrm>
            <a:off x="768525" y="2072618"/>
            <a:ext cx="3370856" cy="3442886"/>
            <a:chOff x="3138098" y="1068517"/>
            <a:chExt cx="5039645" cy="4822601"/>
          </a:xfrm>
        </p:grpSpPr>
        <p:sp>
          <p:nvSpPr>
            <p:cNvPr id="5" name="Freeform 1">
              <a:extLst>
                <a:ext uri="{FF2B5EF4-FFF2-40B4-BE49-F238E27FC236}">
                  <a16:creationId xmlns:a16="http://schemas.microsoft.com/office/drawing/2014/main" id="{BDF3D112-F082-4CDA-878F-3C708F2B4BAC}"/>
                </a:ext>
              </a:extLst>
            </p:cNvPr>
            <p:cNvSpPr/>
            <p:nvPr/>
          </p:nvSpPr>
          <p:spPr>
            <a:xfrm flipH="1">
              <a:off x="3138098" y="1073308"/>
              <a:ext cx="1880323" cy="2574652"/>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6" name="Group 5">
              <a:extLst>
                <a:ext uri="{FF2B5EF4-FFF2-40B4-BE49-F238E27FC236}">
                  <a16:creationId xmlns:a16="http://schemas.microsoft.com/office/drawing/2014/main" id="{D55094D9-8C06-4F42-9EF9-A7E6AB653259}"/>
                </a:ext>
              </a:extLst>
            </p:cNvPr>
            <p:cNvGrpSpPr/>
            <p:nvPr/>
          </p:nvGrpSpPr>
          <p:grpSpPr>
            <a:xfrm flipH="1">
              <a:off x="3363206" y="1068517"/>
              <a:ext cx="2179640" cy="2361277"/>
              <a:chOff x="4264372" y="1743186"/>
              <a:chExt cx="3736628" cy="4048014"/>
            </a:xfrm>
          </p:grpSpPr>
          <p:sp>
            <p:nvSpPr>
              <p:cNvPr id="12" name="Freeform 23">
                <a:extLst>
                  <a:ext uri="{FF2B5EF4-FFF2-40B4-BE49-F238E27FC236}">
                    <a16:creationId xmlns:a16="http://schemas.microsoft.com/office/drawing/2014/main" id="{41669524-EEA5-4B6D-8373-E74B7C37FD89}"/>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Freeform 24">
                <a:extLst>
                  <a:ext uri="{FF2B5EF4-FFF2-40B4-BE49-F238E27FC236}">
                    <a16:creationId xmlns:a16="http://schemas.microsoft.com/office/drawing/2014/main" id="{32F28041-899A-45A2-AC0F-3AE1517024CC}"/>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7" name="Freeform 11">
              <a:extLst>
                <a:ext uri="{FF2B5EF4-FFF2-40B4-BE49-F238E27FC236}">
                  <a16:creationId xmlns:a16="http://schemas.microsoft.com/office/drawing/2014/main" id="{6EDAA5A4-EF44-4864-8128-D8CB5045195D}"/>
                </a:ext>
              </a:extLst>
            </p:cNvPr>
            <p:cNvSpPr/>
            <p:nvPr/>
          </p:nvSpPr>
          <p:spPr>
            <a:xfrm>
              <a:off x="5542846" y="2283258"/>
              <a:ext cx="2634897" cy="3607860"/>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Dn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8" name="callout box">
              <a:extLst>
                <a:ext uri="{FF2B5EF4-FFF2-40B4-BE49-F238E27FC236}">
                  <a16:creationId xmlns:a16="http://schemas.microsoft.com/office/drawing/2014/main" id="{7610BD14-D270-4861-A9D6-F19107191B3D}"/>
                </a:ext>
              </a:extLst>
            </p:cNvPr>
            <p:cNvGrpSpPr/>
            <p:nvPr/>
          </p:nvGrpSpPr>
          <p:grpSpPr>
            <a:xfrm>
              <a:off x="4262707" y="1744638"/>
              <a:ext cx="3735168" cy="4046433"/>
              <a:chOff x="4264372" y="1743186"/>
              <a:chExt cx="3736628" cy="4048014"/>
            </a:xfrm>
          </p:grpSpPr>
          <p:sp>
            <p:nvSpPr>
              <p:cNvPr id="10" name="Freeform 21">
                <a:extLst>
                  <a:ext uri="{FF2B5EF4-FFF2-40B4-BE49-F238E27FC236}">
                    <a16:creationId xmlns:a16="http://schemas.microsoft.com/office/drawing/2014/main" id="{80132A81-B64A-4C4F-837F-B4E72A28CFBE}"/>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Freeform 14">
                <a:extLst>
                  <a:ext uri="{FF2B5EF4-FFF2-40B4-BE49-F238E27FC236}">
                    <a16:creationId xmlns:a16="http://schemas.microsoft.com/office/drawing/2014/main" id="{E9C9E03C-5FFE-42B2-8FCE-BE2AD520D152}"/>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9" name="TextBox 8">
              <a:extLst>
                <a:ext uri="{FF2B5EF4-FFF2-40B4-BE49-F238E27FC236}">
                  <a16:creationId xmlns:a16="http://schemas.microsoft.com/office/drawing/2014/main" id="{C422C5EB-5F89-4363-A053-4E924F1AE663}"/>
                </a:ext>
              </a:extLst>
            </p:cNvPr>
            <p:cNvSpPr txBox="1"/>
            <p:nvPr/>
          </p:nvSpPr>
          <p:spPr>
            <a:xfrm flipH="1">
              <a:off x="5158885" y="2727908"/>
              <a:ext cx="1922854" cy="940980"/>
            </a:xfrm>
            <a:prstGeom prst="rect">
              <a:avLst/>
            </a:prstGeom>
            <a:noFill/>
            <a:ln>
              <a:noFill/>
            </a:ln>
          </p:spPr>
          <p:txBody>
            <a:bodyPr rot="0" spcFirstLastPara="0" vertOverflow="overflow" horzOverflow="overflow" vert="horz" wrap="none" lIns="0" tIns="91404" rIns="0" bIns="91404" numCol="1" spcCol="0" rtlCol="0" fromWordArt="0" anchor="ctr" anchorCtr="0" forceAA="0" compatLnSpc="1">
              <a:prstTxWarp prst="textNoShape">
                <a:avLst/>
              </a:prstTxWarp>
              <a:spAutoFit/>
            </a:bodyPr>
            <a:lstStyle/>
            <a:p>
              <a:pPr algn="ctr">
                <a:lnSpc>
                  <a:spcPct val="80000"/>
                </a:lnSpc>
              </a:pPr>
              <a:r>
                <a:rPr lang="en-US" sz="5998" b="1" dirty="0">
                  <a:latin typeface="Arial Black" panose="020B0604020202020204" pitchFamily="34" charset="0"/>
                  <a:cs typeface="Arial Black" panose="020B0604020202020204" pitchFamily="34" charset="0"/>
                </a:rPr>
                <a:t>Q&amp;A</a:t>
              </a:r>
            </a:p>
          </p:txBody>
        </p:sp>
      </p:grpSp>
    </p:spTree>
    <p:extLst>
      <p:ext uri="{BB962C8B-B14F-4D97-AF65-F5344CB8AC3E}">
        <p14:creationId xmlns:p14="http://schemas.microsoft.com/office/powerpoint/2010/main" val="411202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EE6095-4027-41C4-9BFE-5EC83AFADA07}"/>
              </a:ext>
            </a:extLst>
          </p:cNvPr>
          <p:cNvSpPr>
            <a:spLocks noGrp="1"/>
          </p:cNvSpPr>
          <p:nvPr>
            <p:ph type="title"/>
          </p:nvPr>
        </p:nvSpPr>
        <p:spPr/>
        <p:txBody>
          <a:bodyPr/>
          <a:lstStyle/>
          <a:p>
            <a:r>
              <a:rPr lang="en-US" dirty="0"/>
              <a:t>Bas program update</a:t>
            </a:r>
          </a:p>
        </p:txBody>
      </p:sp>
      <p:sp>
        <p:nvSpPr>
          <p:cNvPr id="6" name="Text Placeholder 5">
            <a:extLst>
              <a:ext uri="{FF2B5EF4-FFF2-40B4-BE49-F238E27FC236}">
                <a16:creationId xmlns:a16="http://schemas.microsoft.com/office/drawing/2014/main" id="{8B069996-02D6-4265-94BF-1B3AC8D71BFE}"/>
              </a:ext>
            </a:extLst>
          </p:cNvPr>
          <p:cNvSpPr>
            <a:spLocks noGrp="1"/>
          </p:cNvSpPr>
          <p:nvPr>
            <p:ph type="body" sz="quarter" idx="14"/>
          </p:nvPr>
        </p:nvSpPr>
        <p:spPr/>
        <p:txBody>
          <a:bodyPr/>
          <a:lstStyle/>
          <a:p>
            <a:r>
              <a:rPr lang="en-US" dirty="0"/>
              <a:t>We need your input</a:t>
            </a:r>
          </a:p>
        </p:txBody>
      </p:sp>
      <p:sp>
        <p:nvSpPr>
          <p:cNvPr id="7" name="Text Placeholder 6">
            <a:extLst>
              <a:ext uri="{FF2B5EF4-FFF2-40B4-BE49-F238E27FC236}">
                <a16:creationId xmlns:a16="http://schemas.microsoft.com/office/drawing/2014/main" id="{509E0F95-9A68-498F-9763-84357DF14190}"/>
              </a:ext>
            </a:extLst>
          </p:cNvPr>
          <p:cNvSpPr>
            <a:spLocks noGrp="1"/>
          </p:cNvSpPr>
          <p:nvPr>
            <p:ph type="body" sz="quarter" idx="18"/>
          </p:nvPr>
        </p:nvSpPr>
        <p:spPr/>
        <p:txBody>
          <a:bodyPr/>
          <a:lstStyle/>
          <a:p>
            <a:r>
              <a:rPr lang="en-US" dirty="0">
                <a:solidFill>
                  <a:srgbClr val="4A66AC"/>
                </a:solidFill>
              </a:rPr>
              <a:t>We’d like your input using Menti.com (authorized by DOC for use at these events).</a:t>
            </a:r>
          </a:p>
          <a:p>
            <a:pPr marL="342900" indent="-342900">
              <a:spcBef>
                <a:spcPts val="1800"/>
              </a:spcBef>
              <a:buFont typeface="Arial" pitchFamily="34" charset="0"/>
              <a:buChar char="•"/>
            </a:pPr>
            <a:r>
              <a:rPr lang="en-US" sz="2400" dirty="0">
                <a:latin typeface="+mn-lt"/>
              </a:rPr>
              <a:t>Sign in using your computer, phone, or other electronic device. </a:t>
            </a:r>
            <a:br>
              <a:rPr lang="en-US" sz="2400" dirty="0">
                <a:solidFill>
                  <a:schemeClr val="tx1"/>
                </a:solidFill>
                <a:latin typeface="+mn-lt"/>
              </a:rPr>
            </a:br>
            <a:r>
              <a:rPr lang="en-US" sz="2400" dirty="0">
                <a:solidFill>
                  <a:schemeClr val="tx1"/>
                </a:solidFill>
                <a:latin typeface="+mn-lt"/>
              </a:rPr>
              <a:t>	</a:t>
            </a:r>
            <a:r>
              <a:rPr lang="en-US" sz="2400" dirty="0">
                <a:solidFill>
                  <a:schemeClr val="tx1"/>
                </a:solidFill>
                <a:latin typeface="+mn-lt"/>
                <a:hlinkClick r:id="rId2"/>
              </a:rPr>
              <a:t>www.menti.com</a:t>
            </a:r>
            <a:endParaRPr lang="en-US" sz="2400" dirty="0">
              <a:solidFill>
                <a:schemeClr val="tx1"/>
              </a:solidFill>
              <a:latin typeface="+mn-lt"/>
            </a:endParaRPr>
          </a:p>
          <a:p>
            <a:pPr marL="342900" indent="-342900">
              <a:buFont typeface="Arial" pitchFamily="34" charset="0"/>
              <a:buChar char="•"/>
            </a:pPr>
            <a:r>
              <a:rPr lang="en-US" sz="2400" dirty="0">
                <a:latin typeface="+mn-lt"/>
              </a:rPr>
              <a:t>Enter the passcode when prompted.</a:t>
            </a:r>
            <a:br>
              <a:rPr lang="en-US" sz="2400" dirty="0">
                <a:solidFill>
                  <a:schemeClr val="tx1"/>
                </a:solidFill>
                <a:latin typeface="+mn-lt"/>
              </a:rPr>
            </a:br>
            <a:r>
              <a:rPr lang="en-US" sz="2400" dirty="0">
                <a:solidFill>
                  <a:schemeClr val="tx1"/>
                </a:solidFill>
                <a:latin typeface="+mn-lt"/>
              </a:rPr>
              <a:t>	</a:t>
            </a:r>
            <a:r>
              <a:rPr lang="en-US" sz="2400" dirty="0">
                <a:solidFill>
                  <a:srgbClr val="4A66AC"/>
                </a:solidFill>
                <a:latin typeface="+mn-lt"/>
              </a:rPr>
              <a:t>82 87 51 7 </a:t>
            </a:r>
            <a:r>
              <a:rPr lang="en-US" sz="2400" b="1" dirty="0">
                <a:solidFill>
                  <a:srgbClr val="4A66AC"/>
                </a:solidFill>
                <a:latin typeface="+mn-lt"/>
              </a:rPr>
              <a:t>(NOAA and NIST)</a:t>
            </a:r>
            <a:br>
              <a:rPr lang="en-US" sz="2400" b="1" dirty="0">
                <a:solidFill>
                  <a:srgbClr val="4A66AC"/>
                </a:solidFill>
                <a:latin typeface="+mn-lt"/>
              </a:rPr>
            </a:br>
            <a:r>
              <a:rPr lang="en-US" sz="2400" dirty="0">
                <a:solidFill>
                  <a:schemeClr val="tx1"/>
                </a:solidFill>
                <a:latin typeface="+mn-lt"/>
              </a:rPr>
              <a:t>	</a:t>
            </a:r>
            <a:r>
              <a:rPr lang="en-US" sz="2400" b="1" dirty="0">
                <a:solidFill>
                  <a:srgbClr val="4A66AC"/>
                </a:solidFill>
                <a:latin typeface="+mn-lt"/>
              </a:rPr>
              <a:t>25 58 76 9 (Census and HCHB)</a:t>
            </a:r>
          </a:p>
          <a:p>
            <a:pPr marL="342900" indent="-342900">
              <a:buFont typeface="Arial" pitchFamily="34" charset="0"/>
              <a:buChar char="•"/>
            </a:pPr>
            <a:r>
              <a:rPr lang="en-US" sz="2400" dirty="0">
                <a:latin typeface="+mn-lt"/>
              </a:rPr>
              <a:t>Answer the question that appears – all responses are anonymous.</a:t>
            </a:r>
          </a:p>
          <a:p>
            <a:endParaRPr lang="en-US" dirty="0">
              <a:solidFill>
                <a:schemeClr val="tx1"/>
              </a:solidFill>
              <a:latin typeface="+mn-lt"/>
            </a:endParaRPr>
          </a:p>
          <a:p>
            <a:endParaRPr lang="en-US" dirty="0"/>
          </a:p>
        </p:txBody>
      </p:sp>
    </p:spTree>
    <p:extLst>
      <p:ext uri="{BB962C8B-B14F-4D97-AF65-F5344CB8AC3E}">
        <p14:creationId xmlns:p14="http://schemas.microsoft.com/office/powerpoint/2010/main" val="4442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E5BDC-8749-4E4F-97CA-866900B9B1E6}"/>
              </a:ext>
            </a:extLst>
          </p:cNvPr>
          <p:cNvSpPr>
            <a:spLocks noGrp="1"/>
          </p:cNvSpPr>
          <p:nvPr>
            <p:ph type="title"/>
          </p:nvPr>
        </p:nvSpPr>
        <p:spPr/>
        <p:txBody>
          <a:bodyPr/>
          <a:lstStyle/>
          <a:p>
            <a:r>
              <a:rPr lang="en-US" dirty="0"/>
              <a:t>BAS PROGRAM TABLE TALK</a:t>
            </a:r>
          </a:p>
        </p:txBody>
      </p:sp>
      <p:sp>
        <p:nvSpPr>
          <p:cNvPr id="5" name="Text Placeholder 4">
            <a:extLst>
              <a:ext uri="{FF2B5EF4-FFF2-40B4-BE49-F238E27FC236}">
                <a16:creationId xmlns:a16="http://schemas.microsoft.com/office/drawing/2014/main" id="{AD48D3BB-8B71-4798-A07D-4AB059736F42}"/>
              </a:ext>
            </a:extLst>
          </p:cNvPr>
          <p:cNvSpPr>
            <a:spLocks noGrp="1"/>
          </p:cNvSpPr>
          <p:nvPr>
            <p:ph type="body" sz="quarter" idx="14"/>
          </p:nvPr>
        </p:nvSpPr>
        <p:spPr/>
        <p:txBody>
          <a:bodyPr/>
          <a:lstStyle/>
          <a:p>
            <a:r>
              <a:rPr lang="en-US" dirty="0"/>
              <a:t>Presenters</a:t>
            </a:r>
          </a:p>
        </p:txBody>
      </p:sp>
      <p:sp>
        <p:nvSpPr>
          <p:cNvPr id="8" name="TextBox 9">
            <a:extLst>
              <a:ext uri="{FF2B5EF4-FFF2-40B4-BE49-F238E27FC236}">
                <a16:creationId xmlns:a16="http://schemas.microsoft.com/office/drawing/2014/main" id="{10BEDBFD-0B28-4D7D-AD89-CDC169EF2AF3}"/>
              </a:ext>
            </a:extLst>
          </p:cNvPr>
          <p:cNvSpPr txBox="1"/>
          <p:nvPr/>
        </p:nvSpPr>
        <p:spPr>
          <a:xfrm>
            <a:off x="2299113" y="6127726"/>
            <a:ext cx="3627121"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Mary Beth Torpey</a:t>
            </a:r>
          </a:p>
          <a:p>
            <a:r>
              <a:rPr lang="en-US" i="1" dirty="0"/>
              <a:t>AFS Functional Core Financials Lead</a:t>
            </a:r>
            <a:r>
              <a:rPr lang="en-US" b="0" i="0" dirty="0">
                <a:solidFill>
                  <a:srgbClr val="000000"/>
                </a:solidFill>
                <a:effectLst/>
                <a:latin typeface="Roboto" panose="02000000000000000000" pitchFamily="2" charset="0"/>
              </a:rPr>
              <a:t>​</a:t>
            </a:r>
            <a:endParaRPr lang="en-US" i="1" dirty="0"/>
          </a:p>
        </p:txBody>
      </p:sp>
      <p:pic>
        <p:nvPicPr>
          <p:cNvPr id="4" name="Picture 3" descr="A person wearing a suit and tie smiling and looking at the camera&#10;&#10;Description automatically generated">
            <a:extLst>
              <a:ext uri="{FF2B5EF4-FFF2-40B4-BE49-F238E27FC236}">
                <a16:creationId xmlns:a16="http://schemas.microsoft.com/office/drawing/2014/main" id="{4F435EE0-795A-47F4-B726-97FB1D4F4B7F}"/>
              </a:ext>
            </a:extLst>
          </p:cNvPr>
          <p:cNvPicPr>
            <a:picLocks noChangeAspect="1"/>
          </p:cNvPicPr>
          <p:nvPr/>
        </p:nvPicPr>
        <p:blipFill>
          <a:blip r:embed="rId3"/>
          <a:stretch>
            <a:fillRect/>
          </a:stretch>
        </p:blipFill>
        <p:spPr>
          <a:xfrm>
            <a:off x="1248696" y="1470221"/>
            <a:ext cx="1784256" cy="1784256"/>
          </a:xfrm>
          <a:prstGeom prst="flowChartConnector">
            <a:avLst/>
          </a:prstGeom>
        </p:spPr>
      </p:pic>
      <p:sp>
        <p:nvSpPr>
          <p:cNvPr id="13" name="TextBox 9">
            <a:extLst>
              <a:ext uri="{FF2B5EF4-FFF2-40B4-BE49-F238E27FC236}">
                <a16:creationId xmlns:a16="http://schemas.microsoft.com/office/drawing/2014/main" id="{E40C5781-F677-418A-91CC-5909C62E10E4}"/>
              </a:ext>
            </a:extLst>
          </p:cNvPr>
          <p:cNvSpPr txBox="1"/>
          <p:nvPr/>
        </p:nvSpPr>
        <p:spPr>
          <a:xfrm>
            <a:off x="828629" y="3452336"/>
            <a:ext cx="258989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Andy Blumenthal</a:t>
            </a:r>
          </a:p>
          <a:p>
            <a:r>
              <a:rPr lang="en-US" i="1" dirty="0"/>
              <a:t>BAS Deputy PM</a:t>
            </a:r>
          </a:p>
        </p:txBody>
      </p:sp>
      <p:pic>
        <p:nvPicPr>
          <p:cNvPr id="2" name="Picture 1" descr="A person smiling for the camera&#10;&#10;Description automatically generated">
            <a:extLst>
              <a:ext uri="{FF2B5EF4-FFF2-40B4-BE49-F238E27FC236}">
                <a16:creationId xmlns:a16="http://schemas.microsoft.com/office/drawing/2014/main" id="{3E50FE9A-325E-4E52-B313-9F3F2C0C4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398" y="4167384"/>
            <a:ext cx="1852473" cy="1769996"/>
          </a:xfrm>
          <a:prstGeom prst="flowChartConnector">
            <a:avLst/>
          </a:prstGeom>
        </p:spPr>
      </p:pic>
      <p:sp>
        <p:nvSpPr>
          <p:cNvPr id="10" name="TextBox 9">
            <a:extLst>
              <a:ext uri="{FF2B5EF4-FFF2-40B4-BE49-F238E27FC236}">
                <a16:creationId xmlns:a16="http://schemas.microsoft.com/office/drawing/2014/main" id="{7E4D9F68-36DA-4A39-B8A1-47B64B506829}"/>
              </a:ext>
            </a:extLst>
          </p:cNvPr>
          <p:cNvSpPr txBox="1"/>
          <p:nvPr/>
        </p:nvSpPr>
        <p:spPr>
          <a:xfrm>
            <a:off x="7376144" y="6127726"/>
            <a:ext cx="258989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Rakesh Ramen</a:t>
            </a:r>
          </a:p>
          <a:p>
            <a:r>
              <a:rPr lang="en-US" i="1" dirty="0"/>
              <a:t>BAS Risk Lead</a:t>
            </a:r>
          </a:p>
        </p:txBody>
      </p:sp>
      <p:pic>
        <p:nvPicPr>
          <p:cNvPr id="11" name="Picture 10">
            <a:extLst>
              <a:ext uri="{FF2B5EF4-FFF2-40B4-BE49-F238E27FC236}">
                <a16:creationId xmlns:a16="http://schemas.microsoft.com/office/drawing/2014/main" id="{F0EA1E4A-3060-47D8-A448-7B099CC76F44}"/>
              </a:ext>
            </a:extLst>
          </p:cNvPr>
          <p:cNvPicPr>
            <a:picLocks noChangeAspect="1"/>
          </p:cNvPicPr>
          <p:nvPr/>
        </p:nvPicPr>
        <p:blipFill>
          <a:blip r:embed="rId5"/>
          <a:stretch>
            <a:fillRect/>
          </a:stretch>
        </p:blipFill>
        <p:spPr>
          <a:xfrm>
            <a:off x="3246116" y="4167384"/>
            <a:ext cx="1856639" cy="1769996"/>
          </a:xfrm>
          <a:prstGeom prst="flowChartConnector">
            <a:avLst/>
          </a:prstGeom>
        </p:spPr>
      </p:pic>
      <p:sp>
        <p:nvSpPr>
          <p:cNvPr id="22" name="TextBox 10">
            <a:extLst>
              <a:ext uri="{FF2B5EF4-FFF2-40B4-BE49-F238E27FC236}">
                <a16:creationId xmlns:a16="http://schemas.microsoft.com/office/drawing/2014/main" id="{BA069C8D-C8B4-49CA-882A-8C5D1C7001D5}"/>
              </a:ext>
            </a:extLst>
          </p:cNvPr>
          <p:cNvSpPr txBox="1"/>
          <p:nvPr/>
        </p:nvSpPr>
        <p:spPr>
          <a:xfrm>
            <a:off x="5042067" y="3452336"/>
            <a:ext cx="2516129"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Angela Hang</a:t>
            </a:r>
            <a:br>
              <a:rPr lang="en-US" b="1" i="1" dirty="0">
                <a:solidFill>
                  <a:srgbClr val="464646"/>
                </a:solidFill>
                <a:effectLst/>
                <a:latin typeface="Roboto" panose="02000000000000000000" pitchFamily="2" charset="0"/>
              </a:rPr>
            </a:br>
            <a:r>
              <a:rPr lang="en-US" b="1" i="1" dirty="0">
                <a:solidFill>
                  <a:srgbClr val="464646"/>
                </a:solidFill>
                <a:effectLst/>
                <a:latin typeface="Roboto" panose="02000000000000000000" pitchFamily="2" charset="0"/>
              </a:rPr>
              <a:t> </a:t>
            </a:r>
            <a:r>
              <a:rPr lang="en-US" i="1" dirty="0"/>
              <a:t>AFS EDW Lead</a:t>
            </a:r>
          </a:p>
        </p:txBody>
      </p:sp>
      <p:pic>
        <p:nvPicPr>
          <p:cNvPr id="6" name="Picture 5">
            <a:extLst>
              <a:ext uri="{FF2B5EF4-FFF2-40B4-BE49-F238E27FC236}">
                <a16:creationId xmlns:a16="http://schemas.microsoft.com/office/drawing/2014/main" id="{68523098-B718-4326-9B62-F5DADDDD67B0}"/>
              </a:ext>
            </a:extLst>
          </p:cNvPr>
          <p:cNvPicPr>
            <a:picLocks noChangeAspect="1"/>
          </p:cNvPicPr>
          <p:nvPr/>
        </p:nvPicPr>
        <p:blipFill>
          <a:blip r:embed="rId6"/>
          <a:stretch>
            <a:fillRect/>
          </a:stretch>
        </p:blipFill>
        <p:spPr>
          <a:xfrm>
            <a:off x="5427406" y="1470221"/>
            <a:ext cx="1860247" cy="1787229"/>
          </a:xfrm>
          <a:prstGeom prst="flowChartConnector">
            <a:avLst/>
          </a:prstGeom>
        </p:spPr>
      </p:pic>
      <p:pic>
        <p:nvPicPr>
          <p:cNvPr id="7" name="Picture 6">
            <a:extLst>
              <a:ext uri="{FF2B5EF4-FFF2-40B4-BE49-F238E27FC236}">
                <a16:creationId xmlns:a16="http://schemas.microsoft.com/office/drawing/2014/main" id="{7C32EB5B-F845-45F6-AFF6-8E11509ACCFC}"/>
              </a:ext>
            </a:extLst>
          </p:cNvPr>
          <p:cNvPicPr>
            <a:picLocks noChangeAspect="1"/>
          </p:cNvPicPr>
          <p:nvPr/>
        </p:nvPicPr>
        <p:blipFill>
          <a:blip r:embed="rId7"/>
          <a:stretch>
            <a:fillRect/>
          </a:stretch>
        </p:blipFill>
        <p:spPr>
          <a:xfrm>
            <a:off x="9595011" y="1470221"/>
            <a:ext cx="1784256" cy="1784256"/>
          </a:xfrm>
          <a:prstGeom prst="flowChartConnector">
            <a:avLst/>
          </a:prstGeom>
        </p:spPr>
      </p:pic>
      <p:sp>
        <p:nvSpPr>
          <p:cNvPr id="9" name="TextBox 10">
            <a:extLst>
              <a:ext uri="{FF2B5EF4-FFF2-40B4-BE49-F238E27FC236}">
                <a16:creationId xmlns:a16="http://schemas.microsoft.com/office/drawing/2014/main" id="{421821CF-3CAA-4E9B-9ACA-661F6BD459DE}"/>
              </a:ext>
            </a:extLst>
          </p:cNvPr>
          <p:cNvSpPr txBox="1"/>
          <p:nvPr/>
        </p:nvSpPr>
        <p:spPr>
          <a:xfrm>
            <a:off x="9307144" y="3452336"/>
            <a:ext cx="2516129"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Dwight Whitted</a:t>
            </a:r>
            <a:br>
              <a:rPr lang="en-US" b="1" i="1" dirty="0">
                <a:solidFill>
                  <a:srgbClr val="464646"/>
                </a:solidFill>
                <a:effectLst/>
                <a:latin typeface="Roboto" panose="02000000000000000000" pitchFamily="2" charset="0"/>
              </a:rPr>
            </a:br>
            <a:r>
              <a:rPr lang="en-US" b="1" i="1" dirty="0">
                <a:solidFill>
                  <a:srgbClr val="464646"/>
                </a:solidFill>
                <a:effectLst/>
                <a:latin typeface="Roboto" panose="02000000000000000000" pitchFamily="2" charset="0"/>
              </a:rPr>
              <a:t> </a:t>
            </a:r>
            <a:r>
              <a:rPr lang="en-US" i="1" dirty="0"/>
              <a:t>AFS EDW Team Member</a:t>
            </a:r>
          </a:p>
        </p:txBody>
      </p:sp>
    </p:spTree>
    <p:extLst>
      <p:ext uri="{BB962C8B-B14F-4D97-AF65-F5344CB8AC3E}">
        <p14:creationId xmlns:p14="http://schemas.microsoft.com/office/powerpoint/2010/main" val="200808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00B5C-6D4D-417D-969C-109894BDA9BB}"/>
              </a:ext>
            </a:extLst>
          </p:cNvPr>
          <p:cNvSpPr>
            <a:spLocks noGrp="1"/>
          </p:cNvSpPr>
          <p:nvPr>
            <p:ph type="sldNum" sz="quarter" idx="4"/>
          </p:nvPr>
        </p:nvSpPr>
        <p:spPr/>
        <p:txBody>
          <a:bodyPr/>
          <a:lstStyle/>
          <a:p>
            <a:pPr>
              <a:defRPr/>
            </a:pPr>
            <a:fld id="{90CBDC3A-D49F-4631-A8C7-55D59B33E5FA}" type="slidenum">
              <a:rPr lang="en-US" smtClean="0"/>
              <a:pPr>
                <a:defRPr/>
              </a:pPr>
              <a:t>4</a:t>
            </a:fld>
            <a:endParaRPr lang="en-US" dirty="0"/>
          </a:p>
        </p:txBody>
      </p:sp>
      <p:sp>
        <p:nvSpPr>
          <p:cNvPr id="3" name="Content Placeholder 2">
            <a:extLst>
              <a:ext uri="{FF2B5EF4-FFF2-40B4-BE49-F238E27FC236}">
                <a16:creationId xmlns:a16="http://schemas.microsoft.com/office/drawing/2014/main" id="{0605BD28-DC02-4641-83FC-395E824F5FB4}"/>
              </a:ext>
            </a:extLst>
          </p:cNvPr>
          <p:cNvSpPr>
            <a:spLocks noGrp="1"/>
          </p:cNvSpPr>
          <p:nvPr>
            <p:ph sz="quarter" idx="10"/>
          </p:nvPr>
        </p:nvSpPr>
        <p:spPr>
          <a:xfrm>
            <a:off x="457199" y="2862469"/>
            <a:ext cx="9689691" cy="2266743"/>
          </a:xfrm>
        </p:spPr>
        <p:txBody>
          <a:bodyPr/>
          <a:lstStyle/>
          <a:p>
            <a:r>
              <a:rPr lang="en-US" sz="5400" dirty="0"/>
              <a:t>Core Applications -  </a:t>
            </a:r>
            <a:r>
              <a:rPr lang="en-US" sz="4800" dirty="0"/>
              <a:t>Global Design Outcomes and Next Steps</a:t>
            </a:r>
          </a:p>
        </p:txBody>
      </p:sp>
    </p:spTree>
    <p:extLst>
      <p:ext uri="{BB962C8B-B14F-4D97-AF65-F5344CB8AC3E}">
        <p14:creationId xmlns:p14="http://schemas.microsoft.com/office/powerpoint/2010/main" val="44748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E2D89F-DA37-4CC3-B2E6-BA5C4926444A}"/>
              </a:ext>
            </a:extLst>
          </p:cNvPr>
          <p:cNvSpPr/>
          <p:nvPr/>
        </p:nvSpPr>
        <p:spPr>
          <a:xfrm>
            <a:off x="1093354" y="1941186"/>
            <a:ext cx="3770170" cy="488664"/>
          </a:xfrm>
          <a:prstGeom prst="rect">
            <a:avLst/>
          </a:prstGeom>
          <a:solidFill>
            <a:schemeClr val="bg1"/>
          </a:solidFill>
          <a:ln w="1905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 name="Title 1">
            <a:extLst>
              <a:ext uri="{FF2B5EF4-FFF2-40B4-BE49-F238E27FC236}">
                <a16:creationId xmlns:a16="http://schemas.microsoft.com/office/drawing/2014/main" id="{46DBF88E-9D51-4A7F-885B-CCB9BF98CAE1}"/>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3" name="Text Placeholder 2">
            <a:extLst>
              <a:ext uri="{FF2B5EF4-FFF2-40B4-BE49-F238E27FC236}">
                <a16:creationId xmlns:a16="http://schemas.microsoft.com/office/drawing/2014/main" id="{BAF43353-1FA4-426E-9A8B-55D019FA016A}"/>
              </a:ext>
            </a:extLst>
          </p:cNvPr>
          <p:cNvSpPr>
            <a:spLocks noGrp="1"/>
          </p:cNvSpPr>
          <p:nvPr>
            <p:ph type="body" sz="quarter" idx="14"/>
          </p:nvPr>
        </p:nvSpPr>
        <p:spPr>
          <a:xfrm>
            <a:off x="1457146" y="893973"/>
            <a:ext cx="9080225" cy="446525"/>
          </a:xfrm>
        </p:spPr>
        <p:txBody>
          <a:bodyPr/>
          <a:lstStyle/>
          <a:p>
            <a:r>
              <a:rPr lang="en-US" dirty="0"/>
              <a:t>Global design outcomes to drive common solution</a:t>
            </a:r>
          </a:p>
        </p:txBody>
      </p:sp>
      <p:grpSp>
        <p:nvGrpSpPr>
          <p:cNvPr id="22" name="Group 21">
            <a:extLst>
              <a:ext uri="{FF2B5EF4-FFF2-40B4-BE49-F238E27FC236}">
                <a16:creationId xmlns:a16="http://schemas.microsoft.com/office/drawing/2014/main" id="{BBCCE443-88CB-48F4-A70E-503DDBB7998C}"/>
              </a:ext>
            </a:extLst>
          </p:cNvPr>
          <p:cNvGrpSpPr/>
          <p:nvPr/>
        </p:nvGrpSpPr>
        <p:grpSpPr>
          <a:xfrm>
            <a:off x="5252275" y="1473274"/>
            <a:ext cx="2704997" cy="2460609"/>
            <a:chOff x="6922630" y="2214705"/>
            <a:chExt cx="2706053" cy="2461572"/>
          </a:xfrm>
        </p:grpSpPr>
        <p:sp>
          <p:nvSpPr>
            <p:cNvPr id="23" name="Rectangle 22">
              <a:extLst>
                <a:ext uri="{FF2B5EF4-FFF2-40B4-BE49-F238E27FC236}">
                  <a16:creationId xmlns:a16="http://schemas.microsoft.com/office/drawing/2014/main" id="{72C6B345-25A7-4FDE-A6B7-1A2A61246ED2}"/>
                </a:ext>
              </a:extLst>
            </p:cNvPr>
            <p:cNvSpPr/>
            <p:nvPr/>
          </p:nvSpPr>
          <p:spPr>
            <a:xfrm rot="2700000">
              <a:off x="6922630" y="2214705"/>
              <a:ext cx="1455700" cy="145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Rectangle 24">
              <a:extLst>
                <a:ext uri="{FF2B5EF4-FFF2-40B4-BE49-F238E27FC236}">
                  <a16:creationId xmlns:a16="http://schemas.microsoft.com/office/drawing/2014/main" id="{59690C1A-FAF7-4C2F-A652-BF67C436D672}"/>
                </a:ext>
              </a:extLst>
            </p:cNvPr>
            <p:cNvSpPr/>
            <p:nvPr/>
          </p:nvSpPr>
          <p:spPr>
            <a:xfrm rot="2700000">
              <a:off x="8172983" y="3220577"/>
              <a:ext cx="1455700" cy="1455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endParaRPr>
            </a:p>
          </p:txBody>
        </p:sp>
        <p:grpSp>
          <p:nvGrpSpPr>
            <p:cNvPr id="26" name="Group 25">
              <a:extLst>
                <a:ext uri="{FF2B5EF4-FFF2-40B4-BE49-F238E27FC236}">
                  <a16:creationId xmlns:a16="http://schemas.microsoft.com/office/drawing/2014/main" id="{ACA50172-838D-41F6-BA85-E6FDC65F3FA8}"/>
                </a:ext>
              </a:extLst>
            </p:cNvPr>
            <p:cNvGrpSpPr/>
            <p:nvPr/>
          </p:nvGrpSpPr>
          <p:grpSpPr>
            <a:xfrm>
              <a:off x="7134335" y="2388893"/>
              <a:ext cx="1004927" cy="1035839"/>
              <a:chOff x="7146539" y="2423977"/>
              <a:chExt cx="1004927" cy="1035839"/>
            </a:xfrm>
            <a:effectLst>
              <a:outerShdw blurRad="50800" dist="76200" dir="2700000" algn="tl" rotWithShape="0">
                <a:prstClr val="black">
                  <a:alpha val="40000"/>
                </a:prstClr>
              </a:outerShdw>
            </a:effectLst>
          </p:grpSpPr>
          <p:sp>
            <p:nvSpPr>
              <p:cNvPr id="30" name="Rectangle 29">
                <a:extLst>
                  <a:ext uri="{FF2B5EF4-FFF2-40B4-BE49-F238E27FC236}">
                    <a16:creationId xmlns:a16="http://schemas.microsoft.com/office/drawing/2014/main" id="{0F5BF3A7-E8E2-4258-84C1-25FF81BBE702}"/>
                  </a:ext>
                </a:extLst>
              </p:cNvPr>
              <p:cNvSpPr/>
              <p:nvPr/>
            </p:nvSpPr>
            <p:spPr>
              <a:xfrm rot="18900000">
                <a:off x="7146539" y="2454889"/>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1" name="Rectangle 30" hidden="1">
                <a:extLst>
                  <a:ext uri="{FF2B5EF4-FFF2-40B4-BE49-F238E27FC236}">
                    <a16:creationId xmlns:a16="http://schemas.microsoft.com/office/drawing/2014/main" id="{F44EDBCA-87DE-400A-8DD3-BE93D20550CD}"/>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nvGrpSpPr>
            <p:cNvPr id="27" name="Group 26">
              <a:extLst>
                <a:ext uri="{FF2B5EF4-FFF2-40B4-BE49-F238E27FC236}">
                  <a16:creationId xmlns:a16="http://schemas.microsoft.com/office/drawing/2014/main" id="{B0F5F748-D820-4DBF-821B-A1AE497E76CC}"/>
                </a:ext>
              </a:extLst>
            </p:cNvPr>
            <p:cNvGrpSpPr/>
            <p:nvPr/>
          </p:nvGrpSpPr>
          <p:grpSpPr>
            <a:xfrm>
              <a:off x="8196239" y="3401265"/>
              <a:ext cx="1187556" cy="1057431"/>
              <a:chOff x="7183825" y="2423977"/>
              <a:chExt cx="1187556" cy="1057431"/>
            </a:xfrm>
            <a:effectLst>
              <a:outerShdw blurRad="50800" dist="76200" dir="2700000" algn="tl" rotWithShape="0">
                <a:prstClr val="black">
                  <a:alpha val="40000"/>
                </a:prstClr>
              </a:outerShdw>
            </a:effectLst>
          </p:grpSpPr>
          <p:sp>
            <p:nvSpPr>
              <p:cNvPr id="28" name="Rectangle 27">
                <a:extLst>
                  <a:ext uri="{FF2B5EF4-FFF2-40B4-BE49-F238E27FC236}">
                    <a16:creationId xmlns:a16="http://schemas.microsoft.com/office/drawing/2014/main" id="{6DF48842-7553-4980-AF36-824BB78AEEF7}"/>
                  </a:ext>
                </a:extLst>
              </p:cNvPr>
              <p:cNvSpPr/>
              <p:nvPr/>
            </p:nvSpPr>
            <p:spPr>
              <a:xfrm rot="18900000">
                <a:off x="7366454" y="2476481"/>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9" name="Rectangle 28" hidden="1">
                <a:extLst>
                  <a:ext uri="{FF2B5EF4-FFF2-40B4-BE49-F238E27FC236}">
                    <a16:creationId xmlns:a16="http://schemas.microsoft.com/office/drawing/2014/main" id="{D977AB39-D211-43E9-B235-5D36BC906606}"/>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sp>
        <p:nvSpPr>
          <p:cNvPr id="34" name="TextBox 33">
            <a:extLst>
              <a:ext uri="{FF2B5EF4-FFF2-40B4-BE49-F238E27FC236}">
                <a16:creationId xmlns:a16="http://schemas.microsoft.com/office/drawing/2014/main" id="{2681D7DE-BA3D-477B-B3DD-E7D3AEE9992B}"/>
              </a:ext>
            </a:extLst>
          </p:cNvPr>
          <p:cNvSpPr txBox="1"/>
          <p:nvPr/>
        </p:nvSpPr>
        <p:spPr>
          <a:xfrm>
            <a:off x="957847" y="2647576"/>
            <a:ext cx="4778351" cy="1495794"/>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Confirmed </a:t>
            </a:r>
            <a:r>
              <a:rPr lang="en-US" sz="1600" b="1" dirty="0">
                <a:solidFill>
                  <a:srgbClr val="595959"/>
                </a:solidFill>
                <a:latin typeface="Arial"/>
              </a:rPr>
              <a:t>86</a:t>
            </a:r>
            <a:r>
              <a:rPr lang="en-US" sz="1600" dirty="0">
                <a:solidFill>
                  <a:srgbClr val="595959"/>
                </a:solidFill>
                <a:latin typeface="Arial"/>
              </a:rPr>
              <a:t> KDDs by workstream</a:t>
            </a:r>
          </a:p>
          <a:p>
            <a:pPr marL="171450" lvl="1" indent="-171450" defTabSz="844550" fontAlgn="auto">
              <a:lnSpc>
                <a:spcPct val="90000"/>
              </a:lnSpc>
              <a:spcAft>
                <a:spcPct val="15000"/>
              </a:spcAft>
              <a:buFontTx/>
              <a:buChar char="••"/>
            </a:pPr>
            <a:r>
              <a:rPr lang="en-US" sz="1600" dirty="0">
                <a:solidFill>
                  <a:srgbClr val="595959"/>
                </a:solidFill>
                <a:latin typeface="Arial"/>
              </a:rPr>
              <a:t>Identified differences among bureaus as part of workshops</a:t>
            </a:r>
          </a:p>
          <a:p>
            <a:pPr marL="171450" lvl="1" indent="-171450" defTabSz="844550" fontAlgn="auto">
              <a:lnSpc>
                <a:spcPct val="90000"/>
              </a:lnSpc>
              <a:spcAft>
                <a:spcPct val="15000"/>
              </a:spcAft>
              <a:buFontTx/>
              <a:buChar char="••"/>
            </a:pPr>
            <a:r>
              <a:rPr lang="en-US" sz="1600" b="1" dirty="0">
                <a:solidFill>
                  <a:srgbClr val="595959"/>
                </a:solidFill>
                <a:latin typeface="Arial"/>
              </a:rPr>
              <a:t>CS Impact: </a:t>
            </a:r>
            <a:r>
              <a:rPr lang="en-US" sz="1600" dirty="0">
                <a:solidFill>
                  <a:srgbClr val="595959"/>
                </a:solidFill>
                <a:latin typeface="Arial"/>
              </a:rPr>
              <a:t>KDDs will drive CS business process recommendations which will be reviewed during Sprints.</a:t>
            </a:r>
            <a:r>
              <a:rPr lang="en-US" sz="1600" dirty="0">
                <a:solidFill>
                  <a:sysClr val="windowText" lastClr="000000">
                    <a:hueOff val="0"/>
                    <a:satOff val="0"/>
                    <a:lumOff val="0"/>
                    <a:alphaOff val="0"/>
                  </a:sysClr>
                </a:solidFill>
                <a:latin typeface="Arial"/>
              </a:rPr>
              <a:t> </a:t>
            </a:r>
          </a:p>
        </p:txBody>
      </p:sp>
      <p:sp>
        <p:nvSpPr>
          <p:cNvPr id="38" name="Rectangle 37">
            <a:extLst>
              <a:ext uri="{FF2B5EF4-FFF2-40B4-BE49-F238E27FC236}">
                <a16:creationId xmlns:a16="http://schemas.microsoft.com/office/drawing/2014/main" id="{B39B8F28-461C-4FA3-8D97-34BFB6FEAA55}"/>
              </a:ext>
            </a:extLst>
          </p:cNvPr>
          <p:cNvSpPr/>
          <p:nvPr/>
        </p:nvSpPr>
        <p:spPr>
          <a:xfrm rot="2700000">
            <a:off x="5376098" y="3624354"/>
            <a:ext cx="1455131" cy="1455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9" name="Rectangle 38">
            <a:extLst>
              <a:ext uri="{FF2B5EF4-FFF2-40B4-BE49-F238E27FC236}">
                <a16:creationId xmlns:a16="http://schemas.microsoft.com/office/drawing/2014/main" id="{BC57584B-F3E4-4BD0-8B6D-A570B9CA694B}"/>
              </a:ext>
            </a:extLst>
          </p:cNvPr>
          <p:cNvSpPr/>
          <p:nvPr/>
        </p:nvSpPr>
        <p:spPr>
          <a:xfrm rot="18900000">
            <a:off x="5580715" y="3846449"/>
            <a:ext cx="1004534" cy="1004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1" name="TextBox 40">
            <a:extLst>
              <a:ext uri="{FF2B5EF4-FFF2-40B4-BE49-F238E27FC236}">
                <a16:creationId xmlns:a16="http://schemas.microsoft.com/office/drawing/2014/main" id="{4E48729B-AD89-4ADF-96C8-8415644155BF}"/>
              </a:ext>
            </a:extLst>
          </p:cNvPr>
          <p:cNvSpPr txBox="1"/>
          <p:nvPr/>
        </p:nvSpPr>
        <p:spPr>
          <a:xfrm>
            <a:off x="1093354" y="5021791"/>
            <a:ext cx="5205854" cy="1754326"/>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Used</a:t>
            </a:r>
            <a:r>
              <a:rPr lang="en-US" sz="1600" b="1" dirty="0">
                <a:solidFill>
                  <a:srgbClr val="595959"/>
                </a:solidFill>
                <a:latin typeface="Arial"/>
              </a:rPr>
              <a:t> 1642</a:t>
            </a:r>
            <a:r>
              <a:rPr lang="en-US" sz="1600" dirty="0">
                <a:solidFill>
                  <a:srgbClr val="595959"/>
                </a:solidFill>
                <a:latin typeface="Arial"/>
              </a:rPr>
              <a:t> requirements as baseline for GD</a:t>
            </a:r>
          </a:p>
          <a:p>
            <a:pPr marL="171450" lvl="1" indent="-171450" defTabSz="844550" fontAlgn="auto">
              <a:lnSpc>
                <a:spcPct val="90000"/>
              </a:lnSpc>
              <a:spcAft>
                <a:spcPct val="15000"/>
              </a:spcAft>
              <a:buFontTx/>
              <a:buChar char="••"/>
            </a:pPr>
            <a:r>
              <a:rPr lang="en-US" sz="1600" dirty="0">
                <a:solidFill>
                  <a:srgbClr val="595959"/>
                </a:solidFill>
                <a:latin typeface="Arial"/>
              </a:rPr>
              <a:t>Reviewed post-workshop to prepare for CS</a:t>
            </a:r>
          </a:p>
          <a:p>
            <a:pPr marL="171450" lvl="1" indent="-171450" defTabSz="844550" fontAlgn="auto">
              <a:lnSpc>
                <a:spcPct val="90000"/>
              </a:lnSpc>
              <a:spcAft>
                <a:spcPct val="15000"/>
              </a:spcAft>
              <a:buFontTx/>
              <a:buChar char="••"/>
            </a:pPr>
            <a:r>
              <a:rPr lang="en-US" sz="1600" dirty="0">
                <a:solidFill>
                  <a:srgbClr val="595959"/>
                </a:solidFill>
                <a:latin typeface="Arial"/>
              </a:rPr>
              <a:t>Identified a small subset (89) as requiring additional confirmation as part of CS</a:t>
            </a:r>
          </a:p>
          <a:p>
            <a:pPr marL="171450" lvl="1" indent="-171450" defTabSz="844550" fontAlgn="auto">
              <a:lnSpc>
                <a:spcPct val="90000"/>
              </a:lnSpc>
              <a:spcAft>
                <a:spcPct val="15000"/>
              </a:spcAft>
              <a:buFontTx/>
              <a:buChar char="••"/>
            </a:pPr>
            <a:r>
              <a:rPr lang="en-US" sz="1600" b="1" dirty="0">
                <a:solidFill>
                  <a:srgbClr val="595959"/>
                </a:solidFill>
                <a:latin typeface="Arial"/>
              </a:rPr>
              <a:t>CS Impact: </a:t>
            </a:r>
            <a:r>
              <a:rPr lang="en-US" sz="1600" dirty="0">
                <a:solidFill>
                  <a:srgbClr val="595959"/>
                </a:solidFill>
                <a:latin typeface="Arial"/>
              </a:rPr>
              <a:t>At the end of each Sprint, we will review impacted requirements and submit through requirements review process. </a:t>
            </a:r>
          </a:p>
        </p:txBody>
      </p:sp>
      <p:grpSp>
        <p:nvGrpSpPr>
          <p:cNvPr id="47" name="Group 46">
            <a:extLst>
              <a:ext uri="{FF2B5EF4-FFF2-40B4-BE49-F238E27FC236}">
                <a16:creationId xmlns:a16="http://schemas.microsoft.com/office/drawing/2014/main" id="{6A720983-7D04-41A5-9D1E-6BEC35EDC87E}"/>
              </a:ext>
            </a:extLst>
          </p:cNvPr>
          <p:cNvGrpSpPr/>
          <p:nvPr/>
        </p:nvGrpSpPr>
        <p:grpSpPr>
          <a:xfrm>
            <a:off x="6140432" y="3621292"/>
            <a:ext cx="1981560" cy="2784547"/>
            <a:chOff x="7171621" y="2388893"/>
            <a:chExt cx="1982334" cy="2785637"/>
          </a:xfrm>
        </p:grpSpPr>
        <p:sp>
          <p:nvSpPr>
            <p:cNvPr id="48" name="Rectangle 47">
              <a:extLst>
                <a:ext uri="{FF2B5EF4-FFF2-40B4-BE49-F238E27FC236}">
                  <a16:creationId xmlns:a16="http://schemas.microsoft.com/office/drawing/2014/main" id="{CB8E6851-2ECE-49EA-BDDC-E49641A2532B}"/>
                </a:ext>
              </a:extLst>
            </p:cNvPr>
            <p:cNvSpPr/>
            <p:nvPr/>
          </p:nvSpPr>
          <p:spPr>
            <a:xfrm rot="2700000">
              <a:off x="7344974" y="3718830"/>
              <a:ext cx="1455700" cy="145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endParaRPr>
            </a:p>
          </p:txBody>
        </p:sp>
        <p:sp>
          <p:nvSpPr>
            <p:cNvPr id="49" name="Rectangle 48" hidden="1">
              <a:extLst>
                <a:ext uri="{FF2B5EF4-FFF2-40B4-BE49-F238E27FC236}">
                  <a16:creationId xmlns:a16="http://schemas.microsoft.com/office/drawing/2014/main" id="{021C1D3B-F4EE-4CA3-85EF-E9F28105D2BD}"/>
                </a:ext>
              </a:extLst>
            </p:cNvPr>
            <p:cNvSpPr/>
            <p:nvPr/>
          </p:nvSpPr>
          <p:spPr>
            <a:xfrm rot="8100000">
              <a:off x="7171621" y="2388893"/>
              <a:ext cx="957715" cy="957715"/>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nvGrpSpPr>
            <p:cNvPr id="50" name="Group 49">
              <a:extLst>
                <a:ext uri="{FF2B5EF4-FFF2-40B4-BE49-F238E27FC236}">
                  <a16:creationId xmlns:a16="http://schemas.microsoft.com/office/drawing/2014/main" id="{F3FB54F1-5EE4-48A5-B339-C6678BDEA049}"/>
                </a:ext>
              </a:extLst>
            </p:cNvPr>
            <p:cNvGrpSpPr/>
            <p:nvPr/>
          </p:nvGrpSpPr>
          <p:grpSpPr>
            <a:xfrm>
              <a:off x="7547311" y="3401265"/>
              <a:ext cx="1606644" cy="1545786"/>
              <a:chOff x="6534897" y="2423977"/>
              <a:chExt cx="1606644" cy="1545786"/>
            </a:xfrm>
            <a:effectLst>
              <a:outerShdw blurRad="50800" dist="76200" dir="2700000" algn="tl" rotWithShape="0">
                <a:prstClr val="black">
                  <a:alpha val="40000"/>
                </a:prstClr>
              </a:outerShdw>
            </a:effectLst>
          </p:grpSpPr>
          <p:sp>
            <p:nvSpPr>
              <p:cNvPr id="51" name="Rectangle 50">
                <a:extLst>
                  <a:ext uri="{FF2B5EF4-FFF2-40B4-BE49-F238E27FC236}">
                    <a16:creationId xmlns:a16="http://schemas.microsoft.com/office/drawing/2014/main" id="{35024270-587A-4540-BD15-623A350DF64B}"/>
                  </a:ext>
                </a:extLst>
              </p:cNvPr>
              <p:cNvSpPr/>
              <p:nvPr/>
            </p:nvSpPr>
            <p:spPr>
              <a:xfrm rot="18900000">
                <a:off x="6534897" y="2964836"/>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2" name="Rectangle 51" hidden="1">
                <a:extLst>
                  <a:ext uri="{FF2B5EF4-FFF2-40B4-BE49-F238E27FC236}">
                    <a16:creationId xmlns:a16="http://schemas.microsoft.com/office/drawing/2014/main" id="{50C8BE00-BE76-44F7-BBED-72BACB950171}"/>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pic>
        <p:nvPicPr>
          <p:cNvPr id="5" name="Graphic 4" descr="Abacus">
            <a:extLst>
              <a:ext uri="{FF2B5EF4-FFF2-40B4-BE49-F238E27FC236}">
                <a16:creationId xmlns:a16="http://schemas.microsoft.com/office/drawing/2014/main" id="{A2430CC6-E68D-46AB-98AD-82F51CF23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000" y="1723361"/>
            <a:ext cx="914400" cy="914400"/>
          </a:xfrm>
          <a:prstGeom prst="rect">
            <a:avLst/>
          </a:prstGeom>
        </p:spPr>
      </p:pic>
      <p:pic>
        <p:nvPicPr>
          <p:cNvPr id="15" name="Graphic 14" descr="Clipboard Checked">
            <a:extLst>
              <a:ext uri="{FF2B5EF4-FFF2-40B4-BE49-F238E27FC236}">
                <a16:creationId xmlns:a16="http://schemas.microsoft.com/office/drawing/2014/main" id="{5B599551-9016-4FA4-AE0D-CE02EA913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3601" y="3879468"/>
            <a:ext cx="914400" cy="914400"/>
          </a:xfrm>
          <a:prstGeom prst="rect">
            <a:avLst/>
          </a:prstGeom>
        </p:spPr>
      </p:pic>
      <p:pic>
        <p:nvPicPr>
          <p:cNvPr id="58" name="Graphic 57" descr="List">
            <a:extLst>
              <a:ext uri="{FF2B5EF4-FFF2-40B4-BE49-F238E27FC236}">
                <a16:creationId xmlns:a16="http://schemas.microsoft.com/office/drawing/2014/main" id="{1E0D4836-83ED-4C28-8A0D-15460D4141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2367" y="2815486"/>
            <a:ext cx="807052" cy="807052"/>
          </a:xfrm>
          <a:prstGeom prst="rect">
            <a:avLst/>
          </a:prstGeom>
        </p:spPr>
      </p:pic>
      <p:pic>
        <p:nvPicPr>
          <p:cNvPr id="60" name="Graphic 59" descr="Exit">
            <a:extLst>
              <a:ext uri="{FF2B5EF4-FFF2-40B4-BE49-F238E27FC236}">
                <a16:creationId xmlns:a16="http://schemas.microsoft.com/office/drawing/2014/main" id="{90690F41-3B45-4E9A-A140-74BE66D3A1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52667" y="5216053"/>
            <a:ext cx="914400" cy="914400"/>
          </a:xfrm>
          <a:prstGeom prst="rect">
            <a:avLst/>
          </a:prstGeom>
        </p:spPr>
      </p:pic>
      <p:sp>
        <p:nvSpPr>
          <p:cNvPr id="35" name="TextBox 34">
            <a:extLst>
              <a:ext uri="{FF2B5EF4-FFF2-40B4-BE49-F238E27FC236}">
                <a16:creationId xmlns:a16="http://schemas.microsoft.com/office/drawing/2014/main" id="{A93E6111-1F60-4862-B90B-5F16B5A01E6A}"/>
              </a:ext>
            </a:extLst>
          </p:cNvPr>
          <p:cNvSpPr txBox="1"/>
          <p:nvPr/>
        </p:nvSpPr>
        <p:spPr>
          <a:xfrm>
            <a:off x="1204292" y="1972450"/>
            <a:ext cx="3746613" cy="399981"/>
          </a:xfrm>
          <a:prstGeom prst="rect">
            <a:avLst/>
          </a:prstGeom>
          <a:noFill/>
        </p:spPr>
        <p:txBody>
          <a:bodyPr wrap="square" rtlCol="0">
            <a:spAutoFit/>
          </a:bodyPr>
          <a:lstStyle/>
          <a:p>
            <a:pPr algn="ctr"/>
            <a:r>
              <a:rPr lang="en-US" sz="1999" b="1" dirty="0">
                <a:solidFill>
                  <a:schemeClr val="accent3"/>
                </a:solidFill>
              </a:rPr>
              <a:t>KEY DESIGN DECISIONS</a:t>
            </a:r>
          </a:p>
        </p:txBody>
      </p:sp>
      <p:sp>
        <p:nvSpPr>
          <p:cNvPr id="10" name="Rectangle 9">
            <a:extLst>
              <a:ext uri="{FF2B5EF4-FFF2-40B4-BE49-F238E27FC236}">
                <a16:creationId xmlns:a16="http://schemas.microsoft.com/office/drawing/2014/main" id="{12959EA3-215A-4086-9ADF-504294FE2B35}"/>
              </a:ext>
            </a:extLst>
          </p:cNvPr>
          <p:cNvSpPr/>
          <p:nvPr/>
        </p:nvSpPr>
        <p:spPr>
          <a:xfrm>
            <a:off x="1398449" y="4285568"/>
            <a:ext cx="3513572" cy="488664"/>
          </a:xfrm>
          <a:prstGeom prst="rect">
            <a:avLst/>
          </a:prstGeom>
          <a:solidFill>
            <a:schemeClr val="bg1"/>
          </a:solidFill>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42" name="TextBox 41">
            <a:extLst>
              <a:ext uri="{FF2B5EF4-FFF2-40B4-BE49-F238E27FC236}">
                <a16:creationId xmlns:a16="http://schemas.microsoft.com/office/drawing/2014/main" id="{080FBDF7-B96C-4A13-84BE-F72055E81FB8}"/>
              </a:ext>
            </a:extLst>
          </p:cNvPr>
          <p:cNvSpPr txBox="1"/>
          <p:nvPr/>
        </p:nvSpPr>
        <p:spPr>
          <a:xfrm>
            <a:off x="1494579" y="4304010"/>
            <a:ext cx="3350451" cy="399981"/>
          </a:xfrm>
          <a:prstGeom prst="rect">
            <a:avLst/>
          </a:prstGeom>
          <a:noFill/>
        </p:spPr>
        <p:txBody>
          <a:bodyPr wrap="square" rtlCol="0">
            <a:spAutoFit/>
          </a:bodyPr>
          <a:lstStyle/>
          <a:p>
            <a:pPr algn="ctr"/>
            <a:r>
              <a:rPr lang="en-US" sz="1999" b="1" dirty="0">
                <a:solidFill>
                  <a:schemeClr val="accent1"/>
                </a:solidFill>
              </a:rPr>
              <a:t>REQUIREMENTS</a:t>
            </a:r>
          </a:p>
        </p:txBody>
      </p:sp>
      <p:sp>
        <p:nvSpPr>
          <p:cNvPr id="7" name="Diamond 6">
            <a:extLst>
              <a:ext uri="{FF2B5EF4-FFF2-40B4-BE49-F238E27FC236}">
                <a16:creationId xmlns:a16="http://schemas.microsoft.com/office/drawing/2014/main" id="{387259CA-3068-4A42-949F-9CA899FA8DBA}"/>
              </a:ext>
            </a:extLst>
          </p:cNvPr>
          <p:cNvSpPr/>
          <p:nvPr/>
        </p:nvSpPr>
        <p:spPr>
          <a:xfrm>
            <a:off x="66255" y="1507728"/>
            <a:ext cx="1407161" cy="1376480"/>
          </a:xfrm>
          <a:prstGeom prst="diamond">
            <a:avLst/>
          </a:prstGeom>
          <a:solidFill>
            <a:schemeClr val="bg1"/>
          </a:solidFill>
          <a:ln w="1905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3"/>
                </a:solidFill>
                <a:latin typeface="Arial Black" panose="020B0A04020102020204" pitchFamily="34" charset="0"/>
              </a:rPr>
              <a:t>86</a:t>
            </a:r>
          </a:p>
        </p:txBody>
      </p:sp>
      <p:sp>
        <p:nvSpPr>
          <p:cNvPr id="8" name="Diamond 7">
            <a:extLst>
              <a:ext uri="{FF2B5EF4-FFF2-40B4-BE49-F238E27FC236}">
                <a16:creationId xmlns:a16="http://schemas.microsoft.com/office/drawing/2014/main" id="{64D56DE5-EDDA-414E-A7E2-AC0ACDD47535}"/>
              </a:ext>
            </a:extLst>
          </p:cNvPr>
          <p:cNvSpPr/>
          <p:nvPr/>
        </p:nvSpPr>
        <p:spPr>
          <a:xfrm>
            <a:off x="174103" y="3851239"/>
            <a:ext cx="1457146" cy="1397976"/>
          </a:xfrm>
          <a:prstGeom prst="diamond">
            <a:avLst/>
          </a:prstGeom>
          <a:solidFill>
            <a:schemeClr val="bg1"/>
          </a:solidFill>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1"/>
                </a:solidFill>
                <a:latin typeface="Arial Black" panose="020B0A04020102020204" pitchFamily="34" charset="0"/>
              </a:rPr>
              <a:t>1642</a:t>
            </a:r>
          </a:p>
        </p:txBody>
      </p:sp>
      <p:sp>
        <p:nvSpPr>
          <p:cNvPr id="12" name="Rectangle 11">
            <a:extLst>
              <a:ext uri="{FF2B5EF4-FFF2-40B4-BE49-F238E27FC236}">
                <a16:creationId xmlns:a16="http://schemas.microsoft.com/office/drawing/2014/main" id="{1379337A-49B7-4669-A360-ABA6CD724D07}"/>
              </a:ext>
            </a:extLst>
          </p:cNvPr>
          <p:cNvSpPr/>
          <p:nvPr/>
        </p:nvSpPr>
        <p:spPr>
          <a:xfrm>
            <a:off x="7891705" y="1592106"/>
            <a:ext cx="3770170" cy="488664"/>
          </a:xfrm>
          <a:prstGeom prst="rect">
            <a:avLst/>
          </a:prstGeom>
          <a:solidFill>
            <a:schemeClr val="bg1"/>
          </a:solidFill>
          <a:ln w="19050">
            <a:solidFill>
              <a:schemeClr val="accent5"/>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accent5"/>
              </a:solidFill>
              <a:latin typeface="Graphik" panose="020B0503030202060203" pitchFamily="34" charset="77"/>
            </a:endParaRPr>
          </a:p>
        </p:txBody>
      </p:sp>
      <p:sp>
        <p:nvSpPr>
          <p:cNvPr id="13" name="Diamond 12">
            <a:extLst>
              <a:ext uri="{FF2B5EF4-FFF2-40B4-BE49-F238E27FC236}">
                <a16:creationId xmlns:a16="http://schemas.microsoft.com/office/drawing/2014/main" id="{67317CCE-F801-4673-9C3F-0B381D4FDD9D}"/>
              </a:ext>
            </a:extLst>
          </p:cNvPr>
          <p:cNvSpPr/>
          <p:nvPr/>
        </p:nvSpPr>
        <p:spPr>
          <a:xfrm>
            <a:off x="7150605" y="1182963"/>
            <a:ext cx="1407161" cy="1376480"/>
          </a:xfrm>
          <a:prstGeom prst="diamond">
            <a:avLst/>
          </a:prstGeom>
          <a:solidFill>
            <a:schemeClr val="bg1"/>
          </a:solidFill>
          <a:ln w="19050">
            <a:solidFill>
              <a:schemeClr val="accent5"/>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5"/>
                </a:solidFill>
                <a:latin typeface="Arial Black" panose="020B0A04020102020204" pitchFamily="34" charset="0"/>
              </a:rPr>
              <a:t>96</a:t>
            </a:r>
          </a:p>
        </p:txBody>
      </p:sp>
      <p:sp>
        <p:nvSpPr>
          <p:cNvPr id="14" name="Rectangle 13">
            <a:extLst>
              <a:ext uri="{FF2B5EF4-FFF2-40B4-BE49-F238E27FC236}">
                <a16:creationId xmlns:a16="http://schemas.microsoft.com/office/drawing/2014/main" id="{B5243B61-7576-44EF-8048-EB1184612D2C}"/>
              </a:ext>
            </a:extLst>
          </p:cNvPr>
          <p:cNvSpPr/>
          <p:nvPr/>
        </p:nvSpPr>
        <p:spPr>
          <a:xfrm>
            <a:off x="8288511" y="4304010"/>
            <a:ext cx="3370013" cy="488664"/>
          </a:xfrm>
          <a:prstGeom prst="rect">
            <a:avLst/>
          </a:prstGeom>
          <a:solidFill>
            <a:schemeClr val="bg1"/>
          </a:solidFill>
          <a:ln w="1905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accent2"/>
              </a:solidFill>
              <a:latin typeface="Graphik" panose="020B0503030202060203" pitchFamily="34" charset="77"/>
            </a:endParaRPr>
          </a:p>
        </p:txBody>
      </p:sp>
      <p:sp>
        <p:nvSpPr>
          <p:cNvPr id="16" name="Diamond 15">
            <a:extLst>
              <a:ext uri="{FF2B5EF4-FFF2-40B4-BE49-F238E27FC236}">
                <a16:creationId xmlns:a16="http://schemas.microsoft.com/office/drawing/2014/main" id="{6E694FB1-46DD-4510-AC3B-08871408C5EB}"/>
              </a:ext>
            </a:extLst>
          </p:cNvPr>
          <p:cNvSpPr/>
          <p:nvPr/>
        </p:nvSpPr>
        <p:spPr>
          <a:xfrm>
            <a:off x="7173711" y="3885613"/>
            <a:ext cx="1407161" cy="1376480"/>
          </a:xfrm>
          <a:prstGeom prst="diamond">
            <a:avLst/>
          </a:prstGeom>
          <a:solidFill>
            <a:schemeClr val="bg1"/>
          </a:solidFill>
          <a:ln w="1905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2"/>
                </a:solidFill>
                <a:latin typeface="Arial Black" panose="020B0A04020102020204" pitchFamily="34" charset="0"/>
              </a:rPr>
              <a:t>101</a:t>
            </a:r>
          </a:p>
        </p:txBody>
      </p:sp>
      <p:sp>
        <p:nvSpPr>
          <p:cNvPr id="54" name="TextBox 53">
            <a:extLst>
              <a:ext uri="{FF2B5EF4-FFF2-40B4-BE49-F238E27FC236}">
                <a16:creationId xmlns:a16="http://schemas.microsoft.com/office/drawing/2014/main" id="{4ABE262D-BBA0-4F9F-90B0-F8C86029B16B}"/>
              </a:ext>
            </a:extLst>
          </p:cNvPr>
          <p:cNvSpPr txBox="1"/>
          <p:nvPr/>
        </p:nvSpPr>
        <p:spPr>
          <a:xfrm>
            <a:off x="8262186" y="4334399"/>
            <a:ext cx="3396338" cy="399981"/>
          </a:xfrm>
          <a:prstGeom prst="rect">
            <a:avLst/>
          </a:prstGeom>
          <a:noFill/>
        </p:spPr>
        <p:txBody>
          <a:bodyPr wrap="square" rtlCol="0">
            <a:spAutoFit/>
          </a:bodyPr>
          <a:lstStyle/>
          <a:p>
            <a:pPr algn="ctr"/>
            <a:r>
              <a:rPr lang="en-US" sz="1999" b="1" dirty="0">
                <a:solidFill>
                  <a:schemeClr val="accent2"/>
                </a:solidFill>
              </a:rPr>
              <a:t>EXIT CRITERIA</a:t>
            </a:r>
          </a:p>
        </p:txBody>
      </p:sp>
      <p:sp>
        <p:nvSpPr>
          <p:cNvPr id="37" name="TextBox 36">
            <a:extLst>
              <a:ext uri="{FF2B5EF4-FFF2-40B4-BE49-F238E27FC236}">
                <a16:creationId xmlns:a16="http://schemas.microsoft.com/office/drawing/2014/main" id="{897850EB-0E70-45C2-8B68-D38B42333F78}"/>
              </a:ext>
            </a:extLst>
          </p:cNvPr>
          <p:cNvSpPr txBox="1"/>
          <p:nvPr/>
        </p:nvSpPr>
        <p:spPr>
          <a:xfrm>
            <a:off x="8258640" y="1666920"/>
            <a:ext cx="3399884" cy="404859"/>
          </a:xfrm>
          <a:prstGeom prst="rect">
            <a:avLst/>
          </a:prstGeom>
          <a:noFill/>
        </p:spPr>
        <p:txBody>
          <a:bodyPr wrap="square" rtlCol="0">
            <a:spAutoFit/>
          </a:bodyPr>
          <a:lstStyle/>
          <a:p>
            <a:pPr algn="ctr"/>
            <a:r>
              <a:rPr lang="en-US" sz="1999" b="1" dirty="0">
                <a:solidFill>
                  <a:schemeClr val="accent5"/>
                </a:solidFill>
              </a:rPr>
              <a:t>BACKLOG</a:t>
            </a:r>
          </a:p>
        </p:txBody>
      </p:sp>
      <p:sp>
        <p:nvSpPr>
          <p:cNvPr id="36" name="TextBox 35">
            <a:extLst>
              <a:ext uri="{FF2B5EF4-FFF2-40B4-BE49-F238E27FC236}">
                <a16:creationId xmlns:a16="http://schemas.microsoft.com/office/drawing/2014/main" id="{6AF57BBC-0C17-47FA-A3B2-2BBAD340AD58}"/>
              </a:ext>
            </a:extLst>
          </p:cNvPr>
          <p:cNvSpPr txBox="1"/>
          <p:nvPr/>
        </p:nvSpPr>
        <p:spPr>
          <a:xfrm>
            <a:off x="8219652" y="2310823"/>
            <a:ext cx="3770170" cy="1680460"/>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From workshops, compiled a list of items to review during Common Solution</a:t>
            </a:r>
          </a:p>
          <a:p>
            <a:pPr marL="171450" lvl="1" indent="-171450" defTabSz="844550" fontAlgn="auto">
              <a:lnSpc>
                <a:spcPct val="90000"/>
              </a:lnSpc>
              <a:spcAft>
                <a:spcPct val="15000"/>
              </a:spcAft>
              <a:buFontTx/>
              <a:buChar char="••"/>
            </a:pPr>
            <a:r>
              <a:rPr lang="en-US" sz="1600" b="1" dirty="0">
                <a:solidFill>
                  <a:srgbClr val="595959"/>
                </a:solidFill>
                <a:latin typeface="Arial"/>
              </a:rPr>
              <a:t>CS Impact: </a:t>
            </a:r>
            <a:r>
              <a:rPr lang="en-US" sz="1600" dirty="0">
                <a:solidFill>
                  <a:srgbClr val="595959"/>
                </a:solidFill>
                <a:latin typeface="Arial"/>
              </a:rPr>
              <a:t>Review any open backlog questions during Sprint sessions and drive deep dive discussions</a:t>
            </a:r>
          </a:p>
        </p:txBody>
      </p:sp>
      <p:sp>
        <p:nvSpPr>
          <p:cNvPr id="53" name="TextBox 52">
            <a:extLst>
              <a:ext uri="{FF2B5EF4-FFF2-40B4-BE49-F238E27FC236}">
                <a16:creationId xmlns:a16="http://schemas.microsoft.com/office/drawing/2014/main" id="{DCC928BB-C044-49A8-A1D3-9B41EF0AF28D}"/>
              </a:ext>
            </a:extLst>
          </p:cNvPr>
          <p:cNvSpPr txBox="1"/>
          <p:nvPr/>
        </p:nvSpPr>
        <p:spPr>
          <a:xfrm>
            <a:off x="8244892" y="4833527"/>
            <a:ext cx="3770171" cy="1975926"/>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Identified additional CS topics</a:t>
            </a:r>
          </a:p>
          <a:p>
            <a:pPr marL="171450" lvl="1" indent="-171450" defTabSz="844550" fontAlgn="auto">
              <a:lnSpc>
                <a:spcPct val="90000"/>
              </a:lnSpc>
              <a:spcAft>
                <a:spcPct val="15000"/>
              </a:spcAft>
              <a:buFontTx/>
              <a:buChar char="••"/>
            </a:pPr>
            <a:r>
              <a:rPr lang="en-US" sz="1600" dirty="0">
                <a:solidFill>
                  <a:srgbClr val="595959"/>
                </a:solidFill>
                <a:latin typeface="Arial"/>
              </a:rPr>
              <a:t>Established initial list of data calls to support configuration validations  </a:t>
            </a:r>
          </a:p>
          <a:p>
            <a:pPr marL="171450" lvl="1" indent="-171450" defTabSz="844550" fontAlgn="auto">
              <a:lnSpc>
                <a:spcPct val="90000"/>
              </a:lnSpc>
              <a:spcAft>
                <a:spcPct val="15000"/>
              </a:spcAft>
              <a:buFontTx/>
              <a:buChar char="••"/>
            </a:pPr>
            <a:r>
              <a:rPr lang="en-US" sz="1600" dirty="0">
                <a:solidFill>
                  <a:srgbClr val="595959"/>
                </a:solidFill>
                <a:latin typeface="Arial"/>
              </a:rPr>
              <a:t>Identified </a:t>
            </a:r>
            <a:r>
              <a:rPr lang="en-US" sz="1600" b="1" dirty="0">
                <a:solidFill>
                  <a:srgbClr val="595959"/>
                </a:solidFill>
                <a:latin typeface="Arial"/>
              </a:rPr>
              <a:t>101</a:t>
            </a:r>
            <a:r>
              <a:rPr lang="en-US" sz="1600" dirty="0">
                <a:solidFill>
                  <a:srgbClr val="595959"/>
                </a:solidFill>
                <a:latin typeface="Arial"/>
              </a:rPr>
              <a:t> non-functional questions and pain points to support future discussions </a:t>
            </a:r>
          </a:p>
          <a:p>
            <a:pPr marL="171450" lvl="1" indent="-171450" defTabSz="844550" fontAlgn="auto">
              <a:lnSpc>
                <a:spcPct val="90000"/>
              </a:lnSpc>
              <a:spcAft>
                <a:spcPct val="15000"/>
              </a:spcAft>
              <a:buFontTx/>
              <a:buChar char="••"/>
            </a:pPr>
            <a:r>
              <a:rPr lang="en-US" sz="1600" b="1" dirty="0">
                <a:solidFill>
                  <a:srgbClr val="595959"/>
                </a:solidFill>
                <a:latin typeface="Arial"/>
              </a:rPr>
              <a:t>CS Impact</a:t>
            </a:r>
            <a:r>
              <a:rPr lang="en-US" sz="1600" dirty="0">
                <a:solidFill>
                  <a:srgbClr val="595959"/>
                </a:solidFill>
                <a:latin typeface="Arial"/>
              </a:rPr>
              <a:t>: Leverage details from Exit Criteria to shape Deep Dives</a:t>
            </a:r>
          </a:p>
        </p:txBody>
      </p:sp>
    </p:spTree>
    <p:extLst>
      <p:ext uri="{BB962C8B-B14F-4D97-AF65-F5344CB8AC3E}">
        <p14:creationId xmlns:p14="http://schemas.microsoft.com/office/powerpoint/2010/main" val="11847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91D26-967E-4DA3-9925-D88283208F8D}"/>
              </a:ext>
            </a:extLst>
          </p:cNvPr>
          <p:cNvSpPr>
            <a:spLocks noGrp="1"/>
          </p:cNvSpPr>
          <p:nvPr>
            <p:ph type="title"/>
          </p:nvPr>
        </p:nvSpPr>
        <p:spPr>
          <a:xfrm>
            <a:off x="1460030" y="372417"/>
            <a:ext cx="9138492" cy="490311"/>
          </a:xfrm>
        </p:spPr>
        <p:txBody>
          <a:bodyPr/>
          <a:lstStyle/>
          <a:p>
            <a:r>
              <a:rPr lang="en-US" sz="3400" dirty="0"/>
              <a:t>BAS Table Talk – Core applications</a:t>
            </a:r>
          </a:p>
        </p:txBody>
      </p:sp>
      <p:sp>
        <p:nvSpPr>
          <p:cNvPr id="8" name="Text Placeholder 7">
            <a:extLst>
              <a:ext uri="{FF2B5EF4-FFF2-40B4-BE49-F238E27FC236}">
                <a16:creationId xmlns:a16="http://schemas.microsoft.com/office/drawing/2014/main" id="{0E6AE687-F46D-46C1-9937-699CAA23C2B2}"/>
              </a:ext>
            </a:extLst>
          </p:cNvPr>
          <p:cNvSpPr>
            <a:spLocks noGrp="1"/>
          </p:cNvSpPr>
          <p:nvPr>
            <p:ph type="body" sz="quarter" idx="4294967295"/>
          </p:nvPr>
        </p:nvSpPr>
        <p:spPr>
          <a:xfrm>
            <a:off x="1460029" y="873816"/>
            <a:ext cx="9138492" cy="515126"/>
          </a:xfrm>
        </p:spPr>
        <p:txBody>
          <a:bodyPr/>
          <a:lstStyle/>
          <a:p>
            <a:r>
              <a:rPr lang="en-US" sz="1999" cap="all" dirty="0">
                <a:solidFill>
                  <a:schemeClr val="accent1"/>
                </a:solidFill>
              </a:rPr>
              <a:t>Common solution wins to date</a:t>
            </a:r>
          </a:p>
        </p:txBody>
      </p:sp>
      <p:sp>
        <p:nvSpPr>
          <p:cNvPr id="5" name="Content Placeholder 2">
            <a:extLst>
              <a:ext uri="{FF2B5EF4-FFF2-40B4-BE49-F238E27FC236}">
                <a16:creationId xmlns:a16="http://schemas.microsoft.com/office/drawing/2014/main" id="{9A8E6C67-E7E5-414F-8A6E-42B5CA1BD36C}"/>
              </a:ext>
            </a:extLst>
          </p:cNvPr>
          <p:cNvSpPr txBox="1">
            <a:spLocks/>
          </p:cNvSpPr>
          <p:nvPr/>
        </p:nvSpPr>
        <p:spPr>
          <a:xfrm>
            <a:off x="-646834" y="1349377"/>
            <a:ext cx="10141499" cy="4933680"/>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5957" indent="-215957"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1914" indent="-215957"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1878" indent="-215957"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787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263"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84"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905"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225"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9pPr>
          </a:lstStyle>
          <a:p>
            <a:endParaRPr lang="en-US" sz="2399" dirty="0"/>
          </a:p>
          <a:p>
            <a:endParaRPr lang="en-US" sz="2399" dirty="0"/>
          </a:p>
          <a:p>
            <a:endParaRPr lang="en-US" sz="2399" dirty="0"/>
          </a:p>
        </p:txBody>
      </p:sp>
      <p:grpSp>
        <p:nvGrpSpPr>
          <p:cNvPr id="7" name="Group 6">
            <a:extLst>
              <a:ext uri="{FF2B5EF4-FFF2-40B4-BE49-F238E27FC236}">
                <a16:creationId xmlns:a16="http://schemas.microsoft.com/office/drawing/2014/main" id="{E5042613-0030-4ECC-AFB0-C5A227D3DE81}"/>
              </a:ext>
            </a:extLst>
          </p:cNvPr>
          <p:cNvGrpSpPr/>
          <p:nvPr/>
        </p:nvGrpSpPr>
        <p:grpSpPr>
          <a:xfrm>
            <a:off x="-6085016" y="372417"/>
            <a:ext cx="16926533" cy="7235445"/>
            <a:chOff x="-4983107" y="509174"/>
            <a:chExt cx="13735504" cy="6637511"/>
          </a:xfrm>
        </p:grpSpPr>
        <p:sp>
          <p:nvSpPr>
            <p:cNvPr id="9" name="Block Arc 8">
              <a:extLst>
                <a:ext uri="{FF2B5EF4-FFF2-40B4-BE49-F238E27FC236}">
                  <a16:creationId xmlns:a16="http://schemas.microsoft.com/office/drawing/2014/main" id="{4B823913-ADED-4B62-81D8-543BFF08CD2B}"/>
                </a:ext>
              </a:extLst>
            </p:cNvPr>
            <p:cNvSpPr/>
            <p:nvPr/>
          </p:nvSpPr>
          <p:spPr>
            <a:xfrm>
              <a:off x="-4983107" y="509174"/>
              <a:ext cx="6637511" cy="6637511"/>
            </a:xfrm>
            <a:prstGeom prst="blockArc">
              <a:avLst>
                <a:gd name="adj1" fmla="val 18900000"/>
                <a:gd name="adj2" fmla="val 2700000"/>
                <a:gd name="adj3" fmla="val 325"/>
              </a:avLst>
            </a:prstGeom>
            <a:noFill/>
            <a:ln w="25400" cap="flat" cmpd="sng" algn="ctr">
              <a:solidFill>
                <a:srgbClr val="1185CD">
                  <a:lumMod val="75000"/>
                </a:srgbClr>
              </a:solidFill>
              <a:prstDash val="solid"/>
            </a:ln>
            <a:effectLst/>
          </p:spPr>
        </p:sp>
        <p:sp>
          <p:nvSpPr>
            <p:cNvPr id="10" name="Freeform 23">
              <a:extLst>
                <a:ext uri="{FF2B5EF4-FFF2-40B4-BE49-F238E27FC236}">
                  <a16:creationId xmlns:a16="http://schemas.microsoft.com/office/drawing/2014/main" id="{44BDFE67-B040-40D6-B97C-72969C961F03}"/>
                </a:ext>
              </a:extLst>
            </p:cNvPr>
            <p:cNvSpPr/>
            <p:nvPr/>
          </p:nvSpPr>
          <p:spPr>
            <a:xfrm>
              <a:off x="987752" y="1556899"/>
              <a:ext cx="7764645" cy="670805"/>
            </a:xfrm>
            <a:custGeom>
              <a:avLst/>
              <a:gdLst>
                <a:gd name="connsiteX0" fmla="*/ 0 w 7764645"/>
                <a:gd name="connsiteY0" fmla="*/ 0 h 519092"/>
                <a:gd name="connsiteX1" fmla="*/ 7764645 w 7764645"/>
                <a:gd name="connsiteY1" fmla="*/ 0 h 519092"/>
                <a:gd name="connsiteX2" fmla="*/ 7764645 w 7764645"/>
                <a:gd name="connsiteY2" fmla="*/ 519092 h 519092"/>
                <a:gd name="connsiteX3" fmla="*/ 0 w 7764645"/>
                <a:gd name="connsiteY3" fmla="*/ 519092 h 519092"/>
                <a:gd name="connsiteX4" fmla="*/ 0 w 776464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4645" h="519092">
                  <a:moveTo>
                    <a:pt x="0" y="0"/>
                  </a:moveTo>
                  <a:lnTo>
                    <a:pt x="7764645" y="0"/>
                  </a:lnTo>
                  <a:lnTo>
                    <a:pt x="7764645" y="519092"/>
                  </a:lnTo>
                  <a:lnTo>
                    <a:pt x="0" y="519092"/>
                  </a:lnTo>
                  <a:lnTo>
                    <a:pt x="0" y="0"/>
                  </a:lnTo>
                  <a:close/>
                </a:path>
              </a:pathLst>
            </a:custGeom>
            <a:solidFill>
              <a:schemeClr val="tx2"/>
            </a:solidFill>
            <a:ln w="25400" cap="flat" cmpd="sng" algn="ctr">
              <a:solidFill>
                <a:schemeClr val="tx2"/>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 Wonderful partnership and collaboration across different teams</a:t>
              </a:r>
            </a:p>
          </p:txBody>
        </p:sp>
        <p:sp>
          <p:nvSpPr>
            <p:cNvPr id="11" name="Oval 10">
              <a:extLst>
                <a:ext uri="{FF2B5EF4-FFF2-40B4-BE49-F238E27FC236}">
                  <a16:creationId xmlns:a16="http://schemas.microsoft.com/office/drawing/2014/main" id="{843EB14D-ED40-4F5A-9485-1AA92466214F}"/>
                </a:ext>
              </a:extLst>
            </p:cNvPr>
            <p:cNvSpPr/>
            <p:nvPr/>
          </p:nvSpPr>
          <p:spPr>
            <a:xfrm>
              <a:off x="663319" y="1557393"/>
              <a:ext cx="648865" cy="670805"/>
            </a:xfrm>
            <a:prstGeom prst="ellipse">
              <a:avLst/>
            </a:prstGeom>
            <a:solidFill>
              <a:schemeClr val="bg1"/>
            </a:solidFill>
            <a:ln w="25400" cap="flat" cmpd="sng" algn="ctr">
              <a:solidFill>
                <a:schemeClr val="tx2"/>
              </a:solidFill>
              <a:prstDash val="solid"/>
            </a:ln>
            <a:effectLst/>
          </p:spPr>
        </p:sp>
        <p:sp>
          <p:nvSpPr>
            <p:cNvPr id="12" name="Freeform 25">
              <a:extLst>
                <a:ext uri="{FF2B5EF4-FFF2-40B4-BE49-F238E27FC236}">
                  <a16:creationId xmlns:a16="http://schemas.microsoft.com/office/drawing/2014/main" id="{35F3C119-0D06-48FC-82C7-B7C30CDBC3B7}"/>
                </a:ext>
              </a:extLst>
            </p:cNvPr>
            <p:cNvSpPr/>
            <p:nvPr/>
          </p:nvSpPr>
          <p:spPr>
            <a:xfrm>
              <a:off x="1414741" y="2335440"/>
              <a:ext cx="7337656" cy="670805"/>
            </a:xfrm>
            <a:custGeom>
              <a:avLst/>
              <a:gdLst>
                <a:gd name="connsiteX0" fmla="*/ 0 w 7337656"/>
                <a:gd name="connsiteY0" fmla="*/ 0 h 519092"/>
                <a:gd name="connsiteX1" fmla="*/ 7337656 w 7337656"/>
                <a:gd name="connsiteY1" fmla="*/ 0 h 519092"/>
                <a:gd name="connsiteX2" fmla="*/ 7337656 w 7337656"/>
                <a:gd name="connsiteY2" fmla="*/ 519092 h 519092"/>
                <a:gd name="connsiteX3" fmla="*/ 0 w 7337656"/>
                <a:gd name="connsiteY3" fmla="*/ 519092 h 519092"/>
                <a:gd name="connsiteX4" fmla="*/ 0 w 7337656"/>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656" h="519092">
                  <a:moveTo>
                    <a:pt x="0" y="0"/>
                  </a:moveTo>
                  <a:lnTo>
                    <a:pt x="7337656" y="0"/>
                  </a:lnTo>
                  <a:lnTo>
                    <a:pt x="7337656" y="519092"/>
                  </a:lnTo>
                  <a:lnTo>
                    <a:pt x="0" y="519092"/>
                  </a:lnTo>
                  <a:lnTo>
                    <a:pt x="0" y="0"/>
                  </a:lnTo>
                  <a:close/>
                </a:path>
              </a:pathLst>
            </a:custGeom>
            <a:solidFill>
              <a:schemeClr val="accent1"/>
            </a:solidFill>
            <a:ln w="25400" cap="flat" cmpd="sng" algn="ctr">
              <a:solidFill>
                <a:schemeClr val="accent1"/>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Confirmed BAS Account Code Structure</a:t>
              </a:r>
            </a:p>
          </p:txBody>
        </p:sp>
        <p:sp>
          <p:nvSpPr>
            <p:cNvPr id="13" name="Oval 12">
              <a:extLst>
                <a:ext uri="{FF2B5EF4-FFF2-40B4-BE49-F238E27FC236}">
                  <a16:creationId xmlns:a16="http://schemas.microsoft.com/office/drawing/2014/main" id="{438EAA7A-ED6C-4816-A0AD-F7D1D08430CE}"/>
                </a:ext>
              </a:extLst>
            </p:cNvPr>
            <p:cNvSpPr/>
            <p:nvPr/>
          </p:nvSpPr>
          <p:spPr>
            <a:xfrm>
              <a:off x="1090308" y="2335933"/>
              <a:ext cx="648865" cy="670805"/>
            </a:xfrm>
            <a:prstGeom prst="ellipse">
              <a:avLst/>
            </a:prstGeom>
            <a:solidFill>
              <a:sysClr val="window" lastClr="FFFFFF">
                <a:hueOff val="0"/>
                <a:satOff val="0"/>
                <a:lumOff val="0"/>
                <a:alphaOff val="0"/>
              </a:sysClr>
            </a:solidFill>
            <a:ln w="25400" cap="flat" cmpd="sng" algn="ctr">
              <a:solidFill>
                <a:schemeClr val="accent1"/>
              </a:solidFill>
              <a:prstDash val="solid"/>
            </a:ln>
            <a:effectLst/>
          </p:spPr>
        </p:sp>
        <p:sp>
          <p:nvSpPr>
            <p:cNvPr id="14" name="Freeform 27">
              <a:extLst>
                <a:ext uri="{FF2B5EF4-FFF2-40B4-BE49-F238E27FC236}">
                  <a16:creationId xmlns:a16="http://schemas.microsoft.com/office/drawing/2014/main" id="{98C867BC-FA9B-4880-A559-BF94EFA3A62B}"/>
                </a:ext>
              </a:extLst>
            </p:cNvPr>
            <p:cNvSpPr/>
            <p:nvPr/>
          </p:nvSpPr>
          <p:spPr>
            <a:xfrm>
              <a:off x="1609992" y="3113979"/>
              <a:ext cx="7142405" cy="670805"/>
            </a:xfrm>
            <a:custGeom>
              <a:avLst/>
              <a:gdLst>
                <a:gd name="connsiteX0" fmla="*/ 0 w 7142405"/>
                <a:gd name="connsiteY0" fmla="*/ 0 h 519092"/>
                <a:gd name="connsiteX1" fmla="*/ 7142405 w 7142405"/>
                <a:gd name="connsiteY1" fmla="*/ 0 h 519092"/>
                <a:gd name="connsiteX2" fmla="*/ 7142405 w 7142405"/>
                <a:gd name="connsiteY2" fmla="*/ 519092 h 519092"/>
                <a:gd name="connsiteX3" fmla="*/ 0 w 7142405"/>
                <a:gd name="connsiteY3" fmla="*/ 519092 h 519092"/>
                <a:gd name="connsiteX4" fmla="*/ 0 w 714240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2405" h="519092">
                  <a:moveTo>
                    <a:pt x="0" y="0"/>
                  </a:moveTo>
                  <a:lnTo>
                    <a:pt x="7142405" y="0"/>
                  </a:lnTo>
                  <a:lnTo>
                    <a:pt x="7142405" y="519092"/>
                  </a:lnTo>
                  <a:lnTo>
                    <a:pt x="0" y="519092"/>
                  </a:lnTo>
                  <a:lnTo>
                    <a:pt x="0" y="0"/>
                  </a:lnTo>
                  <a:close/>
                </a:path>
              </a:pathLst>
            </a:custGeom>
            <a:solidFill>
              <a:schemeClr val="accent3"/>
            </a:solidFill>
            <a:ln w="25400" cap="flat" cmpd="sng" algn="ctr">
              <a:solidFill>
                <a:schemeClr val="accent3"/>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DOC Ledger structure review – the foundation of the core</a:t>
              </a:r>
              <a:br>
                <a:rPr lang="en-US" sz="2399" dirty="0">
                  <a:solidFill>
                    <a:sysClr val="window" lastClr="FFFFFF"/>
                  </a:solidFill>
                  <a:latin typeface="Arial"/>
                </a:rPr>
              </a:br>
              <a:r>
                <a:rPr lang="en-US" sz="2399" dirty="0">
                  <a:solidFill>
                    <a:sysClr val="window" lastClr="FFFFFF"/>
                  </a:solidFill>
                  <a:latin typeface="Arial"/>
                </a:rPr>
                <a:t> financials </a:t>
              </a:r>
            </a:p>
          </p:txBody>
        </p:sp>
        <p:sp>
          <p:nvSpPr>
            <p:cNvPr id="15" name="Oval 14">
              <a:extLst>
                <a:ext uri="{FF2B5EF4-FFF2-40B4-BE49-F238E27FC236}">
                  <a16:creationId xmlns:a16="http://schemas.microsoft.com/office/drawing/2014/main" id="{6AFE668F-28F9-4DE8-B67A-9B6813497D2A}"/>
                </a:ext>
              </a:extLst>
            </p:cNvPr>
            <p:cNvSpPr/>
            <p:nvPr/>
          </p:nvSpPr>
          <p:spPr>
            <a:xfrm>
              <a:off x="1285559" y="3114473"/>
              <a:ext cx="648865" cy="670805"/>
            </a:xfrm>
            <a:prstGeom prst="ellipse">
              <a:avLst/>
            </a:prstGeom>
            <a:solidFill>
              <a:sysClr val="window" lastClr="FFFFFF">
                <a:hueOff val="0"/>
                <a:satOff val="0"/>
                <a:lumOff val="0"/>
                <a:alphaOff val="0"/>
              </a:sysClr>
            </a:solidFill>
            <a:ln w="25400" cap="flat" cmpd="sng" algn="ctr">
              <a:solidFill>
                <a:schemeClr val="accent3"/>
              </a:solidFill>
              <a:prstDash val="solid"/>
            </a:ln>
            <a:effectLst/>
          </p:spPr>
        </p:sp>
        <p:sp>
          <p:nvSpPr>
            <p:cNvPr id="16" name="Freeform 29">
              <a:extLst>
                <a:ext uri="{FF2B5EF4-FFF2-40B4-BE49-F238E27FC236}">
                  <a16:creationId xmlns:a16="http://schemas.microsoft.com/office/drawing/2014/main" id="{AD91E767-2E9B-4709-B513-BC3444A73455}"/>
                </a:ext>
              </a:extLst>
            </p:cNvPr>
            <p:cNvSpPr/>
            <p:nvPr/>
          </p:nvSpPr>
          <p:spPr>
            <a:xfrm>
              <a:off x="1609992" y="3892026"/>
              <a:ext cx="7142405" cy="670805"/>
            </a:xfrm>
            <a:custGeom>
              <a:avLst/>
              <a:gdLst>
                <a:gd name="connsiteX0" fmla="*/ 0 w 7142405"/>
                <a:gd name="connsiteY0" fmla="*/ 0 h 519092"/>
                <a:gd name="connsiteX1" fmla="*/ 7142405 w 7142405"/>
                <a:gd name="connsiteY1" fmla="*/ 0 h 519092"/>
                <a:gd name="connsiteX2" fmla="*/ 7142405 w 7142405"/>
                <a:gd name="connsiteY2" fmla="*/ 519092 h 519092"/>
                <a:gd name="connsiteX3" fmla="*/ 0 w 7142405"/>
                <a:gd name="connsiteY3" fmla="*/ 519092 h 519092"/>
                <a:gd name="connsiteX4" fmla="*/ 0 w 714240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2405" h="519092">
                  <a:moveTo>
                    <a:pt x="0" y="0"/>
                  </a:moveTo>
                  <a:lnTo>
                    <a:pt x="7142405" y="0"/>
                  </a:lnTo>
                  <a:lnTo>
                    <a:pt x="7142405" y="519092"/>
                  </a:lnTo>
                  <a:lnTo>
                    <a:pt x="0" y="519092"/>
                  </a:lnTo>
                  <a:lnTo>
                    <a:pt x="0" y="0"/>
                  </a:lnTo>
                  <a:close/>
                </a:path>
              </a:pathLst>
            </a:custGeom>
            <a:solidFill>
              <a:schemeClr val="accent2"/>
            </a:solidFill>
            <a:ln w="25400" cap="flat" cmpd="sng" algn="ctr">
              <a:solidFill>
                <a:schemeClr val="accent2"/>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Real Property for April deployment kickstart – 9 sessions in October alone!</a:t>
              </a:r>
            </a:p>
          </p:txBody>
        </p:sp>
        <p:sp>
          <p:nvSpPr>
            <p:cNvPr id="17" name="Oval 16">
              <a:extLst>
                <a:ext uri="{FF2B5EF4-FFF2-40B4-BE49-F238E27FC236}">
                  <a16:creationId xmlns:a16="http://schemas.microsoft.com/office/drawing/2014/main" id="{DF72E358-9ABA-4514-870C-F23415C9BBCC}"/>
                </a:ext>
              </a:extLst>
            </p:cNvPr>
            <p:cNvSpPr/>
            <p:nvPr/>
          </p:nvSpPr>
          <p:spPr>
            <a:xfrm>
              <a:off x="1285559" y="3892520"/>
              <a:ext cx="648865" cy="670805"/>
            </a:xfrm>
            <a:prstGeom prst="ellipse">
              <a:avLst/>
            </a:prstGeom>
            <a:solidFill>
              <a:sysClr val="window" lastClr="FFFFFF">
                <a:hueOff val="0"/>
                <a:satOff val="0"/>
                <a:lumOff val="0"/>
                <a:alphaOff val="0"/>
              </a:sysClr>
            </a:solidFill>
            <a:ln w="25400" cap="flat" cmpd="sng" algn="ctr">
              <a:solidFill>
                <a:schemeClr val="accent2"/>
              </a:solidFill>
              <a:prstDash val="solid"/>
            </a:ln>
            <a:effectLst/>
          </p:spPr>
        </p:sp>
        <p:sp>
          <p:nvSpPr>
            <p:cNvPr id="18" name="Freeform 31">
              <a:extLst>
                <a:ext uri="{FF2B5EF4-FFF2-40B4-BE49-F238E27FC236}">
                  <a16:creationId xmlns:a16="http://schemas.microsoft.com/office/drawing/2014/main" id="{4978E9F9-700E-4E90-87DF-D43B32F79521}"/>
                </a:ext>
              </a:extLst>
            </p:cNvPr>
            <p:cNvSpPr/>
            <p:nvPr/>
          </p:nvSpPr>
          <p:spPr>
            <a:xfrm>
              <a:off x="1414741" y="4670566"/>
              <a:ext cx="7337656" cy="670805"/>
            </a:xfrm>
            <a:custGeom>
              <a:avLst/>
              <a:gdLst>
                <a:gd name="connsiteX0" fmla="*/ 0 w 7337656"/>
                <a:gd name="connsiteY0" fmla="*/ 0 h 519092"/>
                <a:gd name="connsiteX1" fmla="*/ 7337656 w 7337656"/>
                <a:gd name="connsiteY1" fmla="*/ 0 h 519092"/>
                <a:gd name="connsiteX2" fmla="*/ 7337656 w 7337656"/>
                <a:gd name="connsiteY2" fmla="*/ 519092 h 519092"/>
                <a:gd name="connsiteX3" fmla="*/ 0 w 7337656"/>
                <a:gd name="connsiteY3" fmla="*/ 519092 h 519092"/>
                <a:gd name="connsiteX4" fmla="*/ 0 w 7337656"/>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656" h="519092">
                  <a:moveTo>
                    <a:pt x="0" y="0"/>
                  </a:moveTo>
                  <a:lnTo>
                    <a:pt x="7337656" y="0"/>
                  </a:lnTo>
                  <a:lnTo>
                    <a:pt x="7337656" y="519092"/>
                  </a:lnTo>
                  <a:lnTo>
                    <a:pt x="0" y="519092"/>
                  </a:lnTo>
                  <a:lnTo>
                    <a:pt x="0" y="0"/>
                  </a:lnTo>
                  <a:close/>
                </a:path>
              </a:pathLst>
            </a:custGeom>
            <a:solidFill>
              <a:schemeClr val="accent5"/>
            </a:solidFill>
            <a:ln w="25400" cap="flat" cmpd="sng" algn="ctr">
              <a:solidFill>
                <a:schemeClr val="accent5"/>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 Deep dive into Advanced Acquisition Planning – tackling</a:t>
              </a:r>
              <a:br>
                <a:rPr lang="en-US" sz="2399" dirty="0">
                  <a:solidFill>
                    <a:sysClr val="window" lastClr="FFFFFF"/>
                  </a:solidFill>
                  <a:latin typeface="Arial"/>
                </a:rPr>
              </a:br>
              <a:r>
                <a:rPr lang="en-US" sz="2399" dirty="0">
                  <a:solidFill>
                    <a:sysClr val="window" lastClr="FFFFFF"/>
                  </a:solidFill>
                  <a:latin typeface="Arial"/>
                </a:rPr>
                <a:t> complex policy decisions from Month 1</a:t>
              </a:r>
            </a:p>
          </p:txBody>
        </p:sp>
        <p:sp>
          <p:nvSpPr>
            <p:cNvPr id="19" name="Oval 18">
              <a:extLst>
                <a:ext uri="{FF2B5EF4-FFF2-40B4-BE49-F238E27FC236}">
                  <a16:creationId xmlns:a16="http://schemas.microsoft.com/office/drawing/2014/main" id="{35024DDA-B02B-41E5-8501-7133AE24E53B}"/>
                </a:ext>
              </a:extLst>
            </p:cNvPr>
            <p:cNvSpPr/>
            <p:nvPr/>
          </p:nvSpPr>
          <p:spPr>
            <a:xfrm>
              <a:off x="1090308" y="4671060"/>
              <a:ext cx="648865" cy="670805"/>
            </a:xfrm>
            <a:prstGeom prst="ellipse">
              <a:avLst/>
            </a:prstGeom>
            <a:solidFill>
              <a:sysClr val="window" lastClr="FFFFFF">
                <a:hueOff val="0"/>
                <a:satOff val="0"/>
                <a:lumOff val="0"/>
                <a:alphaOff val="0"/>
              </a:sysClr>
            </a:solidFill>
            <a:ln w="25400" cap="flat" cmpd="sng" algn="ctr">
              <a:solidFill>
                <a:schemeClr val="accent5"/>
              </a:solidFill>
              <a:prstDash val="solid"/>
            </a:ln>
            <a:effectLst/>
          </p:spPr>
        </p:sp>
        <p:sp>
          <p:nvSpPr>
            <p:cNvPr id="20" name="Freeform 33">
              <a:extLst>
                <a:ext uri="{FF2B5EF4-FFF2-40B4-BE49-F238E27FC236}">
                  <a16:creationId xmlns:a16="http://schemas.microsoft.com/office/drawing/2014/main" id="{F3995D2E-E5EF-4D6E-924F-E0A0765A0A60}"/>
                </a:ext>
              </a:extLst>
            </p:cNvPr>
            <p:cNvSpPr/>
            <p:nvPr/>
          </p:nvSpPr>
          <p:spPr>
            <a:xfrm>
              <a:off x="987752" y="5449107"/>
              <a:ext cx="7764645" cy="670805"/>
            </a:xfrm>
            <a:custGeom>
              <a:avLst/>
              <a:gdLst>
                <a:gd name="connsiteX0" fmla="*/ 0 w 7764645"/>
                <a:gd name="connsiteY0" fmla="*/ 0 h 519092"/>
                <a:gd name="connsiteX1" fmla="*/ 7764645 w 7764645"/>
                <a:gd name="connsiteY1" fmla="*/ 0 h 519092"/>
                <a:gd name="connsiteX2" fmla="*/ 7764645 w 7764645"/>
                <a:gd name="connsiteY2" fmla="*/ 519092 h 519092"/>
                <a:gd name="connsiteX3" fmla="*/ 0 w 7764645"/>
                <a:gd name="connsiteY3" fmla="*/ 519092 h 519092"/>
                <a:gd name="connsiteX4" fmla="*/ 0 w 776464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4645" h="519092">
                  <a:moveTo>
                    <a:pt x="0" y="0"/>
                  </a:moveTo>
                  <a:lnTo>
                    <a:pt x="7764645" y="0"/>
                  </a:lnTo>
                  <a:lnTo>
                    <a:pt x="7764645" y="519092"/>
                  </a:lnTo>
                  <a:lnTo>
                    <a:pt x="0" y="519092"/>
                  </a:lnTo>
                  <a:lnTo>
                    <a:pt x="0" y="0"/>
                  </a:lnTo>
                  <a:close/>
                </a:path>
              </a:pathLst>
            </a:custGeom>
            <a:solidFill>
              <a:schemeClr val="accent5">
                <a:lumMod val="60000"/>
                <a:lumOff val="40000"/>
              </a:schemeClr>
            </a:solidFill>
            <a:ln w="25400" cap="flat" cmpd="sng" algn="ctr">
              <a:solidFill>
                <a:schemeClr val="accent5">
                  <a:lumMod val="60000"/>
                  <a:lumOff val="40000"/>
                </a:schemeClr>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 20+ Deep Dive Sessions across Core Applications</a:t>
              </a:r>
            </a:p>
          </p:txBody>
        </p:sp>
        <p:sp>
          <p:nvSpPr>
            <p:cNvPr id="21" name="Oval 20">
              <a:extLst>
                <a:ext uri="{FF2B5EF4-FFF2-40B4-BE49-F238E27FC236}">
                  <a16:creationId xmlns:a16="http://schemas.microsoft.com/office/drawing/2014/main" id="{9AD2A143-B1CA-4FA5-ABE6-C3B951B0B74E}"/>
                </a:ext>
              </a:extLst>
            </p:cNvPr>
            <p:cNvSpPr/>
            <p:nvPr/>
          </p:nvSpPr>
          <p:spPr>
            <a:xfrm>
              <a:off x="663319" y="5449600"/>
              <a:ext cx="648865" cy="670805"/>
            </a:xfrm>
            <a:prstGeom prst="ellipse">
              <a:avLst/>
            </a:prstGeom>
            <a:solidFill>
              <a:schemeClr val="bg1"/>
            </a:solidFill>
            <a:ln w="25400" cap="flat" cmpd="sng" algn="ctr">
              <a:solidFill>
                <a:schemeClr val="accent5">
                  <a:lumMod val="60000"/>
                  <a:lumOff val="40000"/>
                </a:schemeClr>
              </a:solidFill>
              <a:prstDash val="solid"/>
            </a:ln>
            <a:effectLst/>
          </p:spPr>
        </p:sp>
      </p:grpSp>
    </p:spTree>
    <p:extLst>
      <p:ext uri="{BB962C8B-B14F-4D97-AF65-F5344CB8AC3E}">
        <p14:creationId xmlns:p14="http://schemas.microsoft.com/office/powerpoint/2010/main" val="273921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8A54-EF72-4A93-BDFA-01665F50E02F}"/>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5" name="Content Placeholder 6">
            <a:extLst>
              <a:ext uri="{FF2B5EF4-FFF2-40B4-BE49-F238E27FC236}">
                <a16:creationId xmlns:a16="http://schemas.microsoft.com/office/drawing/2014/main" id="{381FD3A3-3399-4870-B345-3F30A960045A}"/>
              </a:ext>
            </a:extLst>
          </p:cNvPr>
          <p:cNvSpPr txBox="1">
            <a:spLocks/>
          </p:cNvSpPr>
          <p:nvPr/>
        </p:nvSpPr>
        <p:spPr>
          <a:xfrm>
            <a:off x="3735659" y="1556008"/>
            <a:ext cx="8162692" cy="5023212"/>
          </a:xfrm>
          <a:prstGeom prst="rect">
            <a:avLst/>
          </a:prstGeom>
        </p:spPr>
        <p:txBody>
          <a:bodyPr lIns="91440" rIns="91440" bIns="91440">
            <a:noAutofit/>
          </a:bodyPr>
          <a:lst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spcBef>
                <a:spcPts val="200"/>
              </a:spcBef>
              <a:spcAft>
                <a:spcPts val="200"/>
              </a:spcAft>
              <a:buClr>
                <a:srgbClr val="0070C0"/>
              </a:buClr>
              <a:buFont typeface="Arial" panose="020B0604020202020204" pitchFamily="34" charset="0"/>
              <a:buChar char="•"/>
            </a:pPr>
            <a:r>
              <a:rPr lang="en-US" sz="2000" dirty="0">
                <a:latin typeface="+mj-lt"/>
              </a:rPr>
              <a:t>Bureau experts provide great insights into the DOC way of doing business.</a:t>
            </a:r>
          </a:p>
          <a:p>
            <a:pPr marL="342900" indent="-342900">
              <a:spcBef>
                <a:spcPts val="200"/>
              </a:spcBef>
              <a:spcAft>
                <a:spcPts val="200"/>
              </a:spcAft>
              <a:buClr>
                <a:srgbClr val="0070C0"/>
              </a:buClr>
              <a:buFont typeface="Arial" panose="020B0604020202020204" pitchFamily="34" charset="0"/>
              <a:buChar char="•"/>
            </a:pPr>
            <a:endParaRPr lang="en-US" sz="2000" dirty="0">
              <a:latin typeface="+mj-lt"/>
            </a:endParaRPr>
          </a:p>
          <a:p>
            <a:pPr marL="342900" indent="-342900">
              <a:spcBef>
                <a:spcPts val="200"/>
              </a:spcBef>
              <a:spcAft>
                <a:spcPts val="200"/>
              </a:spcAft>
              <a:buClr>
                <a:srgbClr val="0070C0"/>
              </a:buClr>
              <a:buFont typeface="Arial" panose="020B0604020202020204" pitchFamily="34" charset="0"/>
              <a:buChar char="•"/>
            </a:pPr>
            <a:r>
              <a:rPr lang="en-US" sz="2000" dirty="0">
                <a:latin typeface="+mj-lt"/>
              </a:rPr>
              <a:t>December will bring us back together to show the Configuration Validation Sessions – we will walk through business processes and transactions together. This will help us see the previous concepts discussed in Sprint 1 in the system. </a:t>
            </a:r>
          </a:p>
          <a:p>
            <a:pPr marL="342900" indent="-342900">
              <a:spcBef>
                <a:spcPts val="200"/>
              </a:spcBef>
              <a:spcAft>
                <a:spcPts val="200"/>
              </a:spcAft>
              <a:buClr>
                <a:srgbClr val="0070C0"/>
              </a:buClr>
              <a:buFont typeface="Arial" panose="020B0604020202020204" pitchFamily="34" charset="0"/>
              <a:buChar char="•"/>
            </a:pPr>
            <a:endParaRPr lang="en-US" sz="2000" dirty="0">
              <a:latin typeface="+mj-lt"/>
            </a:endParaRPr>
          </a:p>
          <a:p>
            <a:pPr marL="342900" indent="-342900">
              <a:spcBef>
                <a:spcPts val="200"/>
              </a:spcBef>
              <a:spcAft>
                <a:spcPts val="200"/>
              </a:spcAft>
              <a:buClr>
                <a:srgbClr val="0070C0"/>
              </a:buClr>
              <a:buFont typeface="Arial" panose="020B0604020202020204" pitchFamily="34" charset="0"/>
              <a:buChar char="•"/>
            </a:pPr>
            <a:r>
              <a:rPr lang="en-US" sz="2000" dirty="0">
                <a:latin typeface="+mj-lt"/>
              </a:rPr>
              <a:t>Your excitement is wonderful – we are tracking your questions and asks to support future phases e.g. training. We share those with the other work streams like the Organizational Change Management team.</a:t>
            </a:r>
          </a:p>
        </p:txBody>
      </p:sp>
      <p:pic>
        <p:nvPicPr>
          <p:cNvPr id="6" name="Graphic 5" descr="Check List">
            <a:extLst>
              <a:ext uri="{FF2B5EF4-FFF2-40B4-BE49-F238E27FC236}">
                <a16:creationId xmlns:a16="http://schemas.microsoft.com/office/drawing/2014/main" id="{66BA9C01-76BE-4025-8AD5-08DBA2735ED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890" r="12998"/>
          <a:stretch/>
        </p:blipFill>
        <p:spPr>
          <a:xfrm>
            <a:off x="0" y="1040562"/>
            <a:ext cx="3735659" cy="5991377"/>
          </a:xfrm>
          <a:prstGeom prst="rect">
            <a:avLst/>
          </a:prstGeom>
        </p:spPr>
      </p:pic>
      <p:sp>
        <p:nvSpPr>
          <p:cNvPr id="8" name="Text Placeholder 15">
            <a:extLst>
              <a:ext uri="{FF2B5EF4-FFF2-40B4-BE49-F238E27FC236}">
                <a16:creationId xmlns:a16="http://schemas.microsoft.com/office/drawing/2014/main" id="{3B4DABD2-8742-498C-96CA-0E508C383C0E}"/>
              </a:ext>
            </a:extLst>
          </p:cNvPr>
          <p:cNvSpPr>
            <a:spLocks noGrp="1"/>
          </p:cNvSpPr>
          <p:nvPr>
            <p:ph type="body" sz="quarter" idx="14"/>
          </p:nvPr>
        </p:nvSpPr>
        <p:spPr>
          <a:xfrm>
            <a:off x="1402060" y="872225"/>
            <a:ext cx="10077515" cy="515446"/>
          </a:xfrm>
        </p:spPr>
        <p:txBody>
          <a:bodyPr/>
          <a:lstStyle/>
          <a:p>
            <a:r>
              <a:rPr lang="fr-FR" sz="2000" dirty="0"/>
              <a:t>Observations, questions, misperceptions, and pain points</a:t>
            </a:r>
            <a:endParaRPr lang="en-US" dirty="0"/>
          </a:p>
        </p:txBody>
      </p:sp>
    </p:spTree>
    <p:extLst>
      <p:ext uri="{BB962C8B-B14F-4D97-AF65-F5344CB8AC3E}">
        <p14:creationId xmlns:p14="http://schemas.microsoft.com/office/powerpoint/2010/main" val="73553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AC95-8FE0-40B5-B17E-4BC407A6281C}"/>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3" name="Text Placeholder 2">
            <a:extLst>
              <a:ext uri="{FF2B5EF4-FFF2-40B4-BE49-F238E27FC236}">
                <a16:creationId xmlns:a16="http://schemas.microsoft.com/office/drawing/2014/main" id="{0BE097E8-0B22-4263-85D5-987709021589}"/>
              </a:ext>
            </a:extLst>
          </p:cNvPr>
          <p:cNvSpPr>
            <a:spLocks noGrp="1"/>
          </p:cNvSpPr>
          <p:nvPr>
            <p:ph type="body" sz="quarter" idx="14"/>
          </p:nvPr>
        </p:nvSpPr>
        <p:spPr/>
        <p:txBody>
          <a:bodyPr/>
          <a:lstStyle/>
          <a:p>
            <a:r>
              <a:rPr lang="en-US" dirty="0"/>
              <a:t>CS Sprints per application</a:t>
            </a:r>
          </a:p>
        </p:txBody>
      </p:sp>
      <p:sp>
        <p:nvSpPr>
          <p:cNvPr id="5" name="Pentagon 3">
            <a:extLst>
              <a:ext uri="{FF2B5EF4-FFF2-40B4-BE49-F238E27FC236}">
                <a16:creationId xmlns:a16="http://schemas.microsoft.com/office/drawing/2014/main" id="{B8B6B9F1-DD70-44F4-A50D-330BEA1F64FD}"/>
              </a:ext>
            </a:extLst>
          </p:cNvPr>
          <p:cNvSpPr/>
          <p:nvPr/>
        </p:nvSpPr>
        <p:spPr>
          <a:xfrm>
            <a:off x="1323063" y="1221842"/>
            <a:ext cx="3553734" cy="53340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solidFill>
                  <a:schemeClr val="tx2"/>
                </a:solidFill>
                <a:latin typeface="Arial Black" panose="020B0A04020102020204" pitchFamily="34" charset="0"/>
                <a:ea typeface="Segoe UI" pitchFamily="34" charset="0"/>
                <a:cs typeface="Segoe UI" pitchFamily="34" charset="0"/>
              </a:rPr>
              <a:t>Sprint 1 FY2021 Q1</a:t>
            </a:r>
          </a:p>
        </p:txBody>
      </p:sp>
      <p:sp>
        <p:nvSpPr>
          <p:cNvPr id="7" name="Chevron 5">
            <a:extLst>
              <a:ext uri="{FF2B5EF4-FFF2-40B4-BE49-F238E27FC236}">
                <a16:creationId xmlns:a16="http://schemas.microsoft.com/office/drawing/2014/main" id="{F77F775D-FC2C-4836-8D00-0EAC07849FD0}"/>
              </a:ext>
            </a:extLst>
          </p:cNvPr>
          <p:cNvSpPr/>
          <p:nvPr/>
        </p:nvSpPr>
        <p:spPr>
          <a:xfrm>
            <a:off x="5057211" y="1221347"/>
            <a:ext cx="6568732" cy="534390"/>
          </a:xfrm>
          <a:prstGeom prst="downArrow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solidFill>
                  <a:schemeClr val="accent1"/>
                </a:solidFill>
                <a:latin typeface="Arial Black" panose="020B0A04020102020204" pitchFamily="34" charset="0"/>
                <a:ea typeface="Segoe UI" pitchFamily="34" charset="0"/>
                <a:cs typeface="Segoe UI" pitchFamily="34" charset="0"/>
              </a:rPr>
              <a:t>Planned Outcomes</a:t>
            </a:r>
          </a:p>
        </p:txBody>
      </p:sp>
      <p:sp>
        <p:nvSpPr>
          <p:cNvPr id="29" name="Rectangle 28">
            <a:extLst>
              <a:ext uri="{FF2B5EF4-FFF2-40B4-BE49-F238E27FC236}">
                <a16:creationId xmlns:a16="http://schemas.microsoft.com/office/drawing/2014/main" id="{0DD3451D-DBC6-4E7B-B6EA-B785812762D9}"/>
              </a:ext>
            </a:extLst>
          </p:cNvPr>
          <p:cNvSpPr/>
          <p:nvPr/>
        </p:nvSpPr>
        <p:spPr>
          <a:xfrm>
            <a:off x="217714" y="2952555"/>
            <a:ext cx="1023258" cy="14366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EBS</a:t>
            </a:r>
          </a:p>
        </p:txBody>
      </p:sp>
      <p:sp>
        <p:nvSpPr>
          <p:cNvPr id="35" name="Rectangle 34">
            <a:extLst>
              <a:ext uri="{FF2B5EF4-FFF2-40B4-BE49-F238E27FC236}">
                <a16:creationId xmlns:a16="http://schemas.microsoft.com/office/drawing/2014/main" id="{B414251A-1DA4-4459-8780-5F223CBB273E}"/>
              </a:ext>
            </a:extLst>
          </p:cNvPr>
          <p:cNvSpPr/>
          <p:nvPr/>
        </p:nvSpPr>
        <p:spPr>
          <a:xfrm>
            <a:off x="5057211" y="1804885"/>
            <a:ext cx="6568732" cy="10689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Confirmed template requirements to support Advanced Acquisition Planning</a:t>
            </a:r>
          </a:p>
          <a:p>
            <a:pPr marL="171450" lvl="0" indent="-171450">
              <a:buFont typeface="Arial" pitchFamily="34" charset="0"/>
              <a:buChar char="•"/>
            </a:pPr>
            <a:r>
              <a:rPr lang="en-US" sz="1400" dirty="0">
                <a:latin typeface="+mj-lt"/>
                <a:ea typeface="Segoe UI" pitchFamily="34" charset="0"/>
                <a:cs typeface="Segoe UI" pitchFamily="34" charset="0"/>
              </a:rPr>
              <a:t>Standardized Requisition Numbering for all bureaus</a:t>
            </a:r>
          </a:p>
        </p:txBody>
      </p:sp>
      <p:sp>
        <p:nvSpPr>
          <p:cNvPr id="43" name="Rectangle 42">
            <a:extLst>
              <a:ext uri="{FF2B5EF4-FFF2-40B4-BE49-F238E27FC236}">
                <a16:creationId xmlns:a16="http://schemas.microsoft.com/office/drawing/2014/main" id="{42E8B7F0-5F81-4F59-B61F-B3C41422DF49}"/>
              </a:ext>
            </a:extLst>
          </p:cNvPr>
          <p:cNvSpPr/>
          <p:nvPr/>
        </p:nvSpPr>
        <p:spPr>
          <a:xfrm>
            <a:off x="1323063" y="2952554"/>
            <a:ext cx="3553734" cy="143664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AP: Invoices, Approval Hierarchies,</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AR: Reimbursables, Billing</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GL: Ledger Overview, ACS, CVR</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PA: Cost Allocation, BAS Data Standardization, Object Classes, Labor Costs</a:t>
            </a:r>
          </a:p>
        </p:txBody>
      </p:sp>
      <p:sp>
        <p:nvSpPr>
          <p:cNvPr id="45" name="Rectangle 44">
            <a:extLst>
              <a:ext uri="{FF2B5EF4-FFF2-40B4-BE49-F238E27FC236}">
                <a16:creationId xmlns:a16="http://schemas.microsoft.com/office/drawing/2014/main" id="{179797F9-BCA3-4329-89B6-C0D5D116C438}"/>
              </a:ext>
            </a:extLst>
          </p:cNvPr>
          <p:cNvSpPr/>
          <p:nvPr/>
        </p:nvSpPr>
        <p:spPr>
          <a:xfrm>
            <a:off x="217714" y="1797854"/>
            <a:ext cx="1023258" cy="1068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PRISM</a:t>
            </a:r>
          </a:p>
        </p:txBody>
      </p:sp>
      <p:sp>
        <p:nvSpPr>
          <p:cNvPr id="47" name="Rectangle 46">
            <a:extLst>
              <a:ext uri="{FF2B5EF4-FFF2-40B4-BE49-F238E27FC236}">
                <a16:creationId xmlns:a16="http://schemas.microsoft.com/office/drawing/2014/main" id="{EA802227-D889-49C9-AA7E-CA846B3BF910}"/>
              </a:ext>
            </a:extLst>
          </p:cNvPr>
          <p:cNvSpPr/>
          <p:nvPr/>
        </p:nvSpPr>
        <p:spPr>
          <a:xfrm>
            <a:off x="1323063" y="1804883"/>
            <a:ext cx="3553734" cy="106894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Advanced Acquisition, Requisitions</a:t>
            </a:r>
          </a:p>
        </p:txBody>
      </p:sp>
      <p:sp>
        <p:nvSpPr>
          <p:cNvPr id="49" name="Rectangle 48">
            <a:extLst>
              <a:ext uri="{FF2B5EF4-FFF2-40B4-BE49-F238E27FC236}">
                <a16:creationId xmlns:a16="http://schemas.microsoft.com/office/drawing/2014/main" id="{39F13240-CEEB-4660-88D5-DBCA7FDF457E}"/>
              </a:ext>
            </a:extLst>
          </p:cNvPr>
          <p:cNvSpPr/>
          <p:nvPr/>
        </p:nvSpPr>
        <p:spPr>
          <a:xfrm>
            <a:off x="217714" y="4466489"/>
            <a:ext cx="1023258" cy="1252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SF</a:t>
            </a:r>
          </a:p>
        </p:txBody>
      </p:sp>
      <p:sp>
        <p:nvSpPr>
          <p:cNvPr id="51" name="Rectangle 50">
            <a:extLst>
              <a:ext uri="{FF2B5EF4-FFF2-40B4-BE49-F238E27FC236}">
                <a16:creationId xmlns:a16="http://schemas.microsoft.com/office/drawing/2014/main" id="{B3AF8F26-04F7-47E6-B583-2C8BBC06ED84}"/>
              </a:ext>
            </a:extLst>
          </p:cNvPr>
          <p:cNvSpPr/>
          <p:nvPr/>
        </p:nvSpPr>
        <p:spPr>
          <a:xfrm>
            <a:off x="1323063" y="4462988"/>
            <a:ext cx="3553734" cy="125200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Real Property: Acquisition, Utilization, Finance Treatment, Disposals, Reporting / Interfaces</a:t>
            </a:r>
          </a:p>
        </p:txBody>
      </p:sp>
      <p:sp>
        <p:nvSpPr>
          <p:cNvPr id="53" name="Rectangle 52">
            <a:extLst>
              <a:ext uri="{FF2B5EF4-FFF2-40B4-BE49-F238E27FC236}">
                <a16:creationId xmlns:a16="http://schemas.microsoft.com/office/drawing/2014/main" id="{79BAD242-957C-4E81-BEAE-99EC4288A864}"/>
              </a:ext>
            </a:extLst>
          </p:cNvPr>
          <p:cNvSpPr/>
          <p:nvPr/>
        </p:nvSpPr>
        <p:spPr>
          <a:xfrm>
            <a:off x="5057211" y="2952555"/>
            <a:ext cx="6568732" cy="14366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Approval Hierarchies for transactions </a:t>
            </a:r>
          </a:p>
          <a:p>
            <a:pPr marL="171450" lvl="0" indent="-171450">
              <a:buFont typeface="Arial" pitchFamily="34" charset="0"/>
              <a:buChar char="•"/>
            </a:pPr>
            <a:r>
              <a:rPr lang="en-US" sz="1400" dirty="0">
                <a:latin typeface="+mj-lt"/>
                <a:ea typeface="Segoe UI" pitchFamily="34" charset="0"/>
                <a:cs typeface="Segoe UI" pitchFamily="34" charset="0"/>
              </a:rPr>
              <a:t>Reimbursable and Billing Process (Pre G-Invoicing)</a:t>
            </a:r>
          </a:p>
          <a:p>
            <a:pPr marL="171450" lvl="0" indent="-171450">
              <a:buFont typeface="Arial" pitchFamily="34" charset="0"/>
              <a:buChar char="•"/>
            </a:pPr>
            <a:r>
              <a:rPr lang="en-US" sz="1400" dirty="0">
                <a:latin typeface="+mj-lt"/>
                <a:ea typeface="Segoe UI" pitchFamily="34" charset="0"/>
                <a:cs typeface="Segoe UI" pitchFamily="34" charset="0"/>
              </a:rPr>
              <a:t>Confirmed One Ledger</a:t>
            </a:r>
          </a:p>
          <a:p>
            <a:pPr marL="171450" lvl="0" indent="-171450">
              <a:buFont typeface="Arial" pitchFamily="34" charset="0"/>
              <a:buChar char="•"/>
            </a:pPr>
            <a:r>
              <a:rPr lang="en-US" sz="1400" dirty="0">
                <a:latin typeface="+mj-lt"/>
                <a:ea typeface="Segoe UI" pitchFamily="34" charset="0"/>
                <a:cs typeface="Segoe UI" pitchFamily="34" charset="0"/>
              </a:rPr>
              <a:t>Defined Account Code Structure </a:t>
            </a:r>
          </a:p>
          <a:p>
            <a:pPr marL="171450" lvl="0" indent="-171450">
              <a:buFont typeface="Arial" pitchFamily="34" charset="0"/>
              <a:buChar char="•"/>
            </a:pPr>
            <a:r>
              <a:rPr lang="en-US" sz="1400" dirty="0">
                <a:latin typeface="+mj-lt"/>
                <a:ea typeface="Segoe UI" pitchFamily="34" charset="0"/>
                <a:cs typeface="Segoe UI" pitchFamily="34" charset="0"/>
              </a:rPr>
              <a:t>Standardized Object Class approach </a:t>
            </a:r>
          </a:p>
          <a:p>
            <a:pPr marL="171450" lvl="0" indent="-171450">
              <a:buFont typeface="Arial" pitchFamily="34" charset="0"/>
              <a:buChar char="•"/>
            </a:pPr>
            <a:r>
              <a:rPr lang="en-US" sz="1400" dirty="0">
                <a:latin typeface="+mj-lt"/>
                <a:ea typeface="Segoe UI" pitchFamily="34" charset="0"/>
                <a:cs typeface="Segoe UI" pitchFamily="34" charset="0"/>
              </a:rPr>
              <a:t>Cost Allocation Methodology</a:t>
            </a:r>
          </a:p>
        </p:txBody>
      </p:sp>
      <p:sp>
        <p:nvSpPr>
          <p:cNvPr id="55" name="Rectangle 54">
            <a:extLst>
              <a:ext uri="{FF2B5EF4-FFF2-40B4-BE49-F238E27FC236}">
                <a16:creationId xmlns:a16="http://schemas.microsoft.com/office/drawing/2014/main" id="{D580AB59-B343-449E-A4E5-794E9FF4673D}"/>
              </a:ext>
            </a:extLst>
          </p:cNvPr>
          <p:cNvSpPr/>
          <p:nvPr/>
        </p:nvSpPr>
        <p:spPr>
          <a:xfrm>
            <a:off x="5057211" y="4462990"/>
            <a:ext cx="6568732" cy="12520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FRPM to SF Real Property busines process mapping</a:t>
            </a:r>
          </a:p>
          <a:p>
            <a:pPr marL="171450" lvl="0" indent="-171450">
              <a:buFont typeface="Arial" pitchFamily="34" charset="0"/>
              <a:buChar char="•"/>
            </a:pPr>
            <a:r>
              <a:rPr lang="en-US" sz="1400" dirty="0">
                <a:latin typeface="+mj-lt"/>
                <a:ea typeface="Segoe UI" pitchFamily="34" charset="0"/>
                <a:cs typeface="Segoe UI" pitchFamily="34" charset="0"/>
              </a:rPr>
              <a:t>Required reports to support RP </a:t>
            </a:r>
          </a:p>
          <a:p>
            <a:pPr marL="171450" lvl="0" indent="-171450">
              <a:buFont typeface="Arial" pitchFamily="34" charset="0"/>
              <a:buChar char="•"/>
            </a:pPr>
            <a:r>
              <a:rPr lang="en-US" sz="1400" dirty="0">
                <a:latin typeface="+mj-lt"/>
                <a:ea typeface="Segoe UI" pitchFamily="34" charset="0"/>
                <a:cs typeface="Segoe UI" pitchFamily="34" charset="0"/>
              </a:rPr>
              <a:t>April 2021 Go-Live Expectations </a:t>
            </a:r>
          </a:p>
        </p:txBody>
      </p:sp>
      <p:sp>
        <p:nvSpPr>
          <p:cNvPr id="61" name="Rectangle 60">
            <a:extLst>
              <a:ext uri="{FF2B5EF4-FFF2-40B4-BE49-F238E27FC236}">
                <a16:creationId xmlns:a16="http://schemas.microsoft.com/office/drawing/2014/main" id="{AC3E1AEC-3382-48C9-9F1C-B77809B2C48B}"/>
              </a:ext>
            </a:extLst>
          </p:cNvPr>
          <p:cNvSpPr/>
          <p:nvPr/>
        </p:nvSpPr>
        <p:spPr>
          <a:xfrm>
            <a:off x="217714" y="5805585"/>
            <a:ext cx="1023258" cy="872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INT</a:t>
            </a:r>
          </a:p>
        </p:txBody>
      </p:sp>
      <p:sp>
        <p:nvSpPr>
          <p:cNvPr id="63" name="Rectangle 62">
            <a:extLst>
              <a:ext uri="{FF2B5EF4-FFF2-40B4-BE49-F238E27FC236}">
                <a16:creationId xmlns:a16="http://schemas.microsoft.com/office/drawing/2014/main" id="{5FC117CE-23BE-42C8-9A35-C0A3BE706005}"/>
              </a:ext>
            </a:extLst>
          </p:cNvPr>
          <p:cNvSpPr/>
          <p:nvPr/>
        </p:nvSpPr>
        <p:spPr>
          <a:xfrm>
            <a:off x="1323063" y="5802084"/>
            <a:ext cx="3553734" cy="8724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SAM</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PRISM – EBS</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Sunflower – EBS</a:t>
            </a:r>
          </a:p>
        </p:txBody>
      </p:sp>
      <p:sp>
        <p:nvSpPr>
          <p:cNvPr id="65" name="Rectangle 64">
            <a:extLst>
              <a:ext uri="{FF2B5EF4-FFF2-40B4-BE49-F238E27FC236}">
                <a16:creationId xmlns:a16="http://schemas.microsoft.com/office/drawing/2014/main" id="{0C787B92-8936-405C-959F-AE890166C6CE}"/>
              </a:ext>
            </a:extLst>
          </p:cNvPr>
          <p:cNvSpPr/>
          <p:nvPr/>
        </p:nvSpPr>
        <p:spPr>
          <a:xfrm>
            <a:off x="5057211" y="5802084"/>
            <a:ext cx="6568732" cy="87244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SAM Standardization</a:t>
            </a:r>
          </a:p>
          <a:p>
            <a:pPr marL="171450" lvl="0" indent="-171450">
              <a:buFont typeface="Arial" pitchFamily="34" charset="0"/>
              <a:buChar char="•"/>
            </a:pPr>
            <a:r>
              <a:rPr lang="en-US" sz="1400" dirty="0">
                <a:latin typeface="+mj-lt"/>
                <a:ea typeface="Segoe UI" pitchFamily="34" charset="0"/>
                <a:cs typeface="Segoe UI" pitchFamily="34" charset="0"/>
              </a:rPr>
              <a:t>PRISM to EBS data validations and financial impact</a:t>
            </a:r>
          </a:p>
          <a:p>
            <a:pPr marL="171450" lvl="0" indent="-171450">
              <a:buFont typeface="Arial" pitchFamily="34" charset="0"/>
              <a:buChar char="•"/>
            </a:pPr>
            <a:r>
              <a:rPr lang="en-US" sz="1400" dirty="0">
                <a:latin typeface="+mj-lt"/>
                <a:ea typeface="Segoe UI" pitchFamily="34" charset="0"/>
                <a:cs typeface="Segoe UI" pitchFamily="34" charset="0"/>
              </a:rPr>
              <a:t>To-be process for Sunflower Financial Treatment</a:t>
            </a:r>
          </a:p>
        </p:txBody>
      </p:sp>
      <p:sp>
        <p:nvSpPr>
          <p:cNvPr id="18" name="Slide Number Placeholder 2">
            <a:extLst>
              <a:ext uri="{FF2B5EF4-FFF2-40B4-BE49-F238E27FC236}">
                <a16:creationId xmlns:a16="http://schemas.microsoft.com/office/drawing/2014/main" id="{BD184453-18E7-4DEE-9839-0D4DBACB42A6}"/>
              </a:ext>
            </a:extLst>
          </p:cNvPr>
          <p:cNvSpPr txBox="1">
            <a:spLocks/>
          </p:cNvSpPr>
          <p:nvPr/>
        </p:nvSpPr>
        <p:spPr>
          <a:xfrm flipH="1">
            <a:off x="11380664" y="6451666"/>
            <a:ext cx="490558" cy="309945"/>
          </a:xfrm>
          <a:prstGeom prst="rect">
            <a:avLst/>
          </a:prstGeom>
        </p:spPr>
        <p:txBody>
          <a:bodyPr/>
          <a:lstStyle>
            <a:defPPr>
              <a:defRPr lang="en-US"/>
            </a:defPPr>
            <a:lvl1pPr algn="l" rtl="0" fontAlgn="base">
              <a:spcBef>
                <a:spcPct val="0"/>
              </a:spcBef>
              <a:spcAft>
                <a:spcPct val="0"/>
              </a:spcAft>
              <a:defRPr kern="1200">
                <a:solidFill>
                  <a:schemeClr val="bg1">
                    <a:alpha val="50000"/>
                  </a:schemeClr>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z="1100" smtClean="0"/>
              <a:pPr>
                <a:defRPr/>
              </a:pPr>
              <a:t>8</a:t>
            </a:fld>
            <a:endParaRPr lang="en-US" sz="1100" dirty="0"/>
          </a:p>
        </p:txBody>
      </p:sp>
    </p:spTree>
    <p:extLst>
      <p:ext uri="{BB962C8B-B14F-4D97-AF65-F5344CB8AC3E}">
        <p14:creationId xmlns:p14="http://schemas.microsoft.com/office/powerpoint/2010/main" val="243276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91D26-967E-4DA3-9925-D88283208F8D}"/>
              </a:ext>
            </a:extLst>
          </p:cNvPr>
          <p:cNvSpPr>
            <a:spLocks noGrp="1"/>
          </p:cNvSpPr>
          <p:nvPr>
            <p:ph type="title"/>
          </p:nvPr>
        </p:nvSpPr>
        <p:spPr>
          <a:xfrm>
            <a:off x="1457146" y="370514"/>
            <a:ext cx="9144179" cy="490311"/>
          </a:xfrm>
        </p:spPr>
        <p:txBody>
          <a:bodyPr/>
          <a:lstStyle/>
          <a:p>
            <a:r>
              <a:rPr lang="en-US" sz="3400" dirty="0"/>
              <a:t>BAS Table Talk – Core APPLICATIONS</a:t>
            </a:r>
            <a:endParaRPr lang="en-US" dirty="0"/>
          </a:p>
        </p:txBody>
      </p:sp>
      <p:sp>
        <p:nvSpPr>
          <p:cNvPr id="8" name="Text Placeholder 7">
            <a:extLst>
              <a:ext uri="{FF2B5EF4-FFF2-40B4-BE49-F238E27FC236}">
                <a16:creationId xmlns:a16="http://schemas.microsoft.com/office/drawing/2014/main" id="{0E6AE687-F46D-46C1-9937-699CAA23C2B2}"/>
              </a:ext>
            </a:extLst>
          </p:cNvPr>
          <p:cNvSpPr>
            <a:spLocks noGrp="1"/>
          </p:cNvSpPr>
          <p:nvPr>
            <p:ph type="body" sz="quarter" idx="4294967295"/>
          </p:nvPr>
        </p:nvSpPr>
        <p:spPr>
          <a:xfrm>
            <a:off x="1457145" y="872225"/>
            <a:ext cx="9337235" cy="515446"/>
          </a:xfrm>
        </p:spPr>
        <p:txBody>
          <a:bodyPr/>
          <a:lstStyle/>
          <a:p>
            <a:r>
              <a:rPr lang="en-US" sz="2000" cap="all" dirty="0">
                <a:solidFill>
                  <a:schemeClr val="accent1"/>
                </a:solidFill>
              </a:rPr>
              <a:t>Working together to ACHIEVE Common solution success</a:t>
            </a:r>
          </a:p>
        </p:txBody>
      </p:sp>
      <p:grpSp>
        <p:nvGrpSpPr>
          <p:cNvPr id="4" name="Group 3">
            <a:extLst>
              <a:ext uri="{FF2B5EF4-FFF2-40B4-BE49-F238E27FC236}">
                <a16:creationId xmlns:a16="http://schemas.microsoft.com/office/drawing/2014/main" id="{36E6D6DA-3DC7-4CE9-AC12-C9985B0B9DC2}"/>
              </a:ext>
            </a:extLst>
          </p:cNvPr>
          <p:cNvGrpSpPr/>
          <p:nvPr/>
        </p:nvGrpSpPr>
        <p:grpSpPr>
          <a:xfrm>
            <a:off x="66920" y="1737360"/>
            <a:ext cx="12042750" cy="5053648"/>
            <a:chOff x="68270" y="1964333"/>
            <a:chExt cx="8821411" cy="4015817"/>
          </a:xfrm>
        </p:grpSpPr>
        <p:sp>
          <p:nvSpPr>
            <p:cNvPr id="5" name="Freeform 5">
              <a:extLst>
                <a:ext uri="{FF2B5EF4-FFF2-40B4-BE49-F238E27FC236}">
                  <a16:creationId xmlns:a16="http://schemas.microsoft.com/office/drawing/2014/main" id="{420437E3-04EB-48E5-B4EE-D7973B27E8DC}"/>
                </a:ext>
              </a:extLst>
            </p:cNvPr>
            <p:cNvSpPr/>
            <p:nvPr/>
          </p:nvSpPr>
          <p:spPr>
            <a:xfrm>
              <a:off x="68270" y="1964333"/>
              <a:ext cx="2891674" cy="695029"/>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October</a:t>
              </a:r>
            </a:p>
          </p:txBody>
        </p:sp>
        <p:sp>
          <p:nvSpPr>
            <p:cNvPr id="7" name="Freeform 6">
              <a:extLst>
                <a:ext uri="{FF2B5EF4-FFF2-40B4-BE49-F238E27FC236}">
                  <a16:creationId xmlns:a16="http://schemas.microsoft.com/office/drawing/2014/main" id="{2CFB2012-5265-442E-8200-FA157906E58A}"/>
                </a:ext>
              </a:extLst>
            </p:cNvPr>
            <p:cNvSpPr/>
            <p:nvPr/>
          </p:nvSpPr>
          <p:spPr>
            <a:xfrm>
              <a:off x="501994" y="2731752"/>
              <a:ext cx="2457949" cy="3248397"/>
            </a:xfrm>
            <a:custGeom>
              <a:avLst/>
              <a:gdLst>
                <a:gd name="connsiteX0" fmla="*/ 0 w 2443125"/>
                <a:gd name="connsiteY0" fmla="*/ 0 h 3118984"/>
                <a:gd name="connsiteX1" fmla="*/ 2443125 w 2443125"/>
                <a:gd name="connsiteY1" fmla="*/ 0 h 3118984"/>
                <a:gd name="connsiteX2" fmla="*/ 2443125 w 2443125"/>
                <a:gd name="connsiteY2" fmla="*/ 3118984 h 3118984"/>
                <a:gd name="connsiteX3" fmla="*/ 0 w 2443125"/>
                <a:gd name="connsiteY3" fmla="*/ 3118984 h 3118984"/>
                <a:gd name="connsiteX4" fmla="*/ 0 w 2443125"/>
                <a:gd name="connsiteY4" fmla="*/ 0 h 31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3118984">
                  <a:moveTo>
                    <a:pt x="0" y="0"/>
                  </a:moveTo>
                  <a:lnTo>
                    <a:pt x="2443125" y="0"/>
                  </a:lnTo>
                  <a:lnTo>
                    <a:pt x="2443125" y="3118984"/>
                  </a:lnTo>
                  <a:lnTo>
                    <a:pt x="0" y="3118984"/>
                  </a:lnTo>
                  <a:lnTo>
                    <a:pt x="0" y="0"/>
                  </a:lnTo>
                  <a:close/>
                </a:path>
              </a:pathLst>
            </a:custGeom>
            <a:solidFill>
              <a:schemeClr val="bg1">
                <a:alpha val="90000"/>
              </a:schemeClr>
            </a:solidFill>
            <a:ln>
              <a:solidFill>
                <a:schemeClr val="accent1">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Begin discussions related to policy and procedures impact </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Participate in the deep dive discussions to align configurations and business process to DOC policy requirements </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Confirm CS configurations with dedicated workshops to review policy and DOC requirements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ea typeface="Segoe UI" pitchFamily="34" charset="0"/>
                  <a:cs typeface="Segoe UI" pitchFamily="34" charset="0"/>
                </a:rPr>
                <a:t>Perform and review initial configuration</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ea typeface="Segoe UI" pitchFamily="34" charset="0"/>
                  <a:cs typeface="Segoe UI" pitchFamily="34" charset="0"/>
                </a:rPr>
                <a:t>Discuss, review, and validate initial configuration settings and values</a:t>
              </a:r>
            </a:p>
            <a:p>
              <a:pPr marL="173038" indent="-173038">
                <a:lnSpc>
                  <a:spcPct val="110000"/>
                </a:lnSpc>
                <a:spcBef>
                  <a:spcPts val="300"/>
                </a:spcBef>
                <a:spcAft>
                  <a:spcPts val="600"/>
                </a:spcAft>
                <a:buFontTx/>
                <a:buChar char="•"/>
              </a:pPr>
              <a:endParaRPr lang="en-US" sz="1400" dirty="0">
                <a:solidFill>
                  <a:schemeClr val="tx1"/>
                </a:solidFill>
                <a:latin typeface="+mj-lt"/>
                <a:ea typeface="Segoe UI" pitchFamily="34" charset="0"/>
                <a:cs typeface="Segoe UI" pitchFamily="34" charset="0"/>
              </a:endParaRPr>
            </a:p>
            <a:p>
              <a:pPr marL="173038" marR="0" lvl="0" indent="-173038" algn="l" defTabSz="914400" rtl="0" eaLnBrk="1" fontAlgn="base" latinLnBrk="0" hangingPunct="1">
                <a:lnSpc>
                  <a:spcPct val="110000"/>
                </a:lnSpc>
                <a:spcBef>
                  <a:spcPts val="300"/>
                </a:spcBef>
                <a:spcAft>
                  <a:spcPts val="600"/>
                </a:spcAft>
                <a:buClrTx/>
                <a:buSzTx/>
                <a:buFontTx/>
                <a:buChar char="•"/>
                <a:tabLst/>
              </a:pPr>
              <a:endParaRPr kumimoji="0" lang="en-US" sz="1400" b="1" i="0" u="none" strike="noStrike" cap="none" normalizeH="0" baseline="0" dirty="0">
                <a:ln>
                  <a:noFill/>
                </a:ln>
                <a:solidFill>
                  <a:schemeClr val="tx1"/>
                </a:solidFill>
                <a:effectLst/>
                <a:latin typeface="Arial" charset="0"/>
              </a:endParaRPr>
            </a:p>
          </p:txBody>
        </p:sp>
        <p:sp>
          <p:nvSpPr>
            <p:cNvPr id="9" name="Freeform 7">
              <a:extLst>
                <a:ext uri="{FF2B5EF4-FFF2-40B4-BE49-F238E27FC236}">
                  <a16:creationId xmlns:a16="http://schemas.microsoft.com/office/drawing/2014/main" id="{90CC4A3B-2EDB-40DF-BCEF-7E4641F69FBC}"/>
                </a:ext>
              </a:extLst>
            </p:cNvPr>
            <p:cNvSpPr/>
            <p:nvPr/>
          </p:nvSpPr>
          <p:spPr>
            <a:xfrm>
              <a:off x="3074216" y="1964333"/>
              <a:ext cx="2850595" cy="695029"/>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November</a:t>
              </a:r>
            </a:p>
          </p:txBody>
        </p:sp>
        <p:sp>
          <p:nvSpPr>
            <p:cNvPr id="10" name="Freeform 9">
              <a:extLst>
                <a:ext uri="{FF2B5EF4-FFF2-40B4-BE49-F238E27FC236}">
                  <a16:creationId xmlns:a16="http://schemas.microsoft.com/office/drawing/2014/main" id="{0994BC31-82B9-4209-B8D9-3C3EDD07E05C}"/>
                </a:ext>
              </a:extLst>
            </p:cNvPr>
            <p:cNvSpPr/>
            <p:nvPr/>
          </p:nvSpPr>
          <p:spPr>
            <a:xfrm>
              <a:off x="3507065" y="2731753"/>
              <a:ext cx="2417745" cy="3248397"/>
            </a:xfrm>
            <a:custGeom>
              <a:avLst/>
              <a:gdLst>
                <a:gd name="connsiteX0" fmla="*/ 0 w 2443125"/>
                <a:gd name="connsiteY0" fmla="*/ 0 h 3118984"/>
                <a:gd name="connsiteX1" fmla="*/ 2443125 w 2443125"/>
                <a:gd name="connsiteY1" fmla="*/ 0 h 3118984"/>
                <a:gd name="connsiteX2" fmla="*/ 2443125 w 2443125"/>
                <a:gd name="connsiteY2" fmla="*/ 3118984 h 3118984"/>
                <a:gd name="connsiteX3" fmla="*/ 0 w 2443125"/>
                <a:gd name="connsiteY3" fmla="*/ 3118984 h 3118984"/>
                <a:gd name="connsiteX4" fmla="*/ 0 w 2443125"/>
                <a:gd name="connsiteY4" fmla="*/ 0 h 31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3118984">
                  <a:moveTo>
                    <a:pt x="0" y="0"/>
                  </a:moveTo>
                  <a:lnTo>
                    <a:pt x="2443125" y="0"/>
                  </a:lnTo>
                  <a:lnTo>
                    <a:pt x="2443125" y="3118984"/>
                  </a:lnTo>
                  <a:lnTo>
                    <a:pt x="0" y="3118984"/>
                  </a:lnTo>
                  <a:lnTo>
                    <a:pt x="0" y="0"/>
                  </a:lnTo>
                  <a:close/>
                </a:path>
              </a:pathLst>
            </a:custGeom>
            <a:solidFill>
              <a:srgbClr val="FFFFFF">
                <a:alpha val="89804"/>
              </a:srgbClr>
            </a:solidFill>
            <a:ln>
              <a:solidFill>
                <a:schemeClr val="accent1">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Respond to data calls for Configuration Validation Sessions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Identify process improvements and potential workarounds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Prepare business process scenarios for system validation session / purposes to mimic real business cases</a:t>
              </a:r>
            </a:p>
            <a:p>
              <a:pPr marL="171450" indent="-171450" defTabSz="1218885" fontAlgn="auto">
                <a:spcBef>
                  <a:spcPts val="0"/>
                </a:spcBef>
                <a:spcAft>
                  <a:spcPts val="0"/>
                </a:spcAft>
                <a:buFont typeface="Arial" panose="020B0604020202020204" pitchFamily="34" charset="0"/>
                <a:buChar char="•"/>
                <a:defRPr/>
              </a:pPr>
              <a:r>
                <a:rPr lang="en-US" sz="1400" dirty="0">
                  <a:solidFill>
                    <a:schemeClr val="tx1"/>
                  </a:solidFill>
                  <a:latin typeface="+mj-lt"/>
                  <a:ea typeface="Segoe UI" pitchFamily="34" charset="0"/>
                  <a:cs typeface="Segoe UI" pitchFamily="34" charset="0"/>
                </a:rPr>
                <a:t>Identify system configuration integration points</a:t>
              </a:r>
            </a:p>
            <a:p>
              <a:pPr marL="171450" lvl="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Discuss, review, and validate transaction flow with SMEs</a:t>
              </a:r>
            </a:p>
            <a:p>
              <a:pPr marL="171450" lvl="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Discuss and provide direction for configuration options</a:t>
              </a:r>
            </a:p>
            <a:p>
              <a:pPr marL="171450" lvl="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Assess system roles and responsibilities and access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Document To-Be Business Process</a:t>
              </a:r>
            </a:p>
            <a:p>
              <a:pPr marL="171450" lvl="0" indent="-171450">
                <a:buFont typeface="Arial" panose="020B0604020202020204" pitchFamily="34" charset="0"/>
                <a:buChar char="•"/>
              </a:pPr>
              <a:endParaRPr lang="en-US" sz="1200" dirty="0">
                <a:solidFill>
                  <a:schemeClr val="tx1"/>
                </a:solidFill>
                <a:latin typeface="+mj-lt"/>
                <a:ea typeface="Segoe UI" pitchFamily="34" charset="0"/>
                <a:cs typeface="Segoe UI" pitchFamily="34" charset="0"/>
              </a:endParaRPr>
            </a:p>
            <a:p>
              <a:pPr marL="171450" indent="-171450" defTabSz="1218885" fontAlgn="auto">
                <a:spcBef>
                  <a:spcPts val="0"/>
                </a:spcBef>
                <a:spcAft>
                  <a:spcPts val="0"/>
                </a:spcAft>
                <a:buFont typeface="Arial" panose="020B0604020202020204" pitchFamily="34" charset="0"/>
                <a:buChar char="•"/>
                <a:defRPr/>
              </a:pPr>
              <a:endParaRPr lang="en-US" sz="1200" dirty="0">
                <a:solidFill>
                  <a:schemeClr val="tx1"/>
                </a:solidFill>
                <a:latin typeface="+mj-lt"/>
                <a:ea typeface="Segoe UI" pitchFamily="34" charset="0"/>
                <a:cs typeface="Segoe UI" pitchFamily="34" charset="0"/>
              </a:endParaRP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mj-lt"/>
              </a:endParaRPr>
            </a:p>
          </p:txBody>
        </p:sp>
        <p:sp>
          <p:nvSpPr>
            <p:cNvPr id="11" name="Freeform 10">
              <a:extLst>
                <a:ext uri="{FF2B5EF4-FFF2-40B4-BE49-F238E27FC236}">
                  <a16:creationId xmlns:a16="http://schemas.microsoft.com/office/drawing/2014/main" id="{09424A4F-973F-4EEB-8B6D-FC42DC0157C6}"/>
                </a:ext>
              </a:extLst>
            </p:cNvPr>
            <p:cNvSpPr/>
            <p:nvPr/>
          </p:nvSpPr>
          <p:spPr>
            <a:xfrm>
              <a:off x="6039085" y="1964333"/>
              <a:ext cx="2850595" cy="695029"/>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December</a:t>
              </a:r>
            </a:p>
          </p:txBody>
        </p:sp>
        <p:sp>
          <p:nvSpPr>
            <p:cNvPr id="12" name="Freeform 11">
              <a:extLst>
                <a:ext uri="{FF2B5EF4-FFF2-40B4-BE49-F238E27FC236}">
                  <a16:creationId xmlns:a16="http://schemas.microsoft.com/office/drawing/2014/main" id="{A95B27DF-0A8D-4A53-8F27-67753F6E1FB0}"/>
                </a:ext>
              </a:extLst>
            </p:cNvPr>
            <p:cNvSpPr/>
            <p:nvPr/>
          </p:nvSpPr>
          <p:spPr>
            <a:xfrm>
              <a:off x="6471936" y="2731753"/>
              <a:ext cx="2417745" cy="3248397"/>
            </a:xfrm>
            <a:custGeom>
              <a:avLst/>
              <a:gdLst>
                <a:gd name="connsiteX0" fmla="*/ 0 w 2443125"/>
                <a:gd name="connsiteY0" fmla="*/ 0 h 3118984"/>
                <a:gd name="connsiteX1" fmla="*/ 2443125 w 2443125"/>
                <a:gd name="connsiteY1" fmla="*/ 0 h 3118984"/>
                <a:gd name="connsiteX2" fmla="*/ 2443125 w 2443125"/>
                <a:gd name="connsiteY2" fmla="*/ 3118984 h 3118984"/>
                <a:gd name="connsiteX3" fmla="*/ 0 w 2443125"/>
                <a:gd name="connsiteY3" fmla="*/ 3118984 h 3118984"/>
                <a:gd name="connsiteX4" fmla="*/ 0 w 2443125"/>
                <a:gd name="connsiteY4" fmla="*/ 0 h 31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3118984">
                  <a:moveTo>
                    <a:pt x="0" y="0"/>
                  </a:moveTo>
                  <a:lnTo>
                    <a:pt x="2443125" y="0"/>
                  </a:lnTo>
                  <a:lnTo>
                    <a:pt x="2443125" y="3118984"/>
                  </a:lnTo>
                  <a:lnTo>
                    <a:pt x="0" y="3118984"/>
                  </a:lnTo>
                  <a:lnTo>
                    <a:pt x="0" y="0"/>
                  </a:lnTo>
                  <a:close/>
                </a:path>
              </a:pathLst>
            </a:custGeom>
            <a:noFill/>
            <a:ln>
              <a:solidFill>
                <a:schemeClr val="accent1">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Work with business community members to resolve Sprint Sessions parking lot items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Review recommended business processes during Configuration Validation Sessions</a:t>
              </a:r>
            </a:p>
            <a:p>
              <a:pPr marL="171450" indent="-171450">
                <a:buFont typeface="Arial" panose="020B0604020202020204" pitchFamily="34" charset="0"/>
                <a:buChar char="•"/>
              </a:pPr>
              <a:r>
                <a:rPr lang="en-US" sz="1400" dirty="0">
                  <a:solidFill>
                    <a:schemeClr val="tx1"/>
                  </a:solidFill>
                  <a:latin typeface="+mj-lt"/>
                </a:rPr>
                <a:t>Conduct Configuration Validation Sessions based on CS configurations and confirmed business process flows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Perform walkthrough of system transaction flow</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Provide configuration options and alternatives to meet requirements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Discuss and agree on configuration options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Update Requirements Traceability Matrix</a:t>
              </a:r>
            </a:p>
            <a:p>
              <a:pPr marL="171450" indent="-171450">
                <a:buFont typeface="Arial" panose="020B0604020202020204" pitchFamily="34" charset="0"/>
                <a:buChar char="•"/>
              </a:pPr>
              <a:endParaRPr lang="en-US" sz="1400" dirty="0">
                <a:solidFill>
                  <a:schemeClr val="tx1"/>
                </a:solidFill>
                <a:latin typeface="+mj-lt"/>
                <a:ea typeface="Segoe UI" pitchFamily="34" charset="0"/>
                <a:cs typeface="Segoe UI" pitchFamily="34" charset="0"/>
              </a:endParaRPr>
            </a:p>
            <a:p>
              <a:pPr marL="171450" indent="-171450">
                <a:buFont typeface="Arial" panose="020B0604020202020204" pitchFamily="34" charset="0"/>
                <a:buChar char="•"/>
              </a:pPr>
              <a:endParaRPr lang="en-US" sz="1400" dirty="0">
                <a:solidFill>
                  <a:schemeClr val="tx1"/>
                </a:solidFill>
                <a:latin typeface="+mj-lt"/>
              </a:endParaRPr>
            </a:p>
          </p:txBody>
        </p:sp>
      </p:grpSp>
      <p:sp>
        <p:nvSpPr>
          <p:cNvPr id="3" name="Freeform 5">
            <a:extLst>
              <a:ext uri="{FF2B5EF4-FFF2-40B4-BE49-F238E27FC236}">
                <a16:creationId xmlns:a16="http://schemas.microsoft.com/office/drawing/2014/main" id="{81E4E9B9-7C6B-46B2-BDA0-A033EBA70ACA}"/>
              </a:ext>
            </a:extLst>
          </p:cNvPr>
          <p:cNvSpPr/>
          <p:nvPr/>
        </p:nvSpPr>
        <p:spPr>
          <a:xfrm rot="16200000">
            <a:off x="-2195594" y="4002286"/>
            <a:ext cx="5053648" cy="523796"/>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Deep dive</a:t>
            </a:r>
          </a:p>
        </p:txBody>
      </p:sp>
      <p:sp>
        <p:nvSpPr>
          <p:cNvPr id="15" name="Freeform 5">
            <a:extLst>
              <a:ext uri="{FF2B5EF4-FFF2-40B4-BE49-F238E27FC236}">
                <a16:creationId xmlns:a16="http://schemas.microsoft.com/office/drawing/2014/main" id="{331C38F5-577E-4F53-9D0C-D3AF8E4F4F48}"/>
              </a:ext>
            </a:extLst>
          </p:cNvPr>
          <p:cNvSpPr/>
          <p:nvPr/>
        </p:nvSpPr>
        <p:spPr>
          <a:xfrm rot="16200000">
            <a:off x="1905628" y="4002286"/>
            <a:ext cx="5053648" cy="523796"/>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Data calls</a:t>
            </a:r>
          </a:p>
        </p:txBody>
      </p:sp>
      <p:sp>
        <p:nvSpPr>
          <p:cNvPr id="17" name="Freeform 5">
            <a:extLst>
              <a:ext uri="{FF2B5EF4-FFF2-40B4-BE49-F238E27FC236}">
                <a16:creationId xmlns:a16="http://schemas.microsoft.com/office/drawing/2014/main" id="{08165E4B-9374-471F-AE2A-8152748AED96}"/>
              </a:ext>
            </a:extLst>
          </p:cNvPr>
          <p:cNvSpPr/>
          <p:nvPr/>
        </p:nvSpPr>
        <p:spPr>
          <a:xfrm rot="16200000">
            <a:off x="5944424" y="4002285"/>
            <a:ext cx="5053648" cy="523796"/>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validation</a:t>
            </a:r>
          </a:p>
        </p:txBody>
      </p:sp>
    </p:spTree>
    <p:extLst>
      <p:ext uri="{BB962C8B-B14F-4D97-AF65-F5344CB8AC3E}">
        <p14:creationId xmlns:p14="http://schemas.microsoft.com/office/powerpoint/2010/main" val="1416931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AD Master">
  <a:themeElements>
    <a:clrScheme name="BAS">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F7E952"/>
      </a:accent6>
      <a:hlink>
        <a:srgbClr val="4A66AC"/>
      </a:hlink>
      <a:folHlink>
        <a:srgbClr val="2428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prstDash val="sysDot"/>
          <a:headEnd type="none" w="med" len="med"/>
          <a:tailEnd type="none" w="med" len="med"/>
        </a:ln>
      </a:spPr>
      <a:bodyPr rtlCol="0" anchor="ctr"/>
      <a:lstStyle>
        <a:defPPr algn="ctr">
          <a:defRPr b="1" dirty="0" smtClean="0">
            <a:solidFill>
              <a:schemeClr val="bg1"/>
            </a:solidFill>
            <a:latin typeface="Graphik" panose="020B0503030202060203" pitchFamily="34" charset="77"/>
          </a:defRPr>
        </a:defPPr>
      </a:lstStyle>
      <a:style>
        <a:lnRef idx="1">
          <a:schemeClr val="accent1"/>
        </a:lnRef>
        <a:fillRef idx="0">
          <a:schemeClr val="accent1"/>
        </a:fillRef>
        <a:effectRef idx="0">
          <a:schemeClr val="accent1"/>
        </a:effectRef>
        <a:fontRef idx="minor">
          <a:schemeClr val="tx1"/>
        </a:fontRef>
      </a:style>
    </a:spDef>
    <a:lnDef>
      <a:spPr>
        <a:ln w="19050">
          <a:solidFill>
            <a:schemeClr val="tx1"/>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2D1E55529AE84BA495C251597C2381" ma:contentTypeVersion="11" ma:contentTypeDescription="Create a new document." ma:contentTypeScope="" ma:versionID="f4b9d671de2d065acaf8a71025a4c64c">
  <xsd:schema xmlns:xsd="http://www.w3.org/2001/XMLSchema" xmlns:xs="http://www.w3.org/2001/XMLSchema" xmlns:p="http://schemas.microsoft.com/office/2006/metadata/properties" xmlns:ns2="7c694a39-25f0-49a3-83ca-77129a8ccac4" xmlns:ns3="41d41723-4c4e-41ff-a98e-3d95222e544f" targetNamespace="http://schemas.microsoft.com/office/2006/metadata/properties" ma:root="true" ma:fieldsID="df571ff5833a015c212e0d2201606927" ns2:_="" ns3:_="">
    <xsd:import namespace="7c694a39-25f0-49a3-83ca-77129a8ccac4"/>
    <xsd:import namespace="41d41723-4c4e-41ff-a98e-3d95222e54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94a39-25f0-49a3-83ca-77129a8cc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41723-4c4e-41ff-a98e-3d95222e544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1d41723-4c4e-41ff-a98e-3d95222e544f">
      <UserInfo>
        <DisplayName>Li, Andy A.</DisplayName>
        <AccountId>455</AccountId>
        <AccountType/>
      </UserInfo>
      <UserInfo>
        <DisplayName>Khan, Arman B.</DisplayName>
        <AccountId>3557</AccountId>
        <AccountType/>
      </UserInfo>
    </SharedWithUsers>
  </documentManagement>
</p:properties>
</file>

<file path=customXml/itemProps1.xml><?xml version="1.0" encoding="utf-8"?>
<ds:datastoreItem xmlns:ds="http://schemas.openxmlformats.org/officeDocument/2006/customXml" ds:itemID="{34FC5E37-A562-4E11-8B41-A1DFA5F21F21}">
  <ds:schemaRefs>
    <ds:schemaRef ds:uri="http://schemas.microsoft.com/sharepoint/v3/contenttype/forms"/>
  </ds:schemaRefs>
</ds:datastoreItem>
</file>

<file path=customXml/itemProps2.xml><?xml version="1.0" encoding="utf-8"?>
<ds:datastoreItem xmlns:ds="http://schemas.openxmlformats.org/officeDocument/2006/customXml" ds:itemID="{C3B5B8EB-99A0-4FC8-87A7-19FDB1A2F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94a39-25f0-49a3-83ca-77129a8ccac4"/>
    <ds:schemaRef ds:uri="41d41723-4c4e-41ff-a98e-3d95222e5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B2EB67-139F-4DFC-8CC8-2954088E62DD}">
  <ds:schemaRefs>
    <ds:schemaRef ds:uri="http://schemas.microsoft.com/office/2006/documentManagement/types"/>
    <ds:schemaRef ds:uri="http://schemas.microsoft.com/office/2006/metadata/properties"/>
    <ds:schemaRef ds:uri="41d41723-4c4e-41ff-a98e-3d95222e544f"/>
    <ds:schemaRef ds:uri="http://purl.org/dc/elements/1.1/"/>
    <ds:schemaRef ds:uri="7c694a39-25f0-49a3-83ca-77129a8ccac4"/>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3733</Words>
  <Application>Microsoft Office PowerPoint</Application>
  <PresentationFormat>Custom</PresentationFormat>
  <Paragraphs>447</Paragraphs>
  <Slides>27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Graphik</vt:lpstr>
      <vt:lpstr>Poppins</vt:lpstr>
      <vt:lpstr>Roboto</vt:lpstr>
      <vt:lpstr>Segoe UI</vt:lpstr>
      <vt:lpstr>1_AD Master</vt:lpstr>
      <vt:lpstr>PowerPoint Presentation</vt:lpstr>
      <vt:lpstr>PowerPoint Presentation</vt:lpstr>
      <vt:lpstr>BAS PROGRAM TABLE TALK</vt:lpstr>
      <vt:lpstr>PowerPoint Presentation</vt:lpstr>
      <vt:lpstr>BAS Table Talk – Core applications</vt:lpstr>
      <vt:lpstr>BAS Table Talk – Core applications</vt:lpstr>
      <vt:lpstr>BAS Table Talk – Core APPLICATIONS</vt:lpstr>
      <vt:lpstr>BAS Table Talk – Core applications</vt:lpstr>
      <vt:lpstr>BAS Table Talk – Core APPLICATIONS</vt:lpstr>
      <vt:lpstr>BAS Table Talk – Core APPLICATIONS</vt:lpstr>
      <vt:lpstr>PowerPoint Presentation</vt:lpstr>
      <vt:lpstr>BAS Table talk - EDW</vt:lpstr>
      <vt:lpstr>BAS Table talk - EDW</vt:lpstr>
      <vt:lpstr>BAS Table talk - EDW</vt:lpstr>
      <vt:lpstr>BAS Table Talk - EDW</vt:lpstr>
      <vt:lpstr>BAS table Talk - EDW</vt:lpstr>
      <vt:lpstr>PowerPoint Presentation</vt:lpstr>
      <vt:lpstr>BAS Risk Management </vt:lpstr>
      <vt:lpstr>BAS Risk management</vt:lpstr>
      <vt:lpstr>BAS Risk Management </vt:lpstr>
      <vt:lpstr>Bas risk management</vt:lpstr>
      <vt:lpstr>Bas Risk management</vt:lpstr>
      <vt:lpstr>Bas risk management</vt:lpstr>
      <vt:lpstr>Bas risk management</vt:lpstr>
      <vt:lpstr>BAS PROGRAM TABLE TALK</vt:lpstr>
      <vt:lpstr>BAS PROGRAM – Table talk</vt:lpstr>
      <vt:lpstr>Bas program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SLIDE DESIGN PACK</dc:title>
  <dc:creator/>
  <cp:lastModifiedBy/>
  <cp:revision>6</cp:revision>
  <dcterms:created xsi:type="dcterms:W3CDTF">2018-09-05T16:39:45Z</dcterms:created>
  <dcterms:modified xsi:type="dcterms:W3CDTF">2020-11-09T16:59:25Z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0x010100752D1E55529AE84BA495C251597C2381</vt:lpwstr>
  </property>
</Properties>
</file>